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0"/>
  </p:handoutMasterIdLst>
  <p:sldIdLst>
    <p:sldId id="258" r:id="rId3"/>
    <p:sldId id="1002" r:id="rId5"/>
    <p:sldId id="1058" r:id="rId6"/>
    <p:sldId id="1115" r:id="rId7"/>
    <p:sldId id="1059" r:id="rId8"/>
    <p:sldId id="948" r:id="rId9"/>
    <p:sldId id="950" r:id="rId10"/>
    <p:sldId id="951" r:id="rId11"/>
    <p:sldId id="952" r:id="rId12"/>
    <p:sldId id="953" r:id="rId13"/>
    <p:sldId id="954" r:id="rId14"/>
    <p:sldId id="955" r:id="rId15"/>
    <p:sldId id="956" r:id="rId16"/>
    <p:sldId id="957" r:id="rId17"/>
    <p:sldId id="1061" r:id="rId18"/>
    <p:sldId id="1062" r:id="rId19"/>
    <p:sldId id="1063" r:id="rId20"/>
    <p:sldId id="958" r:id="rId21"/>
    <p:sldId id="959" r:id="rId22"/>
    <p:sldId id="960" r:id="rId23"/>
    <p:sldId id="961" r:id="rId24"/>
    <p:sldId id="972" r:id="rId25"/>
    <p:sldId id="973" r:id="rId26"/>
    <p:sldId id="974" r:id="rId27"/>
    <p:sldId id="975" r:id="rId28"/>
    <p:sldId id="979" r:id="rId29"/>
    <p:sldId id="981" r:id="rId30"/>
    <p:sldId id="982" r:id="rId31"/>
    <p:sldId id="986" r:id="rId32"/>
    <p:sldId id="996" r:id="rId33"/>
    <p:sldId id="997" r:id="rId34"/>
    <p:sldId id="1114" r:id="rId35"/>
    <p:sldId id="998" r:id="rId36"/>
    <p:sldId id="999" r:id="rId37"/>
    <p:sldId id="1001" r:id="rId38"/>
    <p:sldId id="1065" r:id="rId39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黄凰" initials="Y" lastIdx="1" clrIdx="0"/>
  <p:cmAuthor id="2" name="aa" initials="Y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C50C"/>
    <a:srgbClr val="20267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20" autoAdjust="0"/>
  </p:normalViewPr>
  <p:slideViewPr>
    <p:cSldViewPr snapToGrid="0">
      <p:cViewPr>
        <p:scale>
          <a:sx n="60" d="100"/>
          <a:sy n="60" d="100"/>
        </p:scale>
        <p:origin x="-1668" y="-228"/>
      </p:cViewPr>
      <p:guideLst>
        <p:guide orient="horz" pos="1988"/>
        <p:guide pos="36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904" y="-102"/>
      </p:cViewPr>
      <p:guideLst>
        <p:guide orient="horz" pos="2650"/>
        <p:guide pos="205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gs" Target="tags/tag5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5A6DE-B927-452C-AB2B-4C2F5FA92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根据疫情发生地区人口规模大 小、感染来源是否明确、是否存在社区传播风险及传播链是否清晰等因素综合研判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高、中风险区域：</a:t>
            </a:r>
            <a:r>
              <a:rPr lang="en-US">
                <a:solidFill>
                  <a:schemeClr val="tx2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实施封控后前3天连续开展3次检测，第1天和第3天完成两次全员核酸检测，第2天开展一次抗原检测，后续检测频次可根据检测结果确定；解除管控前24小时内，应完成一次区域内全员核酸检测。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《关于印发新冠病毒检测分类施策指南（试行）的通知》（国卫明电【2022】120号）</a:t>
            </a:r>
            <a:endParaRPr lang="zh-CN" altLang="en-US"/>
          </a:p>
          <a:p>
            <a:r>
              <a:rPr lang="zh-CN" altLang="en-US"/>
              <a:t>《新型冠状病毒肺炎防控方案（第九版）》</a:t>
            </a:r>
            <a:endParaRPr lang="zh-CN" altLang="en-US"/>
          </a:p>
          <a:p>
            <a:r>
              <a:rPr lang="zh-CN" altLang="en-US"/>
              <a:t>《强化聚集性疫情处置若干关键措施》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各地可按照社区、街道、乡镇、农村、城郊实际人口数量统筹设定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物资清单的数量根据覆盖人口数来确定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pull dir="rd"/>
  </p:transition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533400"/>
            <a:ext cx="2806700" cy="53340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6400" y="533400"/>
            <a:ext cx="8221133" cy="53340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pull dir="rd"/>
  </p:transition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06400" y="533400"/>
            <a:ext cx="11231033" cy="5334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06400" y="1219200"/>
            <a:ext cx="5511800" cy="22479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21400" y="1219200"/>
            <a:ext cx="5513917" cy="22479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06400" y="3619500"/>
            <a:ext cx="5511800" cy="22479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21400" y="3619500"/>
            <a:ext cx="5513917" cy="22479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533400"/>
            <a:ext cx="11231033" cy="5334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06400" y="1219200"/>
            <a:ext cx="11228917" cy="46482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02060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2060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 smtClean="0"/>
              <a:t>  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  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  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  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  第五级</a:t>
            </a:r>
            <a:endParaRPr lang="zh-CN" altLang="en-US" noProof="1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24426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94244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0" y="1219200"/>
            <a:ext cx="5511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21400" y="1219200"/>
            <a:ext cx="5513917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>
    <p:pull dir="rd"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06400" y="533400"/>
            <a:ext cx="1123103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634" tIns="49817" rIns="99634" bIns="49817" numCol="1" anchor="ctr" anchorCtr="0" compatLnSpc="1"/>
          <a:lstStyle/>
          <a:p>
            <a:pPr lvl="0"/>
            <a:r>
              <a:rPr lang="en-US" altLang="zh-CN" dirty="0" smtClean="0"/>
              <a:t>CLICK TO EDIT TITLE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06400" y="1219200"/>
            <a:ext cx="1122891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634" tIns="49817" rIns="99634" bIns="49817" numCol="1" anchor="t" anchorCtr="0" compatLnSpc="1"/>
          <a:lstStyle/>
          <a:p>
            <a:pPr lvl="0"/>
            <a:r>
              <a:rPr lang="en-US" altLang="zh-CN" dirty="0" smtClean="0"/>
              <a:t>Click to edit Master text styles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Second level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Third level</a:t>
            </a:r>
            <a:endParaRPr lang="en-US" altLang="zh-CN" dirty="0" smtClean="0"/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0" y="6246813"/>
            <a:ext cx="12192000" cy="64516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zh-CN" altLang="en-US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湖 南 省 疾 病 预 防 控 制 中 心</a:t>
            </a:r>
            <a:endParaRPr lang="zh-CN" altLang="en-US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buFontTx/>
              <a:buNone/>
              <a:defRPr/>
            </a:pPr>
            <a:r>
              <a:rPr lang="en-US" altLang="zh-CN" b="1" dirty="0">
                <a:solidFill>
                  <a:srgbClr val="FFFFFF"/>
                </a:solidFill>
                <a:latin typeface="+mn-lt"/>
                <a:ea typeface="华文细黑" panose="02010600040101010101" pitchFamily="2" charset="-122"/>
              </a:rPr>
              <a:t>Hunan </a:t>
            </a:r>
            <a:r>
              <a:rPr lang="en-US" altLang="zh-CN" b="1" dirty="0" smtClean="0">
                <a:solidFill>
                  <a:srgbClr val="FFFFFF"/>
                </a:solidFill>
                <a:latin typeface="+mn-lt"/>
                <a:ea typeface="华文细黑" panose="02010600040101010101" pitchFamily="2" charset="-122"/>
              </a:rPr>
              <a:t>Provincial  </a:t>
            </a:r>
            <a:r>
              <a:rPr lang="en-US" altLang="zh-CN" b="1" dirty="0">
                <a:solidFill>
                  <a:srgbClr val="FFFFFF"/>
                </a:solidFill>
                <a:latin typeface="+mn-lt"/>
                <a:ea typeface="华文细黑" panose="02010600040101010101" pitchFamily="2" charset="-122"/>
              </a:rPr>
              <a:t>Center for Disease Control and Prevention</a:t>
            </a:r>
            <a:endParaRPr lang="en-US" altLang="zh-CN" b="1" dirty="0">
              <a:solidFill>
                <a:srgbClr val="FFFFFF"/>
              </a:solidFill>
              <a:latin typeface="+mn-lt"/>
              <a:ea typeface="华文细黑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71128" y="47884"/>
            <a:ext cx="1373544" cy="572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pull dir="rd"/>
  </p:transition>
  <p:hf hdr="0" dt="0"/>
  <p:txStyles>
    <p:titleStyle>
      <a:lvl1pPr algn="ctr" defTabSz="99822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+mj-lt"/>
          <a:ea typeface="+mj-ea"/>
          <a:cs typeface="+mj-cs"/>
        </a:defRPr>
      </a:lvl1pPr>
      <a:lvl2pPr algn="ctr" defTabSz="99822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ctr" defTabSz="99822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ctr" defTabSz="99822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ctr" defTabSz="99822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defTabSz="99822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ctr" defTabSz="99822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ctr" defTabSz="99822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ctr" defTabSz="99822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73380" indent="-373380" algn="l" defTabSz="99822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u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809625" indent="-313055" algn="l" defTabSz="99822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v"/>
        <a:defRPr sz="2800">
          <a:solidFill>
            <a:srgbClr val="0000FF"/>
          </a:solidFill>
          <a:latin typeface="+mn-lt"/>
        </a:defRPr>
      </a:lvl2pPr>
      <a:lvl3pPr marL="1244600" indent="-246380" algn="l" defTabSz="99822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p"/>
        <a:defRPr sz="2400">
          <a:solidFill>
            <a:srgbClr val="0000FF"/>
          </a:solidFill>
          <a:latin typeface="+mn-lt"/>
        </a:defRPr>
      </a:lvl3pPr>
      <a:lvl4pPr marL="1746250" indent="-252730" algn="l" defTabSz="998220" rtl="0" eaLnBrk="1" fontAlgn="base" hangingPunct="1">
        <a:spcBef>
          <a:spcPct val="20000"/>
        </a:spcBef>
        <a:spcAft>
          <a:spcPct val="0"/>
        </a:spcAft>
        <a:buClr>
          <a:srgbClr val="800028"/>
        </a:buClr>
        <a:buChar char="–"/>
        <a:defRPr sz="3200">
          <a:solidFill>
            <a:schemeClr val="tx1"/>
          </a:solidFill>
          <a:latin typeface="+mn-lt"/>
        </a:defRPr>
      </a:lvl4pPr>
      <a:lvl5pPr marL="2241550" indent="-247650" algn="l" defTabSz="998220" rtl="0" eaLnBrk="1" fontAlgn="base" hangingPunct="1">
        <a:spcBef>
          <a:spcPct val="20000"/>
        </a:spcBef>
        <a:spcAft>
          <a:spcPct val="0"/>
        </a:spcAft>
        <a:buClr>
          <a:srgbClr val="800028"/>
        </a:buClr>
        <a:buChar char="»"/>
        <a:defRPr sz="3200">
          <a:solidFill>
            <a:schemeClr val="tx1"/>
          </a:solidFill>
          <a:latin typeface="+mn-lt"/>
        </a:defRPr>
      </a:lvl5pPr>
      <a:lvl6pPr marL="2698750" indent="-247650" algn="l" defTabSz="998220" rtl="0" eaLnBrk="1" fontAlgn="base" hangingPunct="1">
        <a:spcBef>
          <a:spcPct val="20000"/>
        </a:spcBef>
        <a:spcAft>
          <a:spcPct val="0"/>
        </a:spcAft>
        <a:buClr>
          <a:srgbClr val="800028"/>
        </a:buClr>
        <a:buChar char="»"/>
        <a:defRPr sz="3200">
          <a:solidFill>
            <a:schemeClr val="tx1"/>
          </a:solidFill>
          <a:latin typeface="+mn-lt"/>
        </a:defRPr>
      </a:lvl6pPr>
      <a:lvl7pPr marL="3155950" indent="-247650" algn="l" defTabSz="998220" rtl="0" eaLnBrk="1" fontAlgn="base" hangingPunct="1">
        <a:spcBef>
          <a:spcPct val="20000"/>
        </a:spcBef>
        <a:spcAft>
          <a:spcPct val="0"/>
        </a:spcAft>
        <a:buClr>
          <a:srgbClr val="800028"/>
        </a:buClr>
        <a:buChar char="»"/>
        <a:defRPr sz="3200">
          <a:solidFill>
            <a:schemeClr val="tx1"/>
          </a:solidFill>
          <a:latin typeface="+mn-lt"/>
        </a:defRPr>
      </a:lvl7pPr>
      <a:lvl8pPr marL="3613150" indent="-247650" algn="l" defTabSz="998220" rtl="0" eaLnBrk="1" fontAlgn="base" hangingPunct="1">
        <a:spcBef>
          <a:spcPct val="20000"/>
        </a:spcBef>
        <a:spcAft>
          <a:spcPct val="0"/>
        </a:spcAft>
        <a:buClr>
          <a:srgbClr val="800028"/>
        </a:buClr>
        <a:buChar char="»"/>
        <a:defRPr sz="3200">
          <a:solidFill>
            <a:schemeClr val="tx1"/>
          </a:solidFill>
          <a:latin typeface="+mn-lt"/>
        </a:defRPr>
      </a:lvl8pPr>
      <a:lvl9pPr marL="4070350" indent="-247650" algn="l" defTabSz="998220" rtl="0" eaLnBrk="1" fontAlgn="base" hangingPunct="1">
        <a:spcBef>
          <a:spcPct val="20000"/>
        </a:spcBef>
        <a:spcAft>
          <a:spcPct val="0"/>
        </a:spcAft>
        <a:buClr>
          <a:srgbClr val="800028"/>
        </a:buClr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tags" Target="../tags/tag2.xml"/><Relationship Id="rId2" Type="http://schemas.openxmlformats.org/officeDocument/2006/relationships/image" Target="../media/image9.jpeg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44930" y="740410"/>
            <a:ext cx="9502775" cy="2639695"/>
          </a:xfrm>
        </p:spPr>
        <p:txBody>
          <a:bodyPr/>
          <a:lstStyle/>
          <a:p>
            <a:pPr algn="ctr"/>
            <a:r>
              <a:rPr lang="zh-CN" altLang="en-US" sz="6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湖南省新冠肺炎疫情防控</a:t>
            </a:r>
            <a:br>
              <a:rPr lang="zh-CN" altLang="en-US" sz="60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6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志愿者培训</a:t>
            </a:r>
            <a:r>
              <a:rPr lang="en-US" altLang="zh-CN" sz="5865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  <a:br>
              <a:rPr lang="en-US" altLang="zh-CN" sz="5865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5865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600" b="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  </a:t>
            </a:r>
            <a:r>
              <a:rPr lang="en-US" altLang="zh-CN" sz="36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36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（区域）核酸检测篇</a:t>
            </a:r>
            <a:endParaRPr lang="zh-CN" altLang="en-US" sz="3600" b="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67000" y="4265428"/>
            <a:ext cx="6858000" cy="1655763"/>
          </a:xfrm>
        </p:spPr>
        <p:txBody>
          <a:bodyPr/>
          <a:lstStyle/>
          <a:p>
            <a:r>
              <a:rPr lang="zh-CN" altLang="en-US" sz="2665" dirty="0" smtClean="0">
                <a:solidFill>
                  <a:schemeClr val="tx1"/>
                </a:solidFill>
              </a:rPr>
              <a:t>湖南省疾病预防控制中心                                                                                                </a:t>
            </a:r>
            <a:endParaRPr lang="en-US" altLang="zh-CN" sz="2665" dirty="0" smtClean="0">
              <a:solidFill>
                <a:schemeClr val="tx1"/>
              </a:solidFill>
            </a:endParaRPr>
          </a:p>
          <a:p>
            <a:r>
              <a:rPr lang="en-US" altLang="zh-CN" sz="2665" dirty="0" smtClean="0">
                <a:solidFill>
                  <a:schemeClr val="tx1"/>
                </a:solidFill>
              </a:rPr>
              <a:t>2022</a:t>
            </a:r>
            <a:r>
              <a:rPr lang="zh-CN" altLang="en-US" sz="2665" dirty="0" smtClean="0">
                <a:solidFill>
                  <a:schemeClr val="tx1"/>
                </a:solidFill>
              </a:rPr>
              <a:t>年</a:t>
            </a:r>
            <a:r>
              <a:rPr lang="en-US" sz="2665" dirty="0" smtClean="0">
                <a:solidFill>
                  <a:schemeClr val="tx1"/>
                </a:solidFill>
              </a:rPr>
              <a:t>7</a:t>
            </a:r>
            <a:r>
              <a:rPr lang="zh-CN" altLang="en-US" sz="2665" dirty="0" smtClean="0">
                <a:solidFill>
                  <a:schemeClr val="tx1"/>
                </a:solidFill>
                <a:ea typeface="宋体" panose="02010600030101010101" pitchFamily="2" charset="-122"/>
              </a:rPr>
              <a:t>月</a:t>
            </a:r>
            <a:endParaRPr lang="zh-CN" altLang="en-US" sz="2665" dirty="0" smtClean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9037" y="467880"/>
            <a:ext cx="10515600" cy="228917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/>
              <a:t>采样点应当选择空旷、通风良好、相对独立的场地，可选具备通风条件、独立空间的体育馆、展览馆、学校操场等场地。自然条件允许时鼓励设置室外采样点。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949037" y="3181980"/>
            <a:ext cx="4627417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dirty="0">
                <a:solidFill>
                  <a:srgbClr val="FF0000"/>
                </a:solidFill>
              </a:rPr>
              <a:t>问题</a:t>
            </a:r>
            <a:r>
              <a:rPr lang="zh-CN" altLang="en-US" sz="2800" dirty="0"/>
              <a:t>：采样点设置在通风条件不佳的密闭室内，或者设置在隔离酒店，封控区，管控区旁边。</a:t>
            </a:r>
            <a:endParaRPr lang="en-US" altLang="zh-CN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706" y="3362211"/>
            <a:ext cx="3886537" cy="2629128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91468" y="2308383"/>
            <a:ext cx="5687291" cy="1325563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zh-CN" altLang="en-US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布置采样点</a:t>
            </a:r>
            <a:endParaRPr lang="zh-CN" altLang="en-US" sz="4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9325" y="467995"/>
            <a:ext cx="10515600" cy="154813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sz="2600" dirty="0"/>
              <a:t>采样点内部划分测温区、登记区、等候区、采样区、缓冲区、临时隔离区、医疗废物暂存区。设置防护服穿脱区，配备手卫生设施、穿衣镜或防护装置。采样点需设立清晰的指引标识，保证人员单向流动</a:t>
            </a:r>
            <a:r>
              <a:rPr lang="zh-CN" altLang="en-US" sz="3200" dirty="0"/>
              <a:t>。</a:t>
            </a:r>
            <a:endParaRPr lang="en-US" altLang="zh-CN" sz="3200" dirty="0"/>
          </a:p>
          <a:p>
            <a:pPr marL="0" indent="0" algn="just">
              <a:lnSpc>
                <a:spcPct val="150000"/>
              </a:lnSpc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7" y="2287718"/>
            <a:ext cx="10515600" cy="37633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72392" y="2882211"/>
            <a:ext cx="4371108" cy="829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</a:rPr>
              <a:t>问题</a:t>
            </a:r>
            <a:r>
              <a:rPr lang="zh-CN" altLang="en-US" sz="2400" dirty="0"/>
              <a:t>：采样台和通道之间没有设置明显的物理间隔。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772392" y="508692"/>
            <a:ext cx="4371108" cy="1198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</a:rPr>
              <a:t>问题</a:t>
            </a:r>
            <a:r>
              <a:rPr lang="zh-CN" altLang="en-US" sz="2400" dirty="0"/>
              <a:t>：对</a:t>
            </a:r>
            <a:r>
              <a:rPr lang="en-US" altLang="zh-CN" sz="2400" dirty="0"/>
              <a:t>60</a:t>
            </a:r>
            <a:r>
              <a:rPr lang="zh-CN" altLang="en-US" sz="2400" dirty="0"/>
              <a:t>岁以上老年人、孕妇、残障等群体未设置绿色通道独立采样。</a:t>
            </a: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85" y="508635"/>
            <a:ext cx="4402455" cy="24993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72392" y="4824843"/>
            <a:ext cx="4371108" cy="1198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</a:rPr>
              <a:t>问题</a:t>
            </a:r>
            <a:r>
              <a:rPr lang="zh-CN" altLang="en-US" sz="2400" dirty="0"/>
              <a:t>：地面未标识“一米线”，或者标识距离过短，未配置指引标识。</a:t>
            </a:r>
            <a:endParaRPr lang="zh-CN" altLang="en-US" sz="2400" dirty="0"/>
          </a:p>
        </p:txBody>
      </p:sp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85" y="3180080"/>
            <a:ext cx="4401820" cy="2920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2160" y="803910"/>
            <a:ext cx="10515600" cy="107696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/>
              <a:t>应设置健康码“黄码”人员专用核酸检测采样点（采样通道）。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03373" y="2381196"/>
            <a:ext cx="4371108" cy="1568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</a:rPr>
              <a:t>问题</a:t>
            </a:r>
            <a:r>
              <a:rPr lang="zh-CN" altLang="en-US" sz="2400" dirty="0"/>
              <a:t>：通知不到位，服务对象不知晓，或者通知黄码人员至一个采样点，导致人员扎堆严重，容易交叉感染。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902738" y="4503291"/>
            <a:ext cx="4371108" cy="829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</a:rPr>
              <a:t>问题</a:t>
            </a:r>
            <a:r>
              <a:rPr lang="zh-CN" altLang="en-US" sz="2400" dirty="0"/>
              <a:t>：黄码人员应检尽检不到位，存在漏人现象。</a:t>
            </a:r>
            <a:endParaRPr lang="zh-CN" altLang="en-US" sz="2400" dirty="0"/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6107430" y="2381250"/>
            <a:ext cx="5313045" cy="337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99468" y="2308383"/>
            <a:ext cx="5687291" cy="1325563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zh-CN" altLang="en-US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采样点物资储备</a:t>
            </a:r>
            <a:endParaRPr lang="zh-CN" altLang="en-US" sz="4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9037" y="467880"/>
            <a:ext cx="10515600" cy="2039793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/>
              <a:t>包括检测、防护、转运、消杀物资和必要的生活物资等，就近就便管理。其中，采样所需的耗材根据当地人口进行属地储备，市县统一调度。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48690" y="2651125"/>
            <a:ext cx="4273550" cy="1814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dirty="0">
                <a:solidFill>
                  <a:srgbClr val="FF0000"/>
                </a:solidFill>
              </a:rPr>
              <a:t>问题</a:t>
            </a:r>
            <a:r>
              <a:rPr lang="zh-CN" altLang="en-US" sz="2800" dirty="0"/>
              <a:t>：部分采样点消耗完采样管、</a:t>
            </a:r>
            <a:r>
              <a:rPr lang="en-US" altLang="zh-CN" sz="2800" dirty="0"/>
              <a:t>N95</a:t>
            </a:r>
            <a:r>
              <a:rPr lang="zh-CN" altLang="en-US" sz="2800" dirty="0"/>
              <a:t>口罩等物资后，没有提前补充物资，导致采样中止。</a:t>
            </a:r>
            <a:endParaRPr lang="en-US" altLang="zh-CN" sz="2800" dirty="0"/>
          </a:p>
        </p:txBody>
      </p:sp>
      <p:pic>
        <p:nvPicPr>
          <p:cNvPr id="103" name="图片 102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07990" y="2651125"/>
            <a:ext cx="2985135" cy="2481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949325" y="4609465"/>
            <a:ext cx="4272915" cy="1383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pPr algn="just"/>
            <a:r>
              <a:rPr lang="zh-CN" altLang="en-US" sz="2800" dirty="0">
                <a:solidFill>
                  <a:srgbClr val="FF0000"/>
                </a:solidFill>
              </a:rPr>
              <a:t>问题</a:t>
            </a:r>
            <a:r>
              <a:rPr lang="zh-CN" altLang="en-US" sz="2800" dirty="0"/>
              <a:t>：转运箱没有按照高、中风险区，密接，次密接人群分类。</a:t>
            </a:r>
            <a:endParaRPr lang="en-US" altLang="zh-CN" sz="2800" dirty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13826" r="16960" b="16023"/>
          <a:stretch>
            <a:fillRect/>
          </a:stretch>
        </p:blipFill>
        <p:spPr>
          <a:xfrm>
            <a:off x="8619490" y="3549650"/>
            <a:ext cx="2983865" cy="235204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756285" y="180975"/>
          <a:ext cx="5182235" cy="600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375"/>
                <a:gridCol w="1059815"/>
                <a:gridCol w="2084705"/>
                <a:gridCol w="657225"/>
                <a:gridCol w="793115"/>
              </a:tblGrid>
              <a:tr h="5556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方正黑体_GBK" charset="0"/>
                          <a:cs typeface="方正黑体_GBK" charset="0"/>
                        </a:rPr>
                        <a:t>序号</a:t>
                      </a:r>
                      <a:endParaRPr lang="en-US" altLang="en-US" sz="1800" b="1">
                        <a:latin typeface="方正黑体_GBK" charset="0"/>
                        <a:ea typeface="方正黑体_GBK" charset="0"/>
                        <a:cs typeface="方正黑体_GBK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方正黑体_GBK" charset="0"/>
                          <a:cs typeface="方正黑体_GBK" charset="0"/>
                        </a:rPr>
                        <a:t>类 别</a:t>
                      </a:r>
                      <a:endParaRPr lang="en-US" altLang="en-US" sz="1800" b="1">
                        <a:latin typeface="方正黑体_GBK" charset="0"/>
                        <a:ea typeface="方正黑体_GBK" charset="0"/>
                        <a:cs typeface="方正黑体_GBK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方正黑体_GBK" charset="0"/>
                          <a:cs typeface="方正黑体_GBK" charset="0"/>
                        </a:rPr>
                        <a:t>名 称</a:t>
                      </a:r>
                      <a:endParaRPr lang="en-US" altLang="en-US" sz="1800" b="1">
                        <a:latin typeface="方正黑体_GBK" charset="0"/>
                        <a:ea typeface="方正黑体_GBK" charset="0"/>
                        <a:cs typeface="方正黑体_GBK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方正黑体_GBK" charset="0"/>
                          <a:cs typeface="方正黑体_GBK" charset="0"/>
                        </a:rPr>
                        <a:t>单 位</a:t>
                      </a:r>
                      <a:endParaRPr lang="en-US" altLang="en-US" sz="1800" b="1">
                        <a:latin typeface="方正黑体_GBK" charset="0"/>
                        <a:ea typeface="方正黑体_GBK" charset="0"/>
                        <a:cs typeface="方正黑体_GBK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方正黑体_GBK" charset="0"/>
                          <a:cs typeface="方正黑体_GBK" charset="0"/>
                        </a:rPr>
                        <a:t>数 量</a:t>
                      </a:r>
                      <a:endParaRPr lang="en-US" altLang="en-US" sz="1800" b="1">
                        <a:latin typeface="方正黑体_GBK" charset="0"/>
                        <a:ea typeface="方正黑体_GBK" charset="0"/>
                        <a:cs typeface="方正黑体_GBK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现场布置用品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帐篷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顶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2-4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条桌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张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4-8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凳子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20-40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警戒带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卷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2-4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分区指示牌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采样流程图宣传展板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宣传条幅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条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插座、照明灯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套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采样转运用品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采样管（含棉签）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支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2000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试管架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4-8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采样转运箱</a:t>
                      </a:r>
                      <a:r>
                        <a:rPr lang="en-US" altLang="zh-CN" sz="18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(</a:t>
                      </a: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含冰排）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2-4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压舌板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200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医疗废弃物垃圾袋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8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医用</a:t>
                      </a: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垃圾桶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4-8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信息登记用品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标签纸、签字笔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若干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笔记本电脑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台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便携打印机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台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A4打印纸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包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登记本、水笔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若干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6431915" y="165735"/>
          <a:ext cx="4795520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560"/>
                <a:gridCol w="1039495"/>
                <a:gridCol w="1870075"/>
                <a:gridCol w="511175"/>
                <a:gridCol w="831215"/>
              </a:tblGrid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测温消毒用品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额温枪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2-4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21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水银温度计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支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免洗消毒凝胶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瓶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医用酒精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瓶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84消毒液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瓶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喷壶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个人防护用品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一次性外科口罩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医用防护服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件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一次性隔离衣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件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一次性帽子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一次性手套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双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一次性鞋套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双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32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护目镜或防护面屏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33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N95口罩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34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其他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瓶装水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瓶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若干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35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扩音喇叭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36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工作证件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若干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37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8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生活</a:t>
                      </a: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垃圾桶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个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若干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0388" y="2039143"/>
            <a:ext cx="5687291" cy="1325563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zh-CN" altLang="en-US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组织动员</a:t>
            </a:r>
            <a:endParaRPr lang="zh-CN" altLang="en-US" sz="4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9037" y="467880"/>
            <a:ext cx="10515600" cy="2039793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/>
              <a:t>以居民小区楼宇、自然村组、学校、机关事业单位、企业、公司、市场、宾馆等为最小单元，建立居民花名册，开展敲门行动，做到不缺户、不漏人。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9030" y="3075940"/>
            <a:ext cx="2293620" cy="38233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49325" y="2849880"/>
            <a:ext cx="6001385" cy="829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</a:rPr>
              <a:t>问题</a:t>
            </a:r>
            <a:r>
              <a:rPr lang="zh-CN" altLang="en-US" sz="2400" dirty="0"/>
              <a:t>：各轮核酸采样，接受采样人员数差异较大。没有根据</a:t>
            </a:r>
            <a:r>
              <a:rPr lang="zh-CN" altLang="en-US" sz="2400" dirty="0">
                <a:sym typeface="+mn-ea"/>
              </a:rPr>
              <a:t>居民花名册</a:t>
            </a:r>
            <a:r>
              <a:rPr lang="zh-CN" altLang="en-US" sz="2400" dirty="0"/>
              <a:t>核对采样名单</a:t>
            </a:r>
            <a:r>
              <a:rPr lang="zh-CN" altLang="en-US" sz="2400" dirty="0"/>
              <a:t>。</a:t>
            </a:r>
            <a:endParaRPr lang="zh-CN" altLang="en-US" sz="2400" dirty="0"/>
          </a:p>
        </p:txBody>
      </p:sp>
      <p:pic>
        <p:nvPicPr>
          <p:cNvPr id="104" name="图片 103"/>
          <p:cNvPicPr/>
          <p:nvPr/>
        </p:nvPicPr>
        <p:blipFill>
          <a:blip r:embed="rId2"/>
          <a:srcRect l="6267" t="16466" r="8083" b="23995"/>
          <a:stretch>
            <a:fillRect/>
          </a:stretch>
        </p:blipFill>
        <p:spPr>
          <a:xfrm>
            <a:off x="7276465" y="2750185"/>
            <a:ext cx="3263265" cy="338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区域核酸检测策略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9225" y="1263015"/>
            <a:ext cx="9612630" cy="4648200"/>
          </a:xfrm>
        </p:spPr>
        <p:txBody>
          <a:bodyPr/>
          <a:p>
            <a:r>
              <a:rPr lang="zh-CN" altLang="en-US" b="1" dirty="0">
                <a:sym typeface="+mn-ea"/>
              </a:rPr>
              <a:t>省会城市和千万级人口以上城市</a:t>
            </a:r>
            <a:endParaRPr lang="zh-CN" altLang="en-US" b="1" dirty="0">
              <a:sym typeface="+mn-ea"/>
            </a:endParaRPr>
          </a:p>
          <a:p>
            <a:pPr lvl="1">
              <a:buClr>
                <a:srgbClr val="C00000"/>
              </a:buClr>
              <a:buFont typeface="Wingdings" panose="05000000000000000000" charset="0"/>
              <a:buChar char="p"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疫情所在区（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疫情存在扩散风险）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lvl="1">
              <a:buClr>
                <a:srgbClr val="C00000"/>
              </a:buClr>
              <a:buFont typeface="Wingdings" panose="05000000000000000000" charset="0"/>
              <a:buChar char="p"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其他区划定一定区域（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感染者活动频繁、停留时间长）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charset="0"/>
              <a:buChar char="p"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全市范围？（发生跨区的广泛社区传播疫情）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r>
              <a:rPr lang="zh-CN" altLang="en-US" b="1" dirty="0">
                <a:sym typeface="+mn-ea"/>
              </a:rPr>
              <a:t>一般城市</a:t>
            </a:r>
            <a:endParaRPr lang="zh-CN" altLang="en-US" b="1" dirty="0">
              <a:sym typeface="+mn-ea"/>
            </a:endParaRPr>
          </a:p>
          <a:p>
            <a:pPr lvl="1" algn="l">
              <a:buSzTx/>
              <a:buFont typeface="Wingdings" panose="05000000000000000000" charset="0"/>
              <a:buChar char="p"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ea"/>
              </a:rPr>
              <a:t>疫情所在市的城区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ea"/>
              </a:rPr>
              <a:t>（疫情存在扩散风险）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ea"/>
            </a:endParaRPr>
          </a:p>
          <a:p>
            <a:pPr lvl="1" algn="l">
              <a:lnSpc>
                <a:spcPct val="100000"/>
              </a:lnSpc>
              <a:spcBef>
                <a:spcPts val="20"/>
              </a:spcBef>
              <a:spcAft>
                <a:spcPts val="1200"/>
              </a:spcAft>
              <a:buSzTx/>
              <a:buFont typeface="Wingdings" panose="05000000000000000000" charset="0"/>
              <a:buChar char="p"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ea"/>
              </a:rPr>
              <a:t>城区之外的区域划定一定区域</a:t>
            </a:r>
            <a:endParaRPr lang="zh-CN" altLang="en-US" b="1" dirty="0">
              <a:sym typeface="+mn-ea"/>
            </a:endParaRPr>
          </a:p>
          <a:p>
            <a:r>
              <a:rPr lang="zh-CN" altLang="en-US" b="1" dirty="0">
                <a:sym typeface="+mn-ea"/>
              </a:rPr>
              <a:t>农村地区</a:t>
            </a:r>
            <a:endParaRPr lang="zh-CN" altLang="en-US" b="1" dirty="0">
              <a:sym typeface="+mn-ea"/>
            </a:endParaRPr>
          </a:p>
          <a:p>
            <a:pPr lvl="1" algn="l">
              <a:buSzTx/>
              <a:buFont typeface="Wingdings" panose="05000000000000000000" charset="0"/>
              <a:buChar char="p"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ea"/>
              </a:rPr>
              <a:t>疫情涉及的自然村、涉及乡镇政府所在地及所在县城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ea"/>
              </a:rPr>
              <a:t>（疫情存在扩散风险）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ea"/>
            </a:endParaRPr>
          </a:p>
          <a:p>
            <a:pPr lvl="1" algn="l">
              <a:buSzTx/>
              <a:buFont typeface="Wingdings" panose="05000000000000000000" charset="0"/>
              <a:buChar char="p"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ea"/>
              </a:rPr>
              <a:t>扩大范围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ea"/>
              </a:rPr>
              <a:t>（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ea"/>
              </a:rPr>
              <a:t>波及多个乡镇） 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ea"/>
            </a:endParaRPr>
          </a:p>
          <a:p>
            <a:endParaRPr lang="zh-CN" altLang="en-US" b="1" dirty="0">
              <a:sym typeface="+mn-ea"/>
            </a:endParaRPr>
          </a:p>
          <a:p>
            <a:endParaRPr lang="zh-CN" altLang="en-US" b="1" dirty="0">
              <a:sym typeface="+mn-ea"/>
            </a:endParaRPr>
          </a:p>
          <a:p>
            <a:endParaRPr lang="zh-CN" altLang="en-US" b="1" dirty="0"/>
          </a:p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8043545" y="2644140"/>
            <a:ext cx="3816350" cy="1819275"/>
            <a:chOff x="12667" y="4164"/>
            <a:chExt cx="6010" cy="2865"/>
          </a:xfrm>
        </p:grpSpPr>
        <p:sp>
          <p:nvSpPr>
            <p:cNvPr id="107" name="文本框 106"/>
            <p:cNvSpPr txBox="1"/>
            <p:nvPr/>
          </p:nvSpPr>
          <p:spPr>
            <a:xfrm>
              <a:off x="12934" y="4269"/>
              <a:ext cx="5643" cy="27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zh-CN" b="0">
                  <a:solidFill>
                    <a:srgbClr val="000000"/>
                  </a:solidFill>
                  <a:ea typeface="仿宋" panose="02010609060101010101" charset="-122"/>
                </a:rPr>
                <a:t>根据疫情发生地区人口规模大小、感染来源是否明确、是否存在社区传播风险及传播链是否清晰等因素综合研判，根据风险大小，按照分级分类的原则，确定检测人群的范围、频次和先后顺序</a:t>
              </a:r>
              <a:endParaRPr lang="zh-CN" altLang="en-US" b="0">
                <a:solidFill>
                  <a:srgbClr val="000000"/>
                </a:solidFill>
                <a:ea typeface="仿宋" panose="02010609060101010101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2667" y="4164"/>
              <a:ext cx="6011" cy="2856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9325" y="467995"/>
            <a:ext cx="10515600" cy="168148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/>
              <a:t>通过提前分时段预约、通知及采样等，减少人员在短时间内聚集，力争群众排队时间不超过</a:t>
            </a:r>
            <a:r>
              <a:rPr lang="en-US" altLang="zh-CN" sz="3200" dirty="0"/>
              <a:t>20</a:t>
            </a:r>
            <a:r>
              <a:rPr lang="zh-CN" altLang="en-US" sz="3200" dirty="0"/>
              <a:t>分钟，避免交叉感染。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495425" y="2411095"/>
            <a:ext cx="3620135" cy="829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</a:rPr>
              <a:t>问题</a:t>
            </a:r>
            <a:r>
              <a:rPr lang="zh-CN" altLang="en-US" sz="2400" dirty="0"/>
              <a:t>：采样点人员扎堆聚集，嬉戏打闹。</a:t>
            </a:r>
            <a:endParaRPr lang="zh-CN" altLang="en-US" sz="2400" dirty="0"/>
          </a:p>
        </p:txBody>
      </p:sp>
      <p:pic>
        <p:nvPicPr>
          <p:cNvPr id="105" name="图片 104"/>
          <p:cNvPicPr/>
          <p:nvPr/>
        </p:nvPicPr>
        <p:blipFill>
          <a:blip r:embed="rId1"/>
          <a:srcRect r="13240" b="11839"/>
          <a:stretch>
            <a:fillRect/>
          </a:stretch>
        </p:blipFill>
        <p:spPr>
          <a:xfrm>
            <a:off x="5496560" y="2411095"/>
            <a:ext cx="5205730" cy="3576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2"/>
          <a:srcRect l="7711" r="2086" b="10094"/>
          <a:stretch>
            <a:fillRect/>
          </a:stretch>
        </p:blipFill>
        <p:spPr>
          <a:xfrm>
            <a:off x="1495425" y="3433445"/>
            <a:ext cx="3619500" cy="25546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" y="285750"/>
            <a:ext cx="5903595" cy="26936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285750"/>
            <a:ext cx="4302760" cy="5816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" y="3098800"/>
            <a:ext cx="5902960" cy="300355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2758" y="2208688"/>
            <a:ext cx="5687291" cy="1325563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zh-CN" altLang="en-US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维持采样秩序</a:t>
            </a:r>
            <a:endParaRPr lang="zh-CN" altLang="en-US" sz="4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9037" y="467880"/>
            <a:ext cx="10515600" cy="2039793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/>
              <a:t>组织公安干警、街道社区工作人员、网格员、楼栋长、区县政府机关工作人员负责采样点秩序维护，指导居民落实“一米线”，正确佩戴口罩等。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596737" y="2789150"/>
            <a:ext cx="3271405" cy="31076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dirty="0">
                <a:solidFill>
                  <a:srgbClr val="FF0000"/>
                </a:solidFill>
              </a:rPr>
              <a:t>问题</a:t>
            </a:r>
            <a:r>
              <a:rPr lang="zh-CN" altLang="en-US" sz="2800" dirty="0"/>
              <a:t>：部分居民在参加核酸采样过程中，未落实“一米线”，存在“插队”现象，在核酸采样过程中未正确佩戴口罩、抽烟、嘻戏吵闹等。</a:t>
            </a:r>
            <a:endParaRPr lang="en-US" altLang="zh-CN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b="8210"/>
          <a:stretch>
            <a:fillRect/>
          </a:stretch>
        </p:blipFill>
        <p:spPr>
          <a:xfrm>
            <a:off x="5494020" y="2773045"/>
            <a:ext cx="5351780" cy="3123565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34762" y="1659285"/>
            <a:ext cx="3271405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dirty="0">
                <a:solidFill>
                  <a:srgbClr val="FF0000"/>
                </a:solidFill>
              </a:rPr>
              <a:t>问题</a:t>
            </a:r>
            <a:r>
              <a:rPr lang="zh-CN" altLang="en-US" sz="2800" dirty="0"/>
              <a:t>：部分秩序维护工作人员全部是志愿者，难以发挥作用。部分工作人员坐在阴凉处，远离排队现场，“坐，看，等”现象比较普遍。</a:t>
            </a:r>
            <a:endParaRPr lang="en-US" altLang="zh-CN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16" y="1659285"/>
            <a:ext cx="6722533" cy="3781425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9325" y="1321435"/>
            <a:ext cx="10515600" cy="459486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/>
              <a:t>正确佩戴口罩；</a:t>
            </a:r>
            <a:endParaRPr lang="en-US" altLang="zh-CN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/>
              <a:t>主动出示“健康码”；</a:t>
            </a:r>
            <a:endParaRPr lang="en-US" altLang="zh-CN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/>
              <a:t>自觉排队，不交流；</a:t>
            </a:r>
            <a:endParaRPr lang="en-US" altLang="zh-CN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/>
              <a:t>保持一米线安全距离；</a:t>
            </a:r>
            <a:endParaRPr lang="en-US" altLang="zh-CN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/>
              <a:t>临近检查时，减少吞咽和清嗓子动作；</a:t>
            </a:r>
            <a:endParaRPr lang="en-US" altLang="zh-CN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/>
              <a:t>不要将随身携带物品放在采样台，不要用手接触采样台；</a:t>
            </a:r>
            <a:endParaRPr lang="en-US" altLang="zh-CN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/>
              <a:t>避免在采集地点周围出现吐痰、喝水等脱口罩行为；</a:t>
            </a:r>
            <a:endParaRPr lang="en-US" altLang="zh-CN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/>
              <a:t>核酸检测前后注意手消；</a:t>
            </a:r>
            <a:endParaRPr lang="en-US" altLang="zh-CN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/>
              <a:t>核酸采样过程中，不得喊“啊”，不做深呼吸，摘下口罩张大口即可；</a:t>
            </a:r>
            <a:endParaRPr lang="zh-CN" altLang="en-US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ym typeface="+mn-ea"/>
              </a:rPr>
              <a:t>不在采样点停留，采样结束后立即离开。</a:t>
            </a:r>
            <a:endParaRPr lang="zh-CN" altLang="en-US" sz="2000" dirty="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31665" y="268605"/>
            <a:ext cx="355092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algn="ctr" defTabSz="998220" fontAlgn="base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4400" b="1" kern="0">
                <a:latin typeface="+mj-lt"/>
                <a:ea typeface="+mj-ea"/>
                <a:cs typeface="+mj-cs"/>
                <a:sym typeface="+mn-ea"/>
              </a:rPr>
              <a:t>维持秩序要点</a:t>
            </a:r>
            <a:endParaRPr lang="zh-CN" altLang="en-US" sz="4400" b="1" ker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0233" y="2368073"/>
            <a:ext cx="5687291" cy="1325563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zh-CN" altLang="en-US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样本清点</a:t>
            </a:r>
            <a:endParaRPr lang="zh-CN" altLang="en-US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9037" y="467880"/>
            <a:ext cx="10515600" cy="2039793"/>
          </a:xfrm>
          <a:ln>
            <a:solidFill>
              <a:schemeClr val="accent1"/>
            </a:solidFill>
          </a:ln>
        </p:spPr>
        <p:txBody>
          <a:bodyPr>
            <a:normAutofit fontScale="85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/>
              <a:t>核酸采样点明确</a:t>
            </a:r>
            <a:r>
              <a:rPr lang="zh-CN" altLang="en-US" sz="3200" b="1" dirty="0">
                <a:solidFill>
                  <a:schemeClr val="tx2"/>
                </a:solidFill>
              </a:rPr>
              <a:t>1名人员负责样本交接</a:t>
            </a:r>
            <a:r>
              <a:rPr lang="zh-CN" altLang="en-US" sz="3200" dirty="0"/>
              <a:t>，与</a:t>
            </a:r>
            <a:r>
              <a:rPr lang="zh-CN" altLang="en-US" sz="3200" b="1" dirty="0">
                <a:solidFill>
                  <a:schemeClr val="tx2"/>
                </a:solidFill>
              </a:rPr>
              <a:t>转运人员</a:t>
            </a:r>
            <a:r>
              <a:rPr lang="zh-CN" altLang="en-US" sz="3200" dirty="0"/>
              <a:t>在采样点清点样本数量，核对标注的采样类型；核对是否漏液，条码错误等情况，对应填写“标本采样转运登记表”、“标本检测接收登记表”。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49325" y="2849880"/>
            <a:ext cx="4158615" cy="1383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dirty="0">
                <a:solidFill>
                  <a:srgbClr val="FF0000"/>
                </a:solidFill>
              </a:rPr>
              <a:t>问题</a:t>
            </a:r>
            <a:r>
              <a:rPr lang="zh-CN" altLang="en-US" sz="2800" dirty="0"/>
              <a:t>：未在采样点清理样本，在方舱接收处清理样本，导致接收处拥堵。</a:t>
            </a:r>
            <a:endParaRPr lang="en-US" altLang="zh-CN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949325" y="4575810"/>
            <a:ext cx="4158615" cy="9531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pPr algn="just"/>
            <a:r>
              <a:rPr lang="zh-CN" altLang="en-US" sz="2800" dirty="0">
                <a:solidFill>
                  <a:srgbClr val="FF0000"/>
                </a:solidFill>
              </a:rPr>
              <a:t>问题</a:t>
            </a:r>
            <a:r>
              <a:rPr lang="zh-CN" altLang="en-US" sz="2800" dirty="0"/>
              <a:t>：条码印制错误，导致难以被读取。</a:t>
            </a:r>
            <a:endParaRPr lang="en-US" altLang="zh-CN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303645" y="2849880"/>
            <a:ext cx="516128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pPr algn="just"/>
            <a:r>
              <a:rPr lang="zh-CN" altLang="en-US" sz="2800" dirty="0">
                <a:solidFill>
                  <a:srgbClr val="FF0000"/>
                </a:solidFill>
              </a:rPr>
              <a:t>问题</a:t>
            </a:r>
            <a:r>
              <a:rPr lang="zh-CN" altLang="en-US" sz="2800" dirty="0"/>
              <a:t>：未拧紧管帽，导致漏液。</a:t>
            </a:r>
            <a:endParaRPr lang="en-US" altLang="zh-CN" sz="2800" dirty="0"/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6887845" y="3587115"/>
            <a:ext cx="3434080" cy="20624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01435" y="993601"/>
            <a:ext cx="3271405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dirty="0">
                <a:solidFill>
                  <a:srgbClr val="FF0000"/>
                </a:solidFill>
              </a:rPr>
              <a:t>问题</a:t>
            </a:r>
            <a:r>
              <a:rPr lang="zh-CN" altLang="en-US" sz="2800" dirty="0"/>
              <a:t>：标本未清理直接转运，导致存在采样数量和转运数量匹配不上。</a:t>
            </a:r>
            <a:endParaRPr lang="en-US" altLang="zh-CN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1101436" y="3551610"/>
            <a:ext cx="3271405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dirty="0">
                <a:solidFill>
                  <a:srgbClr val="FF0000"/>
                </a:solidFill>
              </a:rPr>
              <a:t>问题</a:t>
            </a:r>
            <a:r>
              <a:rPr lang="zh-CN" altLang="en-US" sz="2800" dirty="0"/>
              <a:t>：标本采样转运登记表填写存在空项，漏项等。</a:t>
            </a:r>
            <a:endParaRPr lang="en-US" altLang="zh-CN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7160" y="942340"/>
            <a:ext cx="5857875" cy="40767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9037" y="467880"/>
            <a:ext cx="10515600" cy="2039793"/>
          </a:xfrm>
          <a:ln>
            <a:solidFill>
              <a:schemeClr val="accent1"/>
            </a:solidFill>
          </a:ln>
        </p:spPr>
        <p:txBody>
          <a:bodyPr>
            <a:normAutofit fontScale="6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/>
              <a:t>在启动区域核酸采样</a:t>
            </a:r>
            <a:r>
              <a:rPr lang="en-US" altLang="zh-CN" sz="3200" dirty="0"/>
              <a:t>1</a:t>
            </a:r>
            <a:r>
              <a:rPr lang="zh-CN" altLang="en-US" sz="3200" dirty="0"/>
              <a:t>个小时后，应将首批样本转运至检测机构，使检测机构开始运行。后续样本可每半小时至</a:t>
            </a:r>
            <a:r>
              <a:rPr lang="en-US" altLang="zh-CN" sz="3200" dirty="0"/>
              <a:t>2</a:t>
            </a:r>
            <a:r>
              <a:rPr lang="zh-CN" altLang="en-US" sz="3200" dirty="0"/>
              <a:t>小时收集转运一次，保证采集后</a:t>
            </a:r>
            <a:r>
              <a:rPr lang="en-US" altLang="zh-CN" sz="3200" dirty="0"/>
              <a:t>3</a:t>
            </a:r>
            <a:r>
              <a:rPr lang="zh-CN" altLang="en-US" sz="3200" dirty="0"/>
              <a:t>小时送达实验室。优先转运高风险区、中风险区的样本，保证不超过</a:t>
            </a:r>
            <a:r>
              <a:rPr lang="en-US" altLang="zh-CN" sz="3200" dirty="0"/>
              <a:t>2</a:t>
            </a:r>
            <a:r>
              <a:rPr lang="zh-CN" altLang="en-US" sz="3200" dirty="0"/>
              <a:t>小时转运一次。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236633" y="3115253"/>
            <a:ext cx="3994438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dirty="0">
                <a:solidFill>
                  <a:srgbClr val="FF0000"/>
                </a:solidFill>
              </a:rPr>
              <a:t>问题</a:t>
            </a:r>
            <a:r>
              <a:rPr lang="zh-CN" altLang="en-US" sz="2800" dirty="0"/>
              <a:t>：未及时统计采样点采样情况，及时调度，导致样本转运效率低下，导致采样量和入库数量差异巨大。</a:t>
            </a:r>
            <a:endParaRPr lang="en-US" altLang="zh-CN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5" y="3006725"/>
            <a:ext cx="5219065" cy="28257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区域核酸检测</a:t>
            </a:r>
            <a:r>
              <a:rPr lang="en-US" altLang="zh-CN" dirty="0">
                <a:sym typeface="+mn-ea"/>
              </a:rPr>
              <a:t> VS </a:t>
            </a:r>
            <a:r>
              <a:rPr lang="zh-CN" altLang="en-US" dirty="0">
                <a:sym typeface="+mn-ea"/>
              </a:rPr>
              <a:t>风险区域核酸检测</a:t>
            </a:r>
            <a:endParaRPr lang="zh-CN" altLang="en-US" dirty="0"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21615" y="2042795"/>
            <a:ext cx="5525770" cy="2674620"/>
            <a:chOff x="10404" y="3892"/>
            <a:chExt cx="8702" cy="4212"/>
          </a:xfrm>
        </p:grpSpPr>
        <p:sp>
          <p:nvSpPr>
            <p:cNvPr id="100" name="文本框 99"/>
            <p:cNvSpPr txBox="1"/>
            <p:nvPr/>
          </p:nvSpPr>
          <p:spPr>
            <a:xfrm>
              <a:off x="10404" y="6022"/>
              <a:ext cx="8702" cy="20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zh-CN" sz="2000" b="0">
                  <a:solidFill>
                    <a:schemeClr val="tx2"/>
                  </a:solidFill>
                  <a:ea typeface="仿宋" panose="02010609060101010101" charset="-122"/>
                </a:rPr>
                <a:t>每日开展一次全员核酸检测</a:t>
              </a:r>
              <a:r>
                <a:rPr lang="zh-CN" altLang="en-US" sz="2000" b="0">
                  <a:solidFill>
                    <a:schemeClr val="tx2"/>
                  </a:solidFill>
                  <a:latin typeface="仿宋" panose="02010609060101010101" charset="-122"/>
                  <a:ea typeface="宋体" panose="02010600030101010101" pitchFamily="2" charset="-122"/>
                </a:rPr>
                <a:t>，</a:t>
              </a:r>
              <a:r>
                <a:rPr lang="zh-CN" sz="2000" b="0">
                  <a:solidFill>
                    <a:schemeClr val="tx2"/>
                  </a:solidFill>
                  <a:ea typeface="仿宋" panose="02010609060101010101" charset="-122"/>
                </a:rPr>
                <a:t>连续</a:t>
              </a:r>
              <a:r>
                <a:rPr lang="en-US" sz="2000" b="0">
                  <a:solidFill>
                    <a:schemeClr val="tx2"/>
                  </a:solidFill>
                  <a:latin typeface="仿宋" panose="02010609060101010101" charset="-122"/>
                </a:rPr>
                <a:t>3</a:t>
              </a:r>
              <a:r>
                <a:rPr lang="zh-CN" sz="2000" b="0">
                  <a:solidFill>
                    <a:schemeClr val="tx2"/>
                  </a:solidFill>
                  <a:ea typeface="仿宋" panose="02010609060101010101" charset="-122"/>
                </a:rPr>
                <a:t>次核酸检测无社会面感染者后，间隔</a:t>
              </a:r>
              <a:r>
                <a:rPr lang="en-US" sz="2000" b="0">
                  <a:solidFill>
                    <a:schemeClr val="tx2"/>
                  </a:solidFill>
                  <a:latin typeface="仿宋" panose="02010609060101010101" charset="-122"/>
                </a:rPr>
                <a:t>3</a:t>
              </a:r>
              <a:r>
                <a:rPr lang="zh-CN" sz="2000" b="0">
                  <a:solidFill>
                    <a:schemeClr val="tx2"/>
                  </a:solidFill>
                  <a:ea typeface="仿宋" panose="02010609060101010101" charset="-122"/>
                </a:rPr>
                <a:t>天再开展一次全员核酸检测</a:t>
              </a:r>
              <a:r>
                <a:rPr lang="zh-CN" sz="2000" b="0">
                  <a:solidFill>
                    <a:schemeClr val="tx2"/>
                  </a:solidFill>
                  <a:ea typeface="宋体" panose="02010600030101010101" pitchFamily="2" charset="-122"/>
                </a:rPr>
                <a:t>，</a:t>
              </a:r>
              <a:r>
                <a:rPr lang="zh-CN" sz="2000" b="0">
                  <a:solidFill>
                    <a:schemeClr val="tx2"/>
                  </a:solidFill>
                  <a:ea typeface="仿宋" panose="02010609060101010101" charset="-122"/>
                </a:rPr>
                <a:t>无社会面感染者可停止全员核酸检测。</a:t>
              </a:r>
              <a:endParaRPr lang="zh-CN" sz="2000" b="0">
                <a:solidFill>
                  <a:schemeClr val="tx2"/>
                </a:solidFill>
                <a:ea typeface="仿宋" panose="02010609060101010101" charset="-122"/>
              </a:endParaRPr>
            </a:p>
            <a:p>
              <a:pPr indent="0"/>
              <a:endParaRPr lang="zh-CN" altLang="en-US" sz="2000" b="0">
                <a:solidFill>
                  <a:schemeClr val="tx2"/>
                </a:solidFill>
                <a:ea typeface="仿宋" panose="02010609060101010101" charset="-122"/>
              </a:endParaRPr>
            </a:p>
          </p:txBody>
        </p:sp>
        <p:grpSp>
          <p:nvGrpSpPr>
            <p:cNvPr id="443" name="组合 442"/>
            <p:cNvGrpSpPr/>
            <p:nvPr/>
          </p:nvGrpSpPr>
          <p:grpSpPr>
            <a:xfrm>
              <a:off x="10903" y="3892"/>
              <a:ext cx="638" cy="613"/>
              <a:chOff x="5155" y="9785"/>
              <a:chExt cx="638" cy="613"/>
            </a:xfrm>
          </p:grpSpPr>
          <p:sp>
            <p:nvSpPr>
              <p:cNvPr id="441" name="Freeform 114"/>
              <p:cNvSpPr/>
              <p:nvPr/>
            </p:nvSpPr>
            <p:spPr bwMode="auto">
              <a:xfrm>
                <a:off x="5507" y="9785"/>
                <a:ext cx="287" cy="305"/>
              </a:xfrm>
              <a:custGeom>
                <a:avLst/>
                <a:gdLst>
                  <a:gd name="T0" fmla="*/ 26 w 113"/>
                  <a:gd name="T1" fmla="*/ 113 h 113"/>
                  <a:gd name="T2" fmla="*/ 8 w 113"/>
                  <a:gd name="T3" fmla="*/ 104 h 113"/>
                  <a:gd name="T4" fmla="*/ 0 w 113"/>
                  <a:gd name="T5" fmla="*/ 91 h 113"/>
                  <a:gd name="T6" fmla="*/ 3 w 113"/>
                  <a:gd name="T7" fmla="*/ 81 h 113"/>
                  <a:gd name="T8" fmla="*/ 84 w 113"/>
                  <a:gd name="T9" fmla="*/ 0 h 113"/>
                  <a:gd name="T10" fmla="*/ 89 w 113"/>
                  <a:gd name="T11" fmla="*/ 4 h 113"/>
                  <a:gd name="T12" fmla="*/ 7 w 113"/>
                  <a:gd name="T13" fmla="*/ 85 h 113"/>
                  <a:gd name="T14" fmla="*/ 6 w 113"/>
                  <a:gd name="T15" fmla="*/ 90 h 113"/>
                  <a:gd name="T16" fmla="*/ 13 w 113"/>
                  <a:gd name="T17" fmla="*/ 99 h 113"/>
                  <a:gd name="T18" fmla="*/ 26 w 113"/>
                  <a:gd name="T19" fmla="*/ 107 h 113"/>
                  <a:gd name="T20" fmla="*/ 109 w 113"/>
                  <a:gd name="T21" fmla="*/ 24 h 113"/>
                  <a:gd name="T22" fmla="*/ 113 w 113"/>
                  <a:gd name="T23" fmla="*/ 29 h 113"/>
                  <a:gd name="T24" fmla="*/ 29 w 113"/>
                  <a:gd name="T25" fmla="*/ 112 h 113"/>
                  <a:gd name="T26" fmla="*/ 29 w 113"/>
                  <a:gd name="T27" fmla="*/ 113 h 113"/>
                  <a:gd name="T28" fmla="*/ 26 w 113"/>
                  <a:gd name="T2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13">
                    <a:moveTo>
                      <a:pt x="26" y="113"/>
                    </a:moveTo>
                    <a:cubicBezTo>
                      <a:pt x="22" y="113"/>
                      <a:pt x="17" y="112"/>
                      <a:pt x="8" y="104"/>
                    </a:cubicBezTo>
                    <a:cubicBezTo>
                      <a:pt x="4" y="99"/>
                      <a:pt x="1" y="95"/>
                      <a:pt x="0" y="91"/>
                    </a:cubicBezTo>
                    <a:cubicBezTo>
                      <a:pt x="0" y="87"/>
                      <a:pt x="1" y="84"/>
                      <a:pt x="3" y="8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6" y="86"/>
                      <a:pt x="6" y="88"/>
                      <a:pt x="6" y="90"/>
                    </a:cubicBezTo>
                    <a:cubicBezTo>
                      <a:pt x="7" y="92"/>
                      <a:pt x="8" y="95"/>
                      <a:pt x="13" y="99"/>
                    </a:cubicBezTo>
                    <a:cubicBezTo>
                      <a:pt x="20" y="107"/>
                      <a:pt x="25" y="108"/>
                      <a:pt x="26" y="10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29" y="112"/>
                      <a:pt x="29" y="113"/>
                      <a:pt x="29" y="113"/>
                    </a:cubicBezTo>
                    <a:cubicBezTo>
                      <a:pt x="28" y="113"/>
                      <a:pt x="27" y="113"/>
                      <a:pt x="26" y="1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42" name="Freeform 184"/>
              <p:cNvSpPr>
                <a:spLocks noEditPoints="1"/>
              </p:cNvSpPr>
              <p:nvPr/>
            </p:nvSpPr>
            <p:spPr bwMode="auto">
              <a:xfrm>
                <a:off x="5155" y="10012"/>
                <a:ext cx="447" cy="387"/>
              </a:xfrm>
              <a:custGeom>
                <a:avLst/>
                <a:gdLst>
                  <a:gd name="T0" fmla="*/ 70 w 81"/>
                  <a:gd name="T1" fmla="*/ 6 h 72"/>
                  <a:gd name="T2" fmla="*/ 70 w 81"/>
                  <a:gd name="T3" fmla="*/ 6 h 72"/>
                  <a:gd name="T4" fmla="*/ 70 w 81"/>
                  <a:gd name="T5" fmla="*/ 6 h 72"/>
                  <a:gd name="T6" fmla="*/ 47 w 81"/>
                  <a:gd name="T7" fmla="*/ 42 h 72"/>
                  <a:gd name="T8" fmla="*/ 11 w 81"/>
                  <a:gd name="T9" fmla="*/ 66 h 72"/>
                  <a:gd name="T10" fmla="*/ 11 w 81"/>
                  <a:gd name="T11" fmla="*/ 66 h 72"/>
                  <a:gd name="T12" fmla="*/ 34 w 81"/>
                  <a:gd name="T13" fmla="*/ 29 h 72"/>
                  <a:gd name="T14" fmla="*/ 70 w 81"/>
                  <a:gd name="T15" fmla="*/ 6 h 72"/>
                  <a:gd name="T16" fmla="*/ 70 w 81"/>
                  <a:gd name="T17" fmla="*/ 0 h 72"/>
                  <a:gd name="T18" fmla="*/ 30 w 81"/>
                  <a:gd name="T19" fmla="*/ 25 h 72"/>
                  <a:gd name="T20" fmla="*/ 6 w 81"/>
                  <a:gd name="T21" fmla="*/ 70 h 72"/>
                  <a:gd name="T22" fmla="*/ 11 w 81"/>
                  <a:gd name="T23" fmla="*/ 72 h 72"/>
                  <a:gd name="T24" fmla="*/ 51 w 81"/>
                  <a:gd name="T25" fmla="*/ 47 h 72"/>
                  <a:gd name="T26" fmla="*/ 75 w 81"/>
                  <a:gd name="T27" fmla="*/ 2 h 72"/>
                  <a:gd name="T28" fmla="*/ 70 w 81"/>
                  <a:gd name="T2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72">
                    <a:moveTo>
                      <a:pt x="70" y="6"/>
                    </a:moveTo>
                    <a:cubicBezTo>
                      <a:pt x="70" y="6"/>
                      <a:pt x="70" y="6"/>
                      <a:pt x="70" y="6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1" y="10"/>
                      <a:pt x="65" y="24"/>
                      <a:pt x="47" y="42"/>
                    </a:cubicBezTo>
                    <a:cubicBezTo>
                      <a:pt x="32" y="57"/>
                      <a:pt x="17" y="66"/>
                      <a:pt x="11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0" y="62"/>
                      <a:pt x="16" y="48"/>
                      <a:pt x="34" y="29"/>
                    </a:cubicBezTo>
                    <a:cubicBezTo>
                      <a:pt x="49" y="14"/>
                      <a:pt x="64" y="6"/>
                      <a:pt x="70" y="6"/>
                    </a:cubicBezTo>
                    <a:moveTo>
                      <a:pt x="70" y="0"/>
                    </a:moveTo>
                    <a:cubicBezTo>
                      <a:pt x="61" y="0"/>
                      <a:pt x="45" y="10"/>
                      <a:pt x="30" y="25"/>
                    </a:cubicBezTo>
                    <a:cubicBezTo>
                      <a:pt x="11" y="44"/>
                      <a:pt x="0" y="64"/>
                      <a:pt x="6" y="70"/>
                    </a:cubicBezTo>
                    <a:cubicBezTo>
                      <a:pt x="7" y="71"/>
                      <a:pt x="9" y="72"/>
                      <a:pt x="11" y="72"/>
                    </a:cubicBezTo>
                    <a:cubicBezTo>
                      <a:pt x="20" y="72"/>
                      <a:pt x="36" y="62"/>
                      <a:pt x="51" y="47"/>
                    </a:cubicBezTo>
                    <a:cubicBezTo>
                      <a:pt x="70" y="28"/>
                      <a:pt x="81" y="8"/>
                      <a:pt x="75" y="2"/>
                    </a:cubicBezTo>
                    <a:cubicBezTo>
                      <a:pt x="74" y="0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sp>
          <p:nvSpPr>
            <p:cNvPr id="5" name="右箭头 4"/>
            <p:cNvSpPr/>
            <p:nvPr/>
          </p:nvSpPr>
          <p:spPr>
            <a:xfrm>
              <a:off x="10404" y="4669"/>
              <a:ext cx="8344" cy="881"/>
            </a:xfrm>
            <a:prstGeom prst="rightArrow">
              <a:avLst/>
            </a:prstGeom>
            <a:solidFill>
              <a:srgbClr val="202677"/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718" y="5412"/>
              <a:ext cx="813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D1       D2       D3</a:t>
              </a:r>
              <a:r>
                <a:rPr lang="en-US" altLang="zh-CN">
                  <a:sym typeface="+mn-ea"/>
                </a:rPr>
                <a:t>       D4       D5       D6       D7</a:t>
              </a:r>
              <a:r>
                <a:rPr lang="en-US" altLang="zh-CN"/>
                <a:t> </a:t>
              </a:r>
              <a:endParaRPr lang="en-US" altLang="zh-CN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2111" y="3892"/>
              <a:ext cx="638" cy="613"/>
              <a:chOff x="5155" y="9785"/>
              <a:chExt cx="638" cy="613"/>
            </a:xfrm>
          </p:grpSpPr>
          <p:sp>
            <p:nvSpPr>
              <p:cNvPr id="8" name="Freeform 114"/>
              <p:cNvSpPr/>
              <p:nvPr/>
            </p:nvSpPr>
            <p:spPr bwMode="auto">
              <a:xfrm>
                <a:off x="5507" y="9785"/>
                <a:ext cx="287" cy="305"/>
              </a:xfrm>
              <a:custGeom>
                <a:avLst/>
                <a:gdLst>
                  <a:gd name="T0" fmla="*/ 26 w 113"/>
                  <a:gd name="T1" fmla="*/ 113 h 113"/>
                  <a:gd name="T2" fmla="*/ 8 w 113"/>
                  <a:gd name="T3" fmla="*/ 104 h 113"/>
                  <a:gd name="T4" fmla="*/ 0 w 113"/>
                  <a:gd name="T5" fmla="*/ 91 h 113"/>
                  <a:gd name="T6" fmla="*/ 3 w 113"/>
                  <a:gd name="T7" fmla="*/ 81 h 113"/>
                  <a:gd name="T8" fmla="*/ 84 w 113"/>
                  <a:gd name="T9" fmla="*/ 0 h 113"/>
                  <a:gd name="T10" fmla="*/ 89 w 113"/>
                  <a:gd name="T11" fmla="*/ 4 h 113"/>
                  <a:gd name="T12" fmla="*/ 7 w 113"/>
                  <a:gd name="T13" fmla="*/ 85 h 113"/>
                  <a:gd name="T14" fmla="*/ 6 w 113"/>
                  <a:gd name="T15" fmla="*/ 90 h 113"/>
                  <a:gd name="T16" fmla="*/ 13 w 113"/>
                  <a:gd name="T17" fmla="*/ 99 h 113"/>
                  <a:gd name="T18" fmla="*/ 26 w 113"/>
                  <a:gd name="T19" fmla="*/ 107 h 113"/>
                  <a:gd name="T20" fmla="*/ 109 w 113"/>
                  <a:gd name="T21" fmla="*/ 24 h 113"/>
                  <a:gd name="T22" fmla="*/ 113 w 113"/>
                  <a:gd name="T23" fmla="*/ 29 h 113"/>
                  <a:gd name="T24" fmla="*/ 29 w 113"/>
                  <a:gd name="T25" fmla="*/ 112 h 113"/>
                  <a:gd name="T26" fmla="*/ 29 w 113"/>
                  <a:gd name="T27" fmla="*/ 113 h 113"/>
                  <a:gd name="T28" fmla="*/ 26 w 113"/>
                  <a:gd name="T2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13">
                    <a:moveTo>
                      <a:pt x="26" y="113"/>
                    </a:moveTo>
                    <a:cubicBezTo>
                      <a:pt x="22" y="113"/>
                      <a:pt x="17" y="112"/>
                      <a:pt x="8" y="104"/>
                    </a:cubicBezTo>
                    <a:cubicBezTo>
                      <a:pt x="4" y="99"/>
                      <a:pt x="1" y="95"/>
                      <a:pt x="0" y="91"/>
                    </a:cubicBezTo>
                    <a:cubicBezTo>
                      <a:pt x="0" y="87"/>
                      <a:pt x="1" y="84"/>
                      <a:pt x="3" y="8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6" y="86"/>
                      <a:pt x="6" y="88"/>
                      <a:pt x="6" y="90"/>
                    </a:cubicBezTo>
                    <a:cubicBezTo>
                      <a:pt x="7" y="92"/>
                      <a:pt x="8" y="95"/>
                      <a:pt x="13" y="99"/>
                    </a:cubicBezTo>
                    <a:cubicBezTo>
                      <a:pt x="20" y="107"/>
                      <a:pt x="25" y="108"/>
                      <a:pt x="26" y="10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29" y="112"/>
                      <a:pt x="29" y="113"/>
                      <a:pt x="29" y="113"/>
                    </a:cubicBezTo>
                    <a:cubicBezTo>
                      <a:pt x="28" y="113"/>
                      <a:pt x="27" y="113"/>
                      <a:pt x="26" y="1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184"/>
              <p:cNvSpPr>
                <a:spLocks noEditPoints="1"/>
              </p:cNvSpPr>
              <p:nvPr/>
            </p:nvSpPr>
            <p:spPr bwMode="auto">
              <a:xfrm>
                <a:off x="5155" y="10012"/>
                <a:ext cx="447" cy="387"/>
              </a:xfrm>
              <a:custGeom>
                <a:avLst/>
                <a:gdLst>
                  <a:gd name="T0" fmla="*/ 70 w 81"/>
                  <a:gd name="T1" fmla="*/ 6 h 72"/>
                  <a:gd name="T2" fmla="*/ 70 w 81"/>
                  <a:gd name="T3" fmla="*/ 6 h 72"/>
                  <a:gd name="T4" fmla="*/ 70 w 81"/>
                  <a:gd name="T5" fmla="*/ 6 h 72"/>
                  <a:gd name="T6" fmla="*/ 47 w 81"/>
                  <a:gd name="T7" fmla="*/ 42 h 72"/>
                  <a:gd name="T8" fmla="*/ 11 w 81"/>
                  <a:gd name="T9" fmla="*/ 66 h 72"/>
                  <a:gd name="T10" fmla="*/ 11 w 81"/>
                  <a:gd name="T11" fmla="*/ 66 h 72"/>
                  <a:gd name="T12" fmla="*/ 34 w 81"/>
                  <a:gd name="T13" fmla="*/ 29 h 72"/>
                  <a:gd name="T14" fmla="*/ 70 w 81"/>
                  <a:gd name="T15" fmla="*/ 6 h 72"/>
                  <a:gd name="T16" fmla="*/ 70 w 81"/>
                  <a:gd name="T17" fmla="*/ 0 h 72"/>
                  <a:gd name="T18" fmla="*/ 30 w 81"/>
                  <a:gd name="T19" fmla="*/ 25 h 72"/>
                  <a:gd name="T20" fmla="*/ 6 w 81"/>
                  <a:gd name="T21" fmla="*/ 70 h 72"/>
                  <a:gd name="T22" fmla="*/ 11 w 81"/>
                  <a:gd name="T23" fmla="*/ 72 h 72"/>
                  <a:gd name="T24" fmla="*/ 51 w 81"/>
                  <a:gd name="T25" fmla="*/ 47 h 72"/>
                  <a:gd name="T26" fmla="*/ 75 w 81"/>
                  <a:gd name="T27" fmla="*/ 2 h 72"/>
                  <a:gd name="T28" fmla="*/ 70 w 81"/>
                  <a:gd name="T2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72">
                    <a:moveTo>
                      <a:pt x="70" y="6"/>
                    </a:moveTo>
                    <a:cubicBezTo>
                      <a:pt x="70" y="6"/>
                      <a:pt x="70" y="6"/>
                      <a:pt x="70" y="6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1" y="10"/>
                      <a:pt x="65" y="24"/>
                      <a:pt x="47" y="42"/>
                    </a:cubicBezTo>
                    <a:cubicBezTo>
                      <a:pt x="32" y="57"/>
                      <a:pt x="17" y="66"/>
                      <a:pt x="11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0" y="62"/>
                      <a:pt x="16" y="48"/>
                      <a:pt x="34" y="29"/>
                    </a:cubicBezTo>
                    <a:cubicBezTo>
                      <a:pt x="49" y="14"/>
                      <a:pt x="64" y="6"/>
                      <a:pt x="70" y="6"/>
                    </a:cubicBezTo>
                    <a:moveTo>
                      <a:pt x="70" y="0"/>
                    </a:moveTo>
                    <a:cubicBezTo>
                      <a:pt x="61" y="0"/>
                      <a:pt x="45" y="10"/>
                      <a:pt x="30" y="25"/>
                    </a:cubicBezTo>
                    <a:cubicBezTo>
                      <a:pt x="11" y="44"/>
                      <a:pt x="0" y="64"/>
                      <a:pt x="6" y="70"/>
                    </a:cubicBezTo>
                    <a:cubicBezTo>
                      <a:pt x="7" y="71"/>
                      <a:pt x="9" y="72"/>
                      <a:pt x="11" y="72"/>
                    </a:cubicBezTo>
                    <a:cubicBezTo>
                      <a:pt x="20" y="72"/>
                      <a:pt x="36" y="62"/>
                      <a:pt x="51" y="47"/>
                    </a:cubicBezTo>
                    <a:cubicBezTo>
                      <a:pt x="70" y="28"/>
                      <a:pt x="81" y="8"/>
                      <a:pt x="75" y="2"/>
                    </a:cubicBezTo>
                    <a:cubicBezTo>
                      <a:pt x="74" y="0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127" y="3892"/>
              <a:ext cx="638" cy="613"/>
              <a:chOff x="5155" y="9785"/>
              <a:chExt cx="638" cy="613"/>
            </a:xfrm>
          </p:grpSpPr>
          <p:sp>
            <p:nvSpPr>
              <p:cNvPr id="11" name="Freeform 114"/>
              <p:cNvSpPr/>
              <p:nvPr/>
            </p:nvSpPr>
            <p:spPr bwMode="auto">
              <a:xfrm>
                <a:off x="5507" y="9785"/>
                <a:ext cx="287" cy="305"/>
              </a:xfrm>
              <a:custGeom>
                <a:avLst/>
                <a:gdLst>
                  <a:gd name="T0" fmla="*/ 26 w 113"/>
                  <a:gd name="T1" fmla="*/ 113 h 113"/>
                  <a:gd name="T2" fmla="*/ 8 w 113"/>
                  <a:gd name="T3" fmla="*/ 104 h 113"/>
                  <a:gd name="T4" fmla="*/ 0 w 113"/>
                  <a:gd name="T5" fmla="*/ 91 h 113"/>
                  <a:gd name="T6" fmla="*/ 3 w 113"/>
                  <a:gd name="T7" fmla="*/ 81 h 113"/>
                  <a:gd name="T8" fmla="*/ 84 w 113"/>
                  <a:gd name="T9" fmla="*/ 0 h 113"/>
                  <a:gd name="T10" fmla="*/ 89 w 113"/>
                  <a:gd name="T11" fmla="*/ 4 h 113"/>
                  <a:gd name="T12" fmla="*/ 7 w 113"/>
                  <a:gd name="T13" fmla="*/ 85 h 113"/>
                  <a:gd name="T14" fmla="*/ 6 w 113"/>
                  <a:gd name="T15" fmla="*/ 90 h 113"/>
                  <a:gd name="T16" fmla="*/ 13 w 113"/>
                  <a:gd name="T17" fmla="*/ 99 h 113"/>
                  <a:gd name="T18" fmla="*/ 26 w 113"/>
                  <a:gd name="T19" fmla="*/ 107 h 113"/>
                  <a:gd name="T20" fmla="*/ 109 w 113"/>
                  <a:gd name="T21" fmla="*/ 24 h 113"/>
                  <a:gd name="T22" fmla="*/ 113 w 113"/>
                  <a:gd name="T23" fmla="*/ 29 h 113"/>
                  <a:gd name="T24" fmla="*/ 29 w 113"/>
                  <a:gd name="T25" fmla="*/ 112 h 113"/>
                  <a:gd name="T26" fmla="*/ 29 w 113"/>
                  <a:gd name="T27" fmla="*/ 113 h 113"/>
                  <a:gd name="T28" fmla="*/ 26 w 113"/>
                  <a:gd name="T2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13">
                    <a:moveTo>
                      <a:pt x="26" y="113"/>
                    </a:moveTo>
                    <a:cubicBezTo>
                      <a:pt x="22" y="113"/>
                      <a:pt x="17" y="112"/>
                      <a:pt x="8" y="104"/>
                    </a:cubicBezTo>
                    <a:cubicBezTo>
                      <a:pt x="4" y="99"/>
                      <a:pt x="1" y="95"/>
                      <a:pt x="0" y="91"/>
                    </a:cubicBezTo>
                    <a:cubicBezTo>
                      <a:pt x="0" y="87"/>
                      <a:pt x="1" y="84"/>
                      <a:pt x="3" y="8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6" y="86"/>
                      <a:pt x="6" y="88"/>
                      <a:pt x="6" y="90"/>
                    </a:cubicBezTo>
                    <a:cubicBezTo>
                      <a:pt x="7" y="92"/>
                      <a:pt x="8" y="95"/>
                      <a:pt x="13" y="99"/>
                    </a:cubicBezTo>
                    <a:cubicBezTo>
                      <a:pt x="20" y="107"/>
                      <a:pt x="25" y="108"/>
                      <a:pt x="26" y="10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29" y="112"/>
                      <a:pt x="29" y="113"/>
                      <a:pt x="29" y="113"/>
                    </a:cubicBezTo>
                    <a:cubicBezTo>
                      <a:pt x="28" y="113"/>
                      <a:pt x="27" y="113"/>
                      <a:pt x="26" y="1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184"/>
              <p:cNvSpPr>
                <a:spLocks noEditPoints="1"/>
              </p:cNvSpPr>
              <p:nvPr/>
            </p:nvSpPr>
            <p:spPr bwMode="auto">
              <a:xfrm>
                <a:off x="5155" y="10012"/>
                <a:ext cx="447" cy="387"/>
              </a:xfrm>
              <a:custGeom>
                <a:avLst/>
                <a:gdLst>
                  <a:gd name="T0" fmla="*/ 70 w 81"/>
                  <a:gd name="T1" fmla="*/ 6 h 72"/>
                  <a:gd name="T2" fmla="*/ 70 w 81"/>
                  <a:gd name="T3" fmla="*/ 6 h 72"/>
                  <a:gd name="T4" fmla="*/ 70 w 81"/>
                  <a:gd name="T5" fmla="*/ 6 h 72"/>
                  <a:gd name="T6" fmla="*/ 47 w 81"/>
                  <a:gd name="T7" fmla="*/ 42 h 72"/>
                  <a:gd name="T8" fmla="*/ 11 w 81"/>
                  <a:gd name="T9" fmla="*/ 66 h 72"/>
                  <a:gd name="T10" fmla="*/ 11 w 81"/>
                  <a:gd name="T11" fmla="*/ 66 h 72"/>
                  <a:gd name="T12" fmla="*/ 34 w 81"/>
                  <a:gd name="T13" fmla="*/ 29 h 72"/>
                  <a:gd name="T14" fmla="*/ 70 w 81"/>
                  <a:gd name="T15" fmla="*/ 6 h 72"/>
                  <a:gd name="T16" fmla="*/ 70 w 81"/>
                  <a:gd name="T17" fmla="*/ 0 h 72"/>
                  <a:gd name="T18" fmla="*/ 30 w 81"/>
                  <a:gd name="T19" fmla="*/ 25 h 72"/>
                  <a:gd name="T20" fmla="*/ 6 w 81"/>
                  <a:gd name="T21" fmla="*/ 70 h 72"/>
                  <a:gd name="T22" fmla="*/ 11 w 81"/>
                  <a:gd name="T23" fmla="*/ 72 h 72"/>
                  <a:gd name="T24" fmla="*/ 51 w 81"/>
                  <a:gd name="T25" fmla="*/ 47 h 72"/>
                  <a:gd name="T26" fmla="*/ 75 w 81"/>
                  <a:gd name="T27" fmla="*/ 2 h 72"/>
                  <a:gd name="T28" fmla="*/ 70 w 81"/>
                  <a:gd name="T2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72">
                    <a:moveTo>
                      <a:pt x="70" y="6"/>
                    </a:moveTo>
                    <a:cubicBezTo>
                      <a:pt x="70" y="6"/>
                      <a:pt x="70" y="6"/>
                      <a:pt x="70" y="6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1" y="10"/>
                      <a:pt x="65" y="24"/>
                      <a:pt x="47" y="42"/>
                    </a:cubicBezTo>
                    <a:cubicBezTo>
                      <a:pt x="32" y="57"/>
                      <a:pt x="17" y="66"/>
                      <a:pt x="11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0" y="62"/>
                      <a:pt x="16" y="48"/>
                      <a:pt x="34" y="29"/>
                    </a:cubicBezTo>
                    <a:cubicBezTo>
                      <a:pt x="49" y="14"/>
                      <a:pt x="64" y="6"/>
                      <a:pt x="70" y="6"/>
                    </a:cubicBezTo>
                    <a:moveTo>
                      <a:pt x="70" y="0"/>
                    </a:moveTo>
                    <a:cubicBezTo>
                      <a:pt x="61" y="0"/>
                      <a:pt x="45" y="10"/>
                      <a:pt x="30" y="25"/>
                    </a:cubicBezTo>
                    <a:cubicBezTo>
                      <a:pt x="11" y="44"/>
                      <a:pt x="0" y="64"/>
                      <a:pt x="6" y="70"/>
                    </a:cubicBezTo>
                    <a:cubicBezTo>
                      <a:pt x="7" y="71"/>
                      <a:pt x="9" y="72"/>
                      <a:pt x="11" y="72"/>
                    </a:cubicBezTo>
                    <a:cubicBezTo>
                      <a:pt x="20" y="72"/>
                      <a:pt x="36" y="62"/>
                      <a:pt x="51" y="47"/>
                    </a:cubicBezTo>
                    <a:cubicBezTo>
                      <a:pt x="70" y="28"/>
                      <a:pt x="81" y="8"/>
                      <a:pt x="75" y="2"/>
                    </a:cubicBezTo>
                    <a:cubicBezTo>
                      <a:pt x="74" y="0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7415" y="3892"/>
              <a:ext cx="638" cy="613"/>
              <a:chOff x="5155" y="9785"/>
              <a:chExt cx="638" cy="613"/>
            </a:xfrm>
          </p:grpSpPr>
          <p:sp>
            <p:nvSpPr>
              <p:cNvPr id="14" name="Freeform 114"/>
              <p:cNvSpPr/>
              <p:nvPr/>
            </p:nvSpPr>
            <p:spPr bwMode="auto">
              <a:xfrm>
                <a:off x="5507" y="9785"/>
                <a:ext cx="287" cy="305"/>
              </a:xfrm>
              <a:custGeom>
                <a:avLst/>
                <a:gdLst>
                  <a:gd name="T0" fmla="*/ 26 w 113"/>
                  <a:gd name="T1" fmla="*/ 113 h 113"/>
                  <a:gd name="T2" fmla="*/ 8 w 113"/>
                  <a:gd name="T3" fmla="*/ 104 h 113"/>
                  <a:gd name="T4" fmla="*/ 0 w 113"/>
                  <a:gd name="T5" fmla="*/ 91 h 113"/>
                  <a:gd name="T6" fmla="*/ 3 w 113"/>
                  <a:gd name="T7" fmla="*/ 81 h 113"/>
                  <a:gd name="T8" fmla="*/ 84 w 113"/>
                  <a:gd name="T9" fmla="*/ 0 h 113"/>
                  <a:gd name="T10" fmla="*/ 89 w 113"/>
                  <a:gd name="T11" fmla="*/ 4 h 113"/>
                  <a:gd name="T12" fmla="*/ 7 w 113"/>
                  <a:gd name="T13" fmla="*/ 85 h 113"/>
                  <a:gd name="T14" fmla="*/ 6 w 113"/>
                  <a:gd name="T15" fmla="*/ 90 h 113"/>
                  <a:gd name="T16" fmla="*/ 13 w 113"/>
                  <a:gd name="T17" fmla="*/ 99 h 113"/>
                  <a:gd name="T18" fmla="*/ 26 w 113"/>
                  <a:gd name="T19" fmla="*/ 107 h 113"/>
                  <a:gd name="T20" fmla="*/ 109 w 113"/>
                  <a:gd name="T21" fmla="*/ 24 h 113"/>
                  <a:gd name="T22" fmla="*/ 113 w 113"/>
                  <a:gd name="T23" fmla="*/ 29 h 113"/>
                  <a:gd name="T24" fmla="*/ 29 w 113"/>
                  <a:gd name="T25" fmla="*/ 112 h 113"/>
                  <a:gd name="T26" fmla="*/ 29 w 113"/>
                  <a:gd name="T27" fmla="*/ 113 h 113"/>
                  <a:gd name="T28" fmla="*/ 26 w 113"/>
                  <a:gd name="T2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13">
                    <a:moveTo>
                      <a:pt x="26" y="113"/>
                    </a:moveTo>
                    <a:cubicBezTo>
                      <a:pt x="22" y="113"/>
                      <a:pt x="17" y="112"/>
                      <a:pt x="8" y="104"/>
                    </a:cubicBezTo>
                    <a:cubicBezTo>
                      <a:pt x="4" y="99"/>
                      <a:pt x="1" y="95"/>
                      <a:pt x="0" y="91"/>
                    </a:cubicBezTo>
                    <a:cubicBezTo>
                      <a:pt x="0" y="87"/>
                      <a:pt x="1" y="84"/>
                      <a:pt x="3" y="8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6" y="86"/>
                      <a:pt x="6" y="88"/>
                      <a:pt x="6" y="90"/>
                    </a:cubicBezTo>
                    <a:cubicBezTo>
                      <a:pt x="7" y="92"/>
                      <a:pt x="8" y="95"/>
                      <a:pt x="13" y="99"/>
                    </a:cubicBezTo>
                    <a:cubicBezTo>
                      <a:pt x="20" y="107"/>
                      <a:pt x="25" y="108"/>
                      <a:pt x="26" y="10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29" y="112"/>
                      <a:pt x="29" y="113"/>
                      <a:pt x="29" y="113"/>
                    </a:cubicBezTo>
                    <a:cubicBezTo>
                      <a:pt x="28" y="113"/>
                      <a:pt x="27" y="113"/>
                      <a:pt x="26" y="1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" name="Freeform 184"/>
              <p:cNvSpPr>
                <a:spLocks noEditPoints="1"/>
              </p:cNvSpPr>
              <p:nvPr/>
            </p:nvSpPr>
            <p:spPr bwMode="auto">
              <a:xfrm>
                <a:off x="5155" y="10012"/>
                <a:ext cx="447" cy="387"/>
              </a:xfrm>
              <a:custGeom>
                <a:avLst/>
                <a:gdLst>
                  <a:gd name="T0" fmla="*/ 70 w 81"/>
                  <a:gd name="T1" fmla="*/ 6 h 72"/>
                  <a:gd name="T2" fmla="*/ 70 w 81"/>
                  <a:gd name="T3" fmla="*/ 6 h 72"/>
                  <a:gd name="T4" fmla="*/ 70 w 81"/>
                  <a:gd name="T5" fmla="*/ 6 h 72"/>
                  <a:gd name="T6" fmla="*/ 47 w 81"/>
                  <a:gd name="T7" fmla="*/ 42 h 72"/>
                  <a:gd name="T8" fmla="*/ 11 w 81"/>
                  <a:gd name="T9" fmla="*/ 66 h 72"/>
                  <a:gd name="T10" fmla="*/ 11 w 81"/>
                  <a:gd name="T11" fmla="*/ 66 h 72"/>
                  <a:gd name="T12" fmla="*/ 34 w 81"/>
                  <a:gd name="T13" fmla="*/ 29 h 72"/>
                  <a:gd name="T14" fmla="*/ 70 w 81"/>
                  <a:gd name="T15" fmla="*/ 6 h 72"/>
                  <a:gd name="T16" fmla="*/ 70 w 81"/>
                  <a:gd name="T17" fmla="*/ 0 h 72"/>
                  <a:gd name="T18" fmla="*/ 30 w 81"/>
                  <a:gd name="T19" fmla="*/ 25 h 72"/>
                  <a:gd name="T20" fmla="*/ 6 w 81"/>
                  <a:gd name="T21" fmla="*/ 70 h 72"/>
                  <a:gd name="T22" fmla="*/ 11 w 81"/>
                  <a:gd name="T23" fmla="*/ 72 h 72"/>
                  <a:gd name="T24" fmla="*/ 51 w 81"/>
                  <a:gd name="T25" fmla="*/ 47 h 72"/>
                  <a:gd name="T26" fmla="*/ 75 w 81"/>
                  <a:gd name="T27" fmla="*/ 2 h 72"/>
                  <a:gd name="T28" fmla="*/ 70 w 81"/>
                  <a:gd name="T2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72">
                    <a:moveTo>
                      <a:pt x="70" y="6"/>
                    </a:moveTo>
                    <a:cubicBezTo>
                      <a:pt x="70" y="6"/>
                      <a:pt x="70" y="6"/>
                      <a:pt x="70" y="6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1" y="10"/>
                      <a:pt x="65" y="24"/>
                      <a:pt x="47" y="42"/>
                    </a:cubicBezTo>
                    <a:cubicBezTo>
                      <a:pt x="32" y="57"/>
                      <a:pt x="17" y="66"/>
                      <a:pt x="11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0" y="62"/>
                      <a:pt x="16" y="48"/>
                      <a:pt x="34" y="29"/>
                    </a:cubicBezTo>
                    <a:cubicBezTo>
                      <a:pt x="49" y="14"/>
                      <a:pt x="64" y="6"/>
                      <a:pt x="70" y="6"/>
                    </a:cubicBezTo>
                    <a:moveTo>
                      <a:pt x="70" y="0"/>
                    </a:moveTo>
                    <a:cubicBezTo>
                      <a:pt x="61" y="0"/>
                      <a:pt x="45" y="10"/>
                      <a:pt x="30" y="25"/>
                    </a:cubicBezTo>
                    <a:cubicBezTo>
                      <a:pt x="11" y="44"/>
                      <a:pt x="0" y="64"/>
                      <a:pt x="6" y="70"/>
                    </a:cubicBezTo>
                    <a:cubicBezTo>
                      <a:pt x="7" y="71"/>
                      <a:pt x="9" y="72"/>
                      <a:pt x="11" y="72"/>
                    </a:cubicBezTo>
                    <a:cubicBezTo>
                      <a:pt x="20" y="72"/>
                      <a:pt x="36" y="62"/>
                      <a:pt x="51" y="47"/>
                    </a:cubicBezTo>
                    <a:cubicBezTo>
                      <a:pt x="70" y="28"/>
                      <a:pt x="81" y="8"/>
                      <a:pt x="75" y="2"/>
                    </a:cubicBezTo>
                    <a:cubicBezTo>
                      <a:pt x="74" y="0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6111875" y="2534920"/>
            <a:ext cx="55257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高风险区</a:t>
            </a:r>
            <a:r>
              <a:rPr lang="zh-CN" altLang="en-US" sz="2000" b="0">
                <a:solidFill>
                  <a:schemeClr val="tx2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：</a:t>
            </a:r>
            <a:r>
              <a:rPr lang="en-US" sz="2000" b="0">
                <a:solidFill>
                  <a:schemeClr val="tx2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实施封控后前3天连续开展3次检测，后续检测频次可根据检测结果确定；</a:t>
            </a:r>
            <a:r>
              <a:rPr lang="zh-CN" altLang="en-US" sz="2000" b="0">
                <a:solidFill>
                  <a:schemeClr val="tx2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第</a:t>
            </a:r>
            <a:r>
              <a:rPr lang="en-US" altLang="zh-CN" sz="2000" b="0">
                <a:solidFill>
                  <a:schemeClr val="tx2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7</a:t>
            </a:r>
            <a:r>
              <a:rPr lang="zh-CN" altLang="en-US" sz="2000" b="0">
                <a:solidFill>
                  <a:schemeClr val="tx2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天开展</a:t>
            </a:r>
            <a:r>
              <a:rPr lang="en-US" altLang="zh-CN" sz="2000" b="0">
                <a:solidFill>
                  <a:schemeClr val="tx2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lang="zh-CN" altLang="en-US" sz="2000" b="0">
                <a:solidFill>
                  <a:schemeClr val="tx2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次</a:t>
            </a:r>
            <a:r>
              <a:rPr lang="zh-CN" sz="2000">
                <a:solidFill>
                  <a:schemeClr val="tx2"/>
                </a:solidFill>
                <a:ea typeface="仿宋" panose="02010609060101010101" charset="-122"/>
                <a:sym typeface="+mn-ea"/>
              </a:rPr>
              <a:t>全员核酸检测</a:t>
            </a:r>
            <a:r>
              <a:rPr lang="zh-CN" altLang="en-US" sz="2000" b="0">
                <a:solidFill>
                  <a:schemeClr val="tx2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；</a:t>
            </a:r>
            <a:r>
              <a:rPr lang="en-US" sz="2000" b="0">
                <a:solidFill>
                  <a:schemeClr val="tx2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解除管控前24小时内，应完成一次区域内全员核酸检测。</a:t>
            </a:r>
            <a:endParaRPr lang="en-US" sz="2000" b="0">
              <a:solidFill>
                <a:schemeClr val="tx2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0">
            <a:off x="6428740" y="1304290"/>
            <a:ext cx="405130" cy="389255"/>
            <a:chOff x="5155" y="9785"/>
            <a:chExt cx="638" cy="613"/>
          </a:xfrm>
        </p:grpSpPr>
        <p:sp>
          <p:nvSpPr>
            <p:cNvPr id="19" name="Freeform 114"/>
            <p:cNvSpPr/>
            <p:nvPr/>
          </p:nvSpPr>
          <p:spPr bwMode="auto">
            <a:xfrm>
              <a:off x="5507" y="9785"/>
              <a:ext cx="287" cy="305"/>
            </a:xfrm>
            <a:custGeom>
              <a:avLst/>
              <a:gdLst>
                <a:gd name="T0" fmla="*/ 26 w 113"/>
                <a:gd name="T1" fmla="*/ 113 h 113"/>
                <a:gd name="T2" fmla="*/ 8 w 113"/>
                <a:gd name="T3" fmla="*/ 104 h 113"/>
                <a:gd name="T4" fmla="*/ 0 w 113"/>
                <a:gd name="T5" fmla="*/ 91 h 113"/>
                <a:gd name="T6" fmla="*/ 3 w 113"/>
                <a:gd name="T7" fmla="*/ 81 h 113"/>
                <a:gd name="T8" fmla="*/ 84 w 113"/>
                <a:gd name="T9" fmla="*/ 0 h 113"/>
                <a:gd name="T10" fmla="*/ 89 w 113"/>
                <a:gd name="T11" fmla="*/ 4 h 113"/>
                <a:gd name="T12" fmla="*/ 7 w 113"/>
                <a:gd name="T13" fmla="*/ 85 h 113"/>
                <a:gd name="T14" fmla="*/ 6 w 113"/>
                <a:gd name="T15" fmla="*/ 90 h 113"/>
                <a:gd name="T16" fmla="*/ 13 w 113"/>
                <a:gd name="T17" fmla="*/ 99 h 113"/>
                <a:gd name="T18" fmla="*/ 26 w 113"/>
                <a:gd name="T19" fmla="*/ 107 h 113"/>
                <a:gd name="T20" fmla="*/ 109 w 113"/>
                <a:gd name="T21" fmla="*/ 24 h 113"/>
                <a:gd name="T22" fmla="*/ 113 w 113"/>
                <a:gd name="T23" fmla="*/ 29 h 113"/>
                <a:gd name="T24" fmla="*/ 29 w 113"/>
                <a:gd name="T25" fmla="*/ 112 h 113"/>
                <a:gd name="T26" fmla="*/ 29 w 113"/>
                <a:gd name="T27" fmla="*/ 113 h 113"/>
                <a:gd name="T28" fmla="*/ 26 w 113"/>
                <a:gd name="T2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26" y="113"/>
                  </a:moveTo>
                  <a:cubicBezTo>
                    <a:pt x="22" y="113"/>
                    <a:pt x="17" y="112"/>
                    <a:pt x="8" y="104"/>
                  </a:cubicBezTo>
                  <a:cubicBezTo>
                    <a:pt x="4" y="99"/>
                    <a:pt x="1" y="95"/>
                    <a:pt x="0" y="91"/>
                  </a:cubicBezTo>
                  <a:cubicBezTo>
                    <a:pt x="0" y="87"/>
                    <a:pt x="1" y="84"/>
                    <a:pt x="3" y="8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6" y="86"/>
                    <a:pt x="6" y="88"/>
                    <a:pt x="6" y="90"/>
                  </a:cubicBezTo>
                  <a:cubicBezTo>
                    <a:pt x="7" y="92"/>
                    <a:pt x="8" y="95"/>
                    <a:pt x="13" y="99"/>
                  </a:cubicBezTo>
                  <a:cubicBezTo>
                    <a:pt x="20" y="107"/>
                    <a:pt x="25" y="108"/>
                    <a:pt x="26" y="10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29" y="113"/>
                    <a:pt x="29" y="113"/>
                  </a:cubicBezTo>
                  <a:cubicBezTo>
                    <a:pt x="28" y="113"/>
                    <a:pt x="27" y="113"/>
                    <a:pt x="26" y="1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" name="Freeform 184"/>
            <p:cNvSpPr>
              <a:spLocks noEditPoints="1"/>
            </p:cNvSpPr>
            <p:nvPr/>
          </p:nvSpPr>
          <p:spPr bwMode="auto">
            <a:xfrm>
              <a:off x="5155" y="10012"/>
              <a:ext cx="447" cy="387"/>
            </a:xfrm>
            <a:custGeom>
              <a:avLst/>
              <a:gdLst>
                <a:gd name="T0" fmla="*/ 70 w 81"/>
                <a:gd name="T1" fmla="*/ 6 h 72"/>
                <a:gd name="T2" fmla="*/ 70 w 81"/>
                <a:gd name="T3" fmla="*/ 6 h 72"/>
                <a:gd name="T4" fmla="*/ 70 w 81"/>
                <a:gd name="T5" fmla="*/ 6 h 72"/>
                <a:gd name="T6" fmla="*/ 47 w 81"/>
                <a:gd name="T7" fmla="*/ 42 h 72"/>
                <a:gd name="T8" fmla="*/ 11 w 81"/>
                <a:gd name="T9" fmla="*/ 66 h 72"/>
                <a:gd name="T10" fmla="*/ 11 w 81"/>
                <a:gd name="T11" fmla="*/ 66 h 72"/>
                <a:gd name="T12" fmla="*/ 34 w 81"/>
                <a:gd name="T13" fmla="*/ 29 h 72"/>
                <a:gd name="T14" fmla="*/ 70 w 81"/>
                <a:gd name="T15" fmla="*/ 6 h 72"/>
                <a:gd name="T16" fmla="*/ 70 w 81"/>
                <a:gd name="T17" fmla="*/ 0 h 72"/>
                <a:gd name="T18" fmla="*/ 30 w 81"/>
                <a:gd name="T19" fmla="*/ 25 h 72"/>
                <a:gd name="T20" fmla="*/ 6 w 81"/>
                <a:gd name="T21" fmla="*/ 70 h 72"/>
                <a:gd name="T22" fmla="*/ 11 w 81"/>
                <a:gd name="T23" fmla="*/ 72 h 72"/>
                <a:gd name="T24" fmla="*/ 51 w 81"/>
                <a:gd name="T25" fmla="*/ 47 h 72"/>
                <a:gd name="T26" fmla="*/ 75 w 81"/>
                <a:gd name="T27" fmla="*/ 2 h 72"/>
                <a:gd name="T28" fmla="*/ 70 w 8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2">
                  <a:moveTo>
                    <a:pt x="70" y="6"/>
                  </a:move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1" y="10"/>
                    <a:pt x="65" y="24"/>
                    <a:pt x="47" y="42"/>
                  </a:cubicBezTo>
                  <a:cubicBezTo>
                    <a:pt x="32" y="57"/>
                    <a:pt x="17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0" y="62"/>
                    <a:pt x="16" y="48"/>
                    <a:pt x="34" y="29"/>
                  </a:cubicBezTo>
                  <a:cubicBezTo>
                    <a:pt x="49" y="14"/>
                    <a:pt x="64" y="6"/>
                    <a:pt x="70" y="6"/>
                  </a:cubicBezTo>
                  <a:moveTo>
                    <a:pt x="70" y="0"/>
                  </a:moveTo>
                  <a:cubicBezTo>
                    <a:pt x="61" y="0"/>
                    <a:pt x="45" y="10"/>
                    <a:pt x="30" y="25"/>
                  </a:cubicBezTo>
                  <a:cubicBezTo>
                    <a:pt x="11" y="44"/>
                    <a:pt x="0" y="64"/>
                    <a:pt x="6" y="70"/>
                  </a:cubicBezTo>
                  <a:cubicBezTo>
                    <a:pt x="7" y="71"/>
                    <a:pt x="9" y="72"/>
                    <a:pt x="11" y="72"/>
                  </a:cubicBezTo>
                  <a:cubicBezTo>
                    <a:pt x="20" y="72"/>
                    <a:pt x="36" y="62"/>
                    <a:pt x="51" y="47"/>
                  </a:cubicBezTo>
                  <a:cubicBezTo>
                    <a:pt x="70" y="28"/>
                    <a:pt x="81" y="8"/>
                    <a:pt x="75" y="2"/>
                  </a:cubicBezTo>
                  <a:cubicBezTo>
                    <a:pt x="74" y="0"/>
                    <a:pt x="72" y="0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21" name="右箭头 20"/>
          <p:cNvSpPr/>
          <p:nvPr/>
        </p:nvSpPr>
        <p:spPr>
          <a:xfrm>
            <a:off x="6111875" y="1675765"/>
            <a:ext cx="5525770" cy="559435"/>
          </a:xfrm>
          <a:prstGeom prst="rightArrow">
            <a:avLst/>
          </a:prstGeom>
          <a:solidFill>
            <a:srgbClr val="202677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11265" y="2147570"/>
            <a:ext cx="5165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D1       D2       D3</a:t>
            </a:r>
            <a:r>
              <a:rPr lang="en-US" altLang="zh-CN">
                <a:sym typeface="+mn-ea"/>
              </a:rPr>
              <a:t>       ……       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D7</a:t>
            </a:r>
            <a:r>
              <a:rPr lang="en-US" altLang="zh-CN">
                <a:sym typeface="+mn-ea"/>
              </a:rPr>
              <a:t>       ……       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D10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组合 22"/>
          <p:cNvGrpSpPr/>
          <p:nvPr/>
        </p:nvGrpSpPr>
        <p:grpSpPr>
          <a:xfrm rot="0">
            <a:off x="7195820" y="1304290"/>
            <a:ext cx="405130" cy="389255"/>
            <a:chOff x="5155" y="9785"/>
            <a:chExt cx="638" cy="613"/>
          </a:xfrm>
        </p:grpSpPr>
        <p:sp>
          <p:nvSpPr>
            <p:cNvPr id="24" name="Freeform 114"/>
            <p:cNvSpPr/>
            <p:nvPr/>
          </p:nvSpPr>
          <p:spPr bwMode="auto">
            <a:xfrm>
              <a:off x="5507" y="9785"/>
              <a:ext cx="287" cy="305"/>
            </a:xfrm>
            <a:custGeom>
              <a:avLst/>
              <a:gdLst>
                <a:gd name="T0" fmla="*/ 26 w 113"/>
                <a:gd name="T1" fmla="*/ 113 h 113"/>
                <a:gd name="T2" fmla="*/ 8 w 113"/>
                <a:gd name="T3" fmla="*/ 104 h 113"/>
                <a:gd name="T4" fmla="*/ 0 w 113"/>
                <a:gd name="T5" fmla="*/ 91 h 113"/>
                <a:gd name="T6" fmla="*/ 3 w 113"/>
                <a:gd name="T7" fmla="*/ 81 h 113"/>
                <a:gd name="T8" fmla="*/ 84 w 113"/>
                <a:gd name="T9" fmla="*/ 0 h 113"/>
                <a:gd name="T10" fmla="*/ 89 w 113"/>
                <a:gd name="T11" fmla="*/ 4 h 113"/>
                <a:gd name="T12" fmla="*/ 7 w 113"/>
                <a:gd name="T13" fmla="*/ 85 h 113"/>
                <a:gd name="T14" fmla="*/ 6 w 113"/>
                <a:gd name="T15" fmla="*/ 90 h 113"/>
                <a:gd name="T16" fmla="*/ 13 w 113"/>
                <a:gd name="T17" fmla="*/ 99 h 113"/>
                <a:gd name="T18" fmla="*/ 26 w 113"/>
                <a:gd name="T19" fmla="*/ 107 h 113"/>
                <a:gd name="T20" fmla="*/ 109 w 113"/>
                <a:gd name="T21" fmla="*/ 24 h 113"/>
                <a:gd name="T22" fmla="*/ 113 w 113"/>
                <a:gd name="T23" fmla="*/ 29 h 113"/>
                <a:gd name="T24" fmla="*/ 29 w 113"/>
                <a:gd name="T25" fmla="*/ 112 h 113"/>
                <a:gd name="T26" fmla="*/ 29 w 113"/>
                <a:gd name="T27" fmla="*/ 113 h 113"/>
                <a:gd name="T28" fmla="*/ 26 w 113"/>
                <a:gd name="T2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26" y="113"/>
                  </a:moveTo>
                  <a:cubicBezTo>
                    <a:pt x="22" y="113"/>
                    <a:pt x="17" y="112"/>
                    <a:pt x="8" y="104"/>
                  </a:cubicBezTo>
                  <a:cubicBezTo>
                    <a:pt x="4" y="99"/>
                    <a:pt x="1" y="95"/>
                    <a:pt x="0" y="91"/>
                  </a:cubicBezTo>
                  <a:cubicBezTo>
                    <a:pt x="0" y="87"/>
                    <a:pt x="1" y="84"/>
                    <a:pt x="3" y="8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6" y="86"/>
                    <a:pt x="6" y="88"/>
                    <a:pt x="6" y="90"/>
                  </a:cubicBezTo>
                  <a:cubicBezTo>
                    <a:pt x="7" y="92"/>
                    <a:pt x="8" y="95"/>
                    <a:pt x="13" y="99"/>
                  </a:cubicBezTo>
                  <a:cubicBezTo>
                    <a:pt x="20" y="107"/>
                    <a:pt x="25" y="108"/>
                    <a:pt x="26" y="10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29" y="113"/>
                    <a:pt x="29" y="113"/>
                  </a:cubicBezTo>
                  <a:cubicBezTo>
                    <a:pt x="28" y="113"/>
                    <a:pt x="27" y="113"/>
                    <a:pt x="26" y="11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" name="Freeform 184"/>
            <p:cNvSpPr>
              <a:spLocks noEditPoints="1"/>
            </p:cNvSpPr>
            <p:nvPr/>
          </p:nvSpPr>
          <p:spPr bwMode="auto">
            <a:xfrm>
              <a:off x="5155" y="10012"/>
              <a:ext cx="447" cy="387"/>
            </a:xfrm>
            <a:custGeom>
              <a:avLst/>
              <a:gdLst>
                <a:gd name="T0" fmla="*/ 70 w 81"/>
                <a:gd name="T1" fmla="*/ 6 h 72"/>
                <a:gd name="T2" fmla="*/ 70 w 81"/>
                <a:gd name="T3" fmla="*/ 6 h 72"/>
                <a:gd name="T4" fmla="*/ 70 w 81"/>
                <a:gd name="T5" fmla="*/ 6 h 72"/>
                <a:gd name="T6" fmla="*/ 47 w 81"/>
                <a:gd name="T7" fmla="*/ 42 h 72"/>
                <a:gd name="T8" fmla="*/ 11 w 81"/>
                <a:gd name="T9" fmla="*/ 66 h 72"/>
                <a:gd name="T10" fmla="*/ 11 w 81"/>
                <a:gd name="T11" fmla="*/ 66 h 72"/>
                <a:gd name="T12" fmla="*/ 34 w 81"/>
                <a:gd name="T13" fmla="*/ 29 h 72"/>
                <a:gd name="T14" fmla="*/ 70 w 81"/>
                <a:gd name="T15" fmla="*/ 6 h 72"/>
                <a:gd name="T16" fmla="*/ 70 w 81"/>
                <a:gd name="T17" fmla="*/ 0 h 72"/>
                <a:gd name="T18" fmla="*/ 30 w 81"/>
                <a:gd name="T19" fmla="*/ 25 h 72"/>
                <a:gd name="T20" fmla="*/ 6 w 81"/>
                <a:gd name="T21" fmla="*/ 70 h 72"/>
                <a:gd name="T22" fmla="*/ 11 w 81"/>
                <a:gd name="T23" fmla="*/ 72 h 72"/>
                <a:gd name="T24" fmla="*/ 51 w 81"/>
                <a:gd name="T25" fmla="*/ 47 h 72"/>
                <a:gd name="T26" fmla="*/ 75 w 81"/>
                <a:gd name="T27" fmla="*/ 2 h 72"/>
                <a:gd name="T28" fmla="*/ 70 w 8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2">
                  <a:moveTo>
                    <a:pt x="70" y="6"/>
                  </a:move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1" y="10"/>
                    <a:pt x="65" y="24"/>
                    <a:pt x="47" y="42"/>
                  </a:cubicBezTo>
                  <a:cubicBezTo>
                    <a:pt x="32" y="57"/>
                    <a:pt x="17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0" y="62"/>
                    <a:pt x="16" y="48"/>
                    <a:pt x="34" y="29"/>
                  </a:cubicBezTo>
                  <a:cubicBezTo>
                    <a:pt x="49" y="14"/>
                    <a:pt x="64" y="6"/>
                    <a:pt x="70" y="6"/>
                  </a:cubicBezTo>
                  <a:moveTo>
                    <a:pt x="70" y="0"/>
                  </a:moveTo>
                  <a:cubicBezTo>
                    <a:pt x="61" y="0"/>
                    <a:pt x="45" y="10"/>
                    <a:pt x="30" y="25"/>
                  </a:cubicBezTo>
                  <a:cubicBezTo>
                    <a:pt x="11" y="44"/>
                    <a:pt x="0" y="64"/>
                    <a:pt x="6" y="70"/>
                  </a:cubicBezTo>
                  <a:cubicBezTo>
                    <a:pt x="7" y="71"/>
                    <a:pt x="9" y="72"/>
                    <a:pt x="11" y="72"/>
                  </a:cubicBezTo>
                  <a:cubicBezTo>
                    <a:pt x="20" y="72"/>
                    <a:pt x="36" y="62"/>
                    <a:pt x="51" y="47"/>
                  </a:cubicBezTo>
                  <a:cubicBezTo>
                    <a:pt x="70" y="28"/>
                    <a:pt x="81" y="8"/>
                    <a:pt x="75" y="2"/>
                  </a:cubicBezTo>
                  <a:cubicBezTo>
                    <a:pt x="74" y="0"/>
                    <a:pt x="72" y="0"/>
                    <a:pt x="7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7840980" y="1304290"/>
            <a:ext cx="405130" cy="389255"/>
            <a:chOff x="5155" y="9785"/>
            <a:chExt cx="638" cy="613"/>
          </a:xfrm>
        </p:grpSpPr>
        <p:sp>
          <p:nvSpPr>
            <p:cNvPr id="27" name="Freeform 114"/>
            <p:cNvSpPr/>
            <p:nvPr/>
          </p:nvSpPr>
          <p:spPr bwMode="auto">
            <a:xfrm>
              <a:off x="5507" y="9785"/>
              <a:ext cx="287" cy="305"/>
            </a:xfrm>
            <a:custGeom>
              <a:avLst/>
              <a:gdLst>
                <a:gd name="T0" fmla="*/ 26 w 113"/>
                <a:gd name="T1" fmla="*/ 113 h 113"/>
                <a:gd name="T2" fmla="*/ 8 w 113"/>
                <a:gd name="T3" fmla="*/ 104 h 113"/>
                <a:gd name="T4" fmla="*/ 0 w 113"/>
                <a:gd name="T5" fmla="*/ 91 h 113"/>
                <a:gd name="T6" fmla="*/ 3 w 113"/>
                <a:gd name="T7" fmla="*/ 81 h 113"/>
                <a:gd name="T8" fmla="*/ 84 w 113"/>
                <a:gd name="T9" fmla="*/ 0 h 113"/>
                <a:gd name="T10" fmla="*/ 89 w 113"/>
                <a:gd name="T11" fmla="*/ 4 h 113"/>
                <a:gd name="T12" fmla="*/ 7 w 113"/>
                <a:gd name="T13" fmla="*/ 85 h 113"/>
                <a:gd name="T14" fmla="*/ 6 w 113"/>
                <a:gd name="T15" fmla="*/ 90 h 113"/>
                <a:gd name="T16" fmla="*/ 13 w 113"/>
                <a:gd name="T17" fmla="*/ 99 h 113"/>
                <a:gd name="T18" fmla="*/ 26 w 113"/>
                <a:gd name="T19" fmla="*/ 107 h 113"/>
                <a:gd name="T20" fmla="*/ 109 w 113"/>
                <a:gd name="T21" fmla="*/ 24 h 113"/>
                <a:gd name="T22" fmla="*/ 113 w 113"/>
                <a:gd name="T23" fmla="*/ 29 h 113"/>
                <a:gd name="T24" fmla="*/ 29 w 113"/>
                <a:gd name="T25" fmla="*/ 112 h 113"/>
                <a:gd name="T26" fmla="*/ 29 w 113"/>
                <a:gd name="T27" fmla="*/ 113 h 113"/>
                <a:gd name="T28" fmla="*/ 26 w 113"/>
                <a:gd name="T2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26" y="113"/>
                  </a:moveTo>
                  <a:cubicBezTo>
                    <a:pt x="22" y="113"/>
                    <a:pt x="17" y="112"/>
                    <a:pt x="8" y="104"/>
                  </a:cubicBezTo>
                  <a:cubicBezTo>
                    <a:pt x="4" y="99"/>
                    <a:pt x="1" y="95"/>
                    <a:pt x="0" y="91"/>
                  </a:cubicBezTo>
                  <a:cubicBezTo>
                    <a:pt x="0" y="87"/>
                    <a:pt x="1" y="84"/>
                    <a:pt x="3" y="8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6" y="86"/>
                    <a:pt x="6" y="88"/>
                    <a:pt x="6" y="90"/>
                  </a:cubicBezTo>
                  <a:cubicBezTo>
                    <a:pt x="7" y="92"/>
                    <a:pt x="8" y="95"/>
                    <a:pt x="13" y="99"/>
                  </a:cubicBezTo>
                  <a:cubicBezTo>
                    <a:pt x="20" y="107"/>
                    <a:pt x="25" y="108"/>
                    <a:pt x="26" y="10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29" y="113"/>
                    <a:pt x="29" y="113"/>
                  </a:cubicBezTo>
                  <a:cubicBezTo>
                    <a:pt x="28" y="113"/>
                    <a:pt x="27" y="113"/>
                    <a:pt x="26" y="1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" name="Freeform 184"/>
            <p:cNvSpPr>
              <a:spLocks noEditPoints="1"/>
            </p:cNvSpPr>
            <p:nvPr/>
          </p:nvSpPr>
          <p:spPr bwMode="auto">
            <a:xfrm>
              <a:off x="5155" y="10012"/>
              <a:ext cx="447" cy="387"/>
            </a:xfrm>
            <a:custGeom>
              <a:avLst/>
              <a:gdLst>
                <a:gd name="T0" fmla="*/ 70 w 81"/>
                <a:gd name="T1" fmla="*/ 6 h 72"/>
                <a:gd name="T2" fmla="*/ 70 w 81"/>
                <a:gd name="T3" fmla="*/ 6 h 72"/>
                <a:gd name="T4" fmla="*/ 70 w 81"/>
                <a:gd name="T5" fmla="*/ 6 h 72"/>
                <a:gd name="T6" fmla="*/ 47 w 81"/>
                <a:gd name="T7" fmla="*/ 42 h 72"/>
                <a:gd name="T8" fmla="*/ 11 w 81"/>
                <a:gd name="T9" fmla="*/ 66 h 72"/>
                <a:gd name="T10" fmla="*/ 11 w 81"/>
                <a:gd name="T11" fmla="*/ 66 h 72"/>
                <a:gd name="T12" fmla="*/ 34 w 81"/>
                <a:gd name="T13" fmla="*/ 29 h 72"/>
                <a:gd name="T14" fmla="*/ 70 w 81"/>
                <a:gd name="T15" fmla="*/ 6 h 72"/>
                <a:gd name="T16" fmla="*/ 70 w 81"/>
                <a:gd name="T17" fmla="*/ 0 h 72"/>
                <a:gd name="T18" fmla="*/ 30 w 81"/>
                <a:gd name="T19" fmla="*/ 25 h 72"/>
                <a:gd name="T20" fmla="*/ 6 w 81"/>
                <a:gd name="T21" fmla="*/ 70 h 72"/>
                <a:gd name="T22" fmla="*/ 11 w 81"/>
                <a:gd name="T23" fmla="*/ 72 h 72"/>
                <a:gd name="T24" fmla="*/ 51 w 81"/>
                <a:gd name="T25" fmla="*/ 47 h 72"/>
                <a:gd name="T26" fmla="*/ 75 w 81"/>
                <a:gd name="T27" fmla="*/ 2 h 72"/>
                <a:gd name="T28" fmla="*/ 70 w 8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2">
                  <a:moveTo>
                    <a:pt x="70" y="6"/>
                  </a:move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1" y="10"/>
                    <a:pt x="65" y="24"/>
                    <a:pt x="47" y="42"/>
                  </a:cubicBezTo>
                  <a:cubicBezTo>
                    <a:pt x="32" y="57"/>
                    <a:pt x="17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0" y="62"/>
                    <a:pt x="16" y="48"/>
                    <a:pt x="34" y="29"/>
                  </a:cubicBezTo>
                  <a:cubicBezTo>
                    <a:pt x="49" y="14"/>
                    <a:pt x="64" y="6"/>
                    <a:pt x="70" y="6"/>
                  </a:cubicBezTo>
                  <a:moveTo>
                    <a:pt x="70" y="0"/>
                  </a:moveTo>
                  <a:cubicBezTo>
                    <a:pt x="61" y="0"/>
                    <a:pt x="45" y="10"/>
                    <a:pt x="30" y="25"/>
                  </a:cubicBezTo>
                  <a:cubicBezTo>
                    <a:pt x="11" y="44"/>
                    <a:pt x="0" y="64"/>
                    <a:pt x="6" y="70"/>
                  </a:cubicBezTo>
                  <a:cubicBezTo>
                    <a:pt x="7" y="71"/>
                    <a:pt x="9" y="72"/>
                    <a:pt x="11" y="72"/>
                  </a:cubicBezTo>
                  <a:cubicBezTo>
                    <a:pt x="20" y="72"/>
                    <a:pt x="36" y="62"/>
                    <a:pt x="51" y="47"/>
                  </a:cubicBezTo>
                  <a:cubicBezTo>
                    <a:pt x="70" y="28"/>
                    <a:pt x="81" y="8"/>
                    <a:pt x="75" y="2"/>
                  </a:cubicBezTo>
                  <a:cubicBezTo>
                    <a:pt x="74" y="0"/>
                    <a:pt x="72" y="0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 rot="0">
            <a:off x="9253220" y="1353820"/>
            <a:ext cx="405130" cy="389255"/>
            <a:chOff x="5155" y="9785"/>
            <a:chExt cx="638" cy="613"/>
          </a:xfrm>
        </p:grpSpPr>
        <p:sp>
          <p:nvSpPr>
            <p:cNvPr id="30" name="Freeform 114"/>
            <p:cNvSpPr/>
            <p:nvPr/>
          </p:nvSpPr>
          <p:spPr bwMode="auto">
            <a:xfrm>
              <a:off x="5507" y="9785"/>
              <a:ext cx="287" cy="305"/>
            </a:xfrm>
            <a:custGeom>
              <a:avLst/>
              <a:gdLst>
                <a:gd name="T0" fmla="*/ 26 w 113"/>
                <a:gd name="T1" fmla="*/ 113 h 113"/>
                <a:gd name="T2" fmla="*/ 8 w 113"/>
                <a:gd name="T3" fmla="*/ 104 h 113"/>
                <a:gd name="T4" fmla="*/ 0 w 113"/>
                <a:gd name="T5" fmla="*/ 91 h 113"/>
                <a:gd name="T6" fmla="*/ 3 w 113"/>
                <a:gd name="T7" fmla="*/ 81 h 113"/>
                <a:gd name="T8" fmla="*/ 84 w 113"/>
                <a:gd name="T9" fmla="*/ 0 h 113"/>
                <a:gd name="T10" fmla="*/ 89 w 113"/>
                <a:gd name="T11" fmla="*/ 4 h 113"/>
                <a:gd name="T12" fmla="*/ 7 w 113"/>
                <a:gd name="T13" fmla="*/ 85 h 113"/>
                <a:gd name="T14" fmla="*/ 6 w 113"/>
                <a:gd name="T15" fmla="*/ 90 h 113"/>
                <a:gd name="T16" fmla="*/ 13 w 113"/>
                <a:gd name="T17" fmla="*/ 99 h 113"/>
                <a:gd name="T18" fmla="*/ 26 w 113"/>
                <a:gd name="T19" fmla="*/ 107 h 113"/>
                <a:gd name="T20" fmla="*/ 109 w 113"/>
                <a:gd name="T21" fmla="*/ 24 h 113"/>
                <a:gd name="T22" fmla="*/ 113 w 113"/>
                <a:gd name="T23" fmla="*/ 29 h 113"/>
                <a:gd name="T24" fmla="*/ 29 w 113"/>
                <a:gd name="T25" fmla="*/ 112 h 113"/>
                <a:gd name="T26" fmla="*/ 29 w 113"/>
                <a:gd name="T27" fmla="*/ 113 h 113"/>
                <a:gd name="T28" fmla="*/ 26 w 113"/>
                <a:gd name="T2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26" y="113"/>
                  </a:moveTo>
                  <a:cubicBezTo>
                    <a:pt x="22" y="113"/>
                    <a:pt x="17" y="112"/>
                    <a:pt x="8" y="104"/>
                  </a:cubicBezTo>
                  <a:cubicBezTo>
                    <a:pt x="4" y="99"/>
                    <a:pt x="1" y="95"/>
                    <a:pt x="0" y="91"/>
                  </a:cubicBezTo>
                  <a:cubicBezTo>
                    <a:pt x="0" y="87"/>
                    <a:pt x="1" y="84"/>
                    <a:pt x="3" y="8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6" y="86"/>
                    <a:pt x="6" y="88"/>
                    <a:pt x="6" y="90"/>
                  </a:cubicBezTo>
                  <a:cubicBezTo>
                    <a:pt x="7" y="92"/>
                    <a:pt x="8" y="95"/>
                    <a:pt x="13" y="99"/>
                  </a:cubicBezTo>
                  <a:cubicBezTo>
                    <a:pt x="20" y="107"/>
                    <a:pt x="25" y="108"/>
                    <a:pt x="26" y="10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29" y="113"/>
                    <a:pt x="29" y="113"/>
                  </a:cubicBezTo>
                  <a:cubicBezTo>
                    <a:pt x="28" y="113"/>
                    <a:pt x="27" y="113"/>
                    <a:pt x="26" y="1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" name="Freeform 184"/>
            <p:cNvSpPr>
              <a:spLocks noEditPoints="1"/>
            </p:cNvSpPr>
            <p:nvPr/>
          </p:nvSpPr>
          <p:spPr bwMode="auto">
            <a:xfrm>
              <a:off x="5155" y="10012"/>
              <a:ext cx="447" cy="387"/>
            </a:xfrm>
            <a:custGeom>
              <a:avLst/>
              <a:gdLst>
                <a:gd name="T0" fmla="*/ 70 w 81"/>
                <a:gd name="T1" fmla="*/ 6 h 72"/>
                <a:gd name="T2" fmla="*/ 70 w 81"/>
                <a:gd name="T3" fmla="*/ 6 h 72"/>
                <a:gd name="T4" fmla="*/ 70 w 81"/>
                <a:gd name="T5" fmla="*/ 6 h 72"/>
                <a:gd name="T6" fmla="*/ 47 w 81"/>
                <a:gd name="T7" fmla="*/ 42 h 72"/>
                <a:gd name="T8" fmla="*/ 11 w 81"/>
                <a:gd name="T9" fmla="*/ 66 h 72"/>
                <a:gd name="T10" fmla="*/ 11 w 81"/>
                <a:gd name="T11" fmla="*/ 66 h 72"/>
                <a:gd name="T12" fmla="*/ 34 w 81"/>
                <a:gd name="T13" fmla="*/ 29 h 72"/>
                <a:gd name="T14" fmla="*/ 70 w 81"/>
                <a:gd name="T15" fmla="*/ 6 h 72"/>
                <a:gd name="T16" fmla="*/ 70 w 81"/>
                <a:gd name="T17" fmla="*/ 0 h 72"/>
                <a:gd name="T18" fmla="*/ 30 w 81"/>
                <a:gd name="T19" fmla="*/ 25 h 72"/>
                <a:gd name="T20" fmla="*/ 6 w 81"/>
                <a:gd name="T21" fmla="*/ 70 h 72"/>
                <a:gd name="T22" fmla="*/ 11 w 81"/>
                <a:gd name="T23" fmla="*/ 72 h 72"/>
                <a:gd name="T24" fmla="*/ 51 w 81"/>
                <a:gd name="T25" fmla="*/ 47 h 72"/>
                <a:gd name="T26" fmla="*/ 75 w 81"/>
                <a:gd name="T27" fmla="*/ 2 h 72"/>
                <a:gd name="T28" fmla="*/ 70 w 8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2">
                  <a:moveTo>
                    <a:pt x="70" y="6"/>
                  </a:move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1" y="10"/>
                    <a:pt x="65" y="24"/>
                    <a:pt x="47" y="42"/>
                  </a:cubicBezTo>
                  <a:cubicBezTo>
                    <a:pt x="32" y="57"/>
                    <a:pt x="17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0" y="62"/>
                    <a:pt x="16" y="48"/>
                    <a:pt x="34" y="29"/>
                  </a:cubicBezTo>
                  <a:cubicBezTo>
                    <a:pt x="49" y="14"/>
                    <a:pt x="64" y="6"/>
                    <a:pt x="70" y="6"/>
                  </a:cubicBezTo>
                  <a:moveTo>
                    <a:pt x="70" y="0"/>
                  </a:moveTo>
                  <a:cubicBezTo>
                    <a:pt x="61" y="0"/>
                    <a:pt x="45" y="10"/>
                    <a:pt x="30" y="25"/>
                  </a:cubicBezTo>
                  <a:cubicBezTo>
                    <a:pt x="11" y="44"/>
                    <a:pt x="0" y="64"/>
                    <a:pt x="6" y="70"/>
                  </a:cubicBezTo>
                  <a:cubicBezTo>
                    <a:pt x="7" y="71"/>
                    <a:pt x="9" y="72"/>
                    <a:pt x="11" y="72"/>
                  </a:cubicBezTo>
                  <a:cubicBezTo>
                    <a:pt x="20" y="72"/>
                    <a:pt x="36" y="62"/>
                    <a:pt x="51" y="47"/>
                  </a:cubicBezTo>
                  <a:cubicBezTo>
                    <a:pt x="70" y="28"/>
                    <a:pt x="81" y="8"/>
                    <a:pt x="75" y="2"/>
                  </a:cubicBezTo>
                  <a:cubicBezTo>
                    <a:pt x="74" y="0"/>
                    <a:pt x="72" y="0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10880725" y="1334135"/>
            <a:ext cx="405130" cy="389255"/>
            <a:chOff x="5155" y="9785"/>
            <a:chExt cx="638" cy="613"/>
          </a:xfrm>
        </p:grpSpPr>
        <p:sp>
          <p:nvSpPr>
            <p:cNvPr id="33" name="Freeform 114"/>
            <p:cNvSpPr/>
            <p:nvPr/>
          </p:nvSpPr>
          <p:spPr bwMode="auto">
            <a:xfrm>
              <a:off x="5507" y="9785"/>
              <a:ext cx="287" cy="305"/>
            </a:xfrm>
            <a:custGeom>
              <a:avLst/>
              <a:gdLst>
                <a:gd name="T0" fmla="*/ 26 w 113"/>
                <a:gd name="T1" fmla="*/ 113 h 113"/>
                <a:gd name="T2" fmla="*/ 8 w 113"/>
                <a:gd name="T3" fmla="*/ 104 h 113"/>
                <a:gd name="T4" fmla="*/ 0 w 113"/>
                <a:gd name="T5" fmla="*/ 91 h 113"/>
                <a:gd name="T6" fmla="*/ 3 w 113"/>
                <a:gd name="T7" fmla="*/ 81 h 113"/>
                <a:gd name="T8" fmla="*/ 84 w 113"/>
                <a:gd name="T9" fmla="*/ 0 h 113"/>
                <a:gd name="T10" fmla="*/ 89 w 113"/>
                <a:gd name="T11" fmla="*/ 4 h 113"/>
                <a:gd name="T12" fmla="*/ 7 w 113"/>
                <a:gd name="T13" fmla="*/ 85 h 113"/>
                <a:gd name="T14" fmla="*/ 6 w 113"/>
                <a:gd name="T15" fmla="*/ 90 h 113"/>
                <a:gd name="T16" fmla="*/ 13 w 113"/>
                <a:gd name="T17" fmla="*/ 99 h 113"/>
                <a:gd name="T18" fmla="*/ 26 w 113"/>
                <a:gd name="T19" fmla="*/ 107 h 113"/>
                <a:gd name="T20" fmla="*/ 109 w 113"/>
                <a:gd name="T21" fmla="*/ 24 h 113"/>
                <a:gd name="T22" fmla="*/ 113 w 113"/>
                <a:gd name="T23" fmla="*/ 29 h 113"/>
                <a:gd name="T24" fmla="*/ 29 w 113"/>
                <a:gd name="T25" fmla="*/ 112 h 113"/>
                <a:gd name="T26" fmla="*/ 29 w 113"/>
                <a:gd name="T27" fmla="*/ 113 h 113"/>
                <a:gd name="T28" fmla="*/ 26 w 113"/>
                <a:gd name="T2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26" y="113"/>
                  </a:moveTo>
                  <a:cubicBezTo>
                    <a:pt x="22" y="113"/>
                    <a:pt x="17" y="112"/>
                    <a:pt x="8" y="104"/>
                  </a:cubicBezTo>
                  <a:cubicBezTo>
                    <a:pt x="4" y="99"/>
                    <a:pt x="1" y="95"/>
                    <a:pt x="0" y="91"/>
                  </a:cubicBezTo>
                  <a:cubicBezTo>
                    <a:pt x="0" y="87"/>
                    <a:pt x="1" y="84"/>
                    <a:pt x="3" y="8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6" y="86"/>
                    <a:pt x="6" y="88"/>
                    <a:pt x="6" y="90"/>
                  </a:cubicBezTo>
                  <a:cubicBezTo>
                    <a:pt x="7" y="92"/>
                    <a:pt x="8" y="95"/>
                    <a:pt x="13" y="99"/>
                  </a:cubicBezTo>
                  <a:cubicBezTo>
                    <a:pt x="20" y="107"/>
                    <a:pt x="25" y="108"/>
                    <a:pt x="26" y="10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29" y="113"/>
                    <a:pt x="29" y="113"/>
                  </a:cubicBezTo>
                  <a:cubicBezTo>
                    <a:pt x="28" y="113"/>
                    <a:pt x="27" y="113"/>
                    <a:pt x="26" y="1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" name="Freeform 184"/>
            <p:cNvSpPr>
              <a:spLocks noEditPoints="1"/>
            </p:cNvSpPr>
            <p:nvPr/>
          </p:nvSpPr>
          <p:spPr bwMode="auto">
            <a:xfrm>
              <a:off x="5155" y="10012"/>
              <a:ext cx="447" cy="387"/>
            </a:xfrm>
            <a:custGeom>
              <a:avLst/>
              <a:gdLst>
                <a:gd name="T0" fmla="*/ 70 w 81"/>
                <a:gd name="T1" fmla="*/ 6 h 72"/>
                <a:gd name="T2" fmla="*/ 70 w 81"/>
                <a:gd name="T3" fmla="*/ 6 h 72"/>
                <a:gd name="T4" fmla="*/ 70 w 81"/>
                <a:gd name="T5" fmla="*/ 6 h 72"/>
                <a:gd name="T6" fmla="*/ 47 w 81"/>
                <a:gd name="T7" fmla="*/ 42 h 72"/>
                <a:gd name="T8" fmla="*/ 11 w 81"/>
                <a:gd name="T9" fmla="*/ 66 h 72"/>
                <a:gd name="T10" fmla="*/ 11 w 81"/>
                <a:gd name="T11" fmla="*/ 66 h 72"/>
                <a:gd name="T12" fmla="*/ 34 w 81"/>
                <a:gd name="T13" fmla="*/ 29 h 72"/>
                <a:gd name="T14" fmla="*/ 70 w 81"/>
                <a:gd name="T15" fmla="*/ 6 h 72"/>
                <a:gd name="T16" fmla="*/ 70 w 81"/>
                <a:gd name="T17" fmla="*/ 0 h 72"/>
                <a:gd name="T18" fmla="*/ 30 w 81"/>
                <a:gd name="T19" fmla="*/ 25 h 72"/>
                <a:gd name="T20" fmla="*/ 6 w 81"/>
                <a:gd name="T21" fmla="*/ 70 h 72"/>
                <a:gd name="T22" fmla="*/ 11 w 81"/>
                <a:gd name="T23" fmla="*/ 72 h 72"/>
                <a:gd name="T24" fmla="*/ 51 w 81"/>
                <a:gd name="T25" fmla="*/ 47 h 72"/>
                <a:gd name="T26" fmla="*/ 75 w 81"/>
                <a:gd name="T27" fmla="*/ 2 h 72"/>
                <a:gd name="T28" fmla="*/ 70 w 8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2">
                  <a:moveTo>
                    <a:pt x="70" y="6"/>
                  </a:move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1" y="10"/>
                    <a:pt x="65" y="24"/>
                    <a:pt x="47" y="42"/>
                  </a:cubicBezTo>
                  <a:cubicBezTo>
                    <a:pt x="32" y="57"/>
                    <a:pt x="17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0" y="62"/>
                    <a:pt x="16" y="48"/>
                    <a:pt x="34" y="29"/>
                  </a:cubicBezTo>
                  <a:cubicBezTo>
                    <a:pt x="49" y="14"/>
                    <a:pt x="64" y="6"/>
                    <a:pt x="70" y="6"/>
                  </a:cubicBezTo>
                  <a:moveTo>
                    <a:pt x="70" y="0"/>
                  </a:moveTo>
                  <a:cubicBezTo>
                    <a:pt x="61" y="0"/>
                    <a:pt x="45" y="10"/>
                    <a:pt x="30" y="25"/>
                  </a:cubicBezTo>
                  <a:cubicBezTo>
                    <a:pt x="11" y="44"/>
                    <a:pt x="0" y="64"/>
                    <a:pt x="6" y="70"/>
                  </a:cubicBezTo>
                  <a:cubicBezTo>
                    <a:pt x="7" y="71"/>
                    <a:pt x="9" y="72"/>
                    <a:pt x="11" y="72"/>
                  </a:cubicBezTo>
                  <a:cubicBezTo>
                    <a:pt x="20" y="72"/>
                    <a:pt x="36" y="62"/>
                    <a:pt x="51" y="47"/>
                  </a:cubicBezTo>
                  <a:cubicBezTo>
                    <a:pt x="70" y="28"/>
                    <a:pt x="81" y="8"/>
                    <a:pt x="75" y="2"/>
                  </a:cubicBezTo>
                  <a:cubicBezTo>
                    <a:pt x="74" y="0"/>
                    <a:pt x="72" y="0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111875" y="3937635"/>
            <a:ext cx="5951220" cy="2204085"/>
            <a:chOff x="10404" y="3892"/>
            <a:chExt cx="9372" cy="3471"/>
          </a:xfrm>
        </p:grpSpPr>
        <p:sp>
          <p:nvSpPr>
            <p:cNvPr id="36" name="文本框 35"/>
            <p:cNvSpPr txBox="1"/>
            <p:nvPr/>
          </p:nvSpPr>
          <p:spPr>
            <a:xfrm>
              <a:off x="10484" y="5668"/>
              <a:ext cx="9292" cy="16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buClrTx/>
                <a:buSzTx/>
                <a:buFontTx/>
              </a:pPr>
              <a:r>
                <a:rPr lang="zh-CN" sz="2400" b="1">
                  <a:solidFill>
                    <a:srgbClr val="FFC000"/>
                  </a:solidFill>
                  <a:ea typeface="仿宋" panose="02010609060101010101" charset="-122"/>
                </a:rPr>
                <a:t>中风险区：</a:t>
              </a:r>
              <a:r>
                <a:rPr lang="zh-CN" sz="2000" b="0">
                  <a:solidFill>
                    <a:schemeClr val="tx2"/>
                  </a:solidFill>
                  <a:ea typeface="仿宋" panose="02010609060101010101" charset="-122"/>
                </a:rPr>
                <a:t>实施管控后前3天连续开展3次检测，后续检测频次可根据检测结果确定；解除管控前24小时内，应完成一次区域内全员核酸检测</a:t>
              </a:r>
              <a:endParaRPr lang="zh-CN" sz="2000" b="0">
                <a:solidFill>
                  <a:schemeClr val="tx2"/>
                </a:solidFill>
                <a:ea typeface="仿宋" panose="02010609060101010101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0903" y="3892"/>
              <a:ext cx="638" cy="613"/>
              <a:chOff x="5155" y="9785"/>
              <a:chExt cx="638" cy="613"/>
            </a:xfrm>
          </p:grpSpPr>
          <p:sp>
            <p:nvSpPr>
              <p:cNvPr id="38" name="Freeform 114"/>
              <p:cNvSpPr/>
              <p:nvPr/>
            </p:nvSpPr>
            <p:spPr bwMode="auto">
              <a:xfrm>
                <a:off x="5507" y="9785"/>
                <a:ext cx="287" cy="305"/>
              </a:xfrm>
              <a:custGeom>
                <a:avLst/>
                <a:gdLst>
                  <a:gd name="T0" fmla="*/ 26 w 113"/>
                  <a:gd name="T1" fmla="*/ 113 h 113"/>
                  <a:gd name="T2" fmla="*/ 8 w 113"/>
                  <a:gd name="T3" fmla="*/ 104 h 113"/>
                  <a:gd name="T4" fmla="*/ 0 w 113"/>
                  <a:gd name="T5" fmla="*/ 91 h 113"/>
                  <a:gd name="T6" fmla="*/ 3 w 113"/>
                  <a:gd name="T7" fmla="*/ 81 h 113"/>
                  <a:gd name="T8" fmla="*/ 84 w 113"/>
                  <a:gd name="T9" fmla="*/ 0 h 113"/>
                  <a:gd name="T10" fmla="*/ 89 w 113"/>
                  <a:gd name="T11" fmla="*/ 4 h 113"/>
                  <a:gd name="T12" fmla="*/ 7 w 113"/>
                  <a:gd name="T13" fmla="*/ 85 h 113"/>
                  <a:gd name="T14" fmla="*/ 6 w 113"/>
                  <a:gd name="T15" fmla="*/ 90 h 113"/>
                  <a:gd name="T16" fmla="*/ 13 w 113"/>
                  <a:gd name="T17" fmla="*/ 99 h 113"/>
                  <a:gd name="T18" fmla="*/ 26 w 113"/>
                  <a:gd name="T19" fmla="*/ 107 h 113"/>
                  <a:gd name="T20" fmla="*/ 109 w 113"/>
                  <a:gd name="T21" fmla="*/ 24 h 113"/>
                  <a:gd name="T22" fmla="*/ 113 w 113"/>
                  <a:gd name="T23" fmla="*/ 29 h 113"/>
                  <a:gd name="T24" fmla="*/ 29 w 113"/>
                  <a:gd name="T25" fmla="*/ 112 h 113"/>
                  <a:gd name="T26" fmla="*/ 29 w 113"/>
                  <a:gd name="T27" fmla="*/ 113 h 113"/>
                  <a:gd name="T28" fmla="*/ 26 w 113"/>
                  <a:gd name="T2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13">
                    <a:moveTo>
                      <a:pt x="26" y="113"/>
                    </a:moveTo>
                    <a:cubicBezTo>
                      <a:pt x="22" y="113"/>
                      <a:pt x="17" y="112"/>
                      <a:pt x="8" y="104"/>
                    </a:cubicBezTo>
                    <a:cubicBezTo>
                      <a:pt x="4" y="99"/>
                      <a:pt x="1" y="95"/>
                      <a:pt x="0" y="91"/>
                    </a:cubicBezTo>
                    <a:cubicBezTo>
                      <a:pt x="0" y="87"/>
                      <a:pt x="1" y="84"/>
                      <a:pt x="3" y="8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6" y="86"/>
                      <a:pt x="6" y="88"/>
                      <a:pt x="6" y="90"/>
                    </a:cubicBezTo>
                    <a:cubicBezTo>
                      <a:pt x="7" y="92"/>
                      <a:pt x="8" y="95"/>
                      <a:pt x="13" y="99"/>
                    </a:cubicBezTo>
                    <a:cubicBezTo>
                      <a:pt x="20" y="107"/>
                      <a:pt x="25" y="108"/>
                      <a:pt x="26" y="10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29" y="112"/>
                      <a:pt x="29" y="113"/>
                      <a:pt x="29" y="113"/>
                    </a:cubicBezTo>
                    <a:cubicBezTo>
                      <a:pt x="28" y="113"/>
                      <a:pt x="27" y="113"/>
                      <a:pt x="26" y="1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184"/>
              <p:cNvSpPr>
                <a:spLocks noEditPoints="1"/>
              </p:cNvSpPr>
              <p:nvPr/>
            </p:nvSpPr>
            <p:spPr bwMode="auto">
              <a:xfrm>
                <a:off x="5155" y="10012"/>
                <a:ext cx="447" cy="387"/>
              </a:xfrm>
              <a:custGeom>
                <a:avLst/>
                <a:gdLst>
                  <a:gd name="T0" fmla="*/ 70 w 81"/>
                  <a:gd name="T1" fmla="*/ 6 h 72"/>
                  <a:gd name="T2" fmla="*/ 70 w 81"/>
                  <a:gd name="T3" fmla="*/ 6 h 72"/>
                  <a:gd name="T4" fmla="*/ 70 w 81"/>
                  <a:gd name="T5" fmla="*/ 6 h 72"/>
                  <a:gd name="T6" fmla="*/ 47 w 81"/>
                  <a:gd name="T7" fmla="*/ 42 h 72"/>
                  <a:gd name="T8" fmla="*/ 11 w 81"/>
                  <a:gd name="T9" fmla="*/ 66 h 72"/>
                  <a:gd name="T10" fmla="*/ 11 w 81"/>
                  <a:gd name="T11" fmla="*/ 66 h 72"/>
                  <a:gd name="T12" fmla="*/ 34 w 81"/>
                  <a:gd name="T13" fmla="*/ 29 h 72"/>
                  <a:gd name="T14" fmla="*/ 70 w 81"/>
                  <a:gd name="T15" fmla="*/ 6 h 72"/>
                  <a:gd name="T16" fmla="*/ 70 w 81"/>
                  <a:gd name="T17" fmla="*/ 0 h 72"/>
                  <a:gd name="T18" fmla="*/ 30 w 81"/>
                  <a:gd name="T19" fmla="*/ 25 h 72"/>
                  <a:gd name="T20" fmla="*/ 6 w 81"/>
                  <a:gd name="T21" fmla="*/ 70 h 72"/>
                  <a:gd name="T22" fmla="*/ 11 w 81"/>
                  <a:gd name="T23" fmla="*/ 72 h 72"/>
                  <a:gd name="T24" fmla="*/ 51 w 81"/>
                  <a:gd name="T25" fmla="*/ 47 h 72"/>
                  <a:gd name="T26" fmla="*/ 75 w 81"/>
                  <a:gd name="T27" fmla="*/ 2 h 72"/>
                  <a:gd name="T28" fmla="*/ 70 w 81"/>
                  <a:gd name="T2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72">
                    <a:moveTo>
                      <a:pt x="70" y="6"/>
                    </a:moveTo>
                    <a:cubicBezTo>
                      <a:pt x="70" y="6"/>
                      <a:pt x="70" y="6"/>
                      <a:pt x="70" y="6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1" y="10"/>
                      <a:pt x="65" y="24"/>
                      <a:pt x="47" y="42"/>
                    </a:cubicBezTo>
                    <a:cubicBezTo>
                      <a:pt x="32" y="57"/>
                      <a:pt x="17" y="66"/>
                      <a:pt x="11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0" y="62"/>
                      <a:pt x="16" y="48"/>
                      <a:pt x="34" y="29"/>
                    </a:cubicBezTo>
                    <a:cubicBezTo>
                      <a:pt x="49" y="14"/>
                      <a:pt x="64" y="6"/>
                      <a:pt x="70" y="6"/>
                    </a:cubicBezTo>
                    <a:moveTo>
                      <a:pt x="70" y="0"/>
                    </a:moveTo>
                    <a:cubicBezTo>
                      <a:pt x="61" y="0"/>
                      <a:pt x="45" y="10"/>
                      <a:pt x="30" y="25"/>
                    </a:cubicBezTo>
                    <a:cubicBezTo>
                      <a:pt x="11" y="44"/>
                      <a:pt x="0" y="64"/>
                      <a:pt x="6" y="70"/>
                    </a:cubicBezTo>
                    <a:cubicBezTo>
                      <a:pt x="7" y="71"/>
                      <a:pt x="9" y="72"/>
                      <a:pt x="11" y="72"/>
                    </a:cubicBezTo>
                    <a:cubicBezTo>
                      <a:pt x="20" y="72"/>
                      <a:pt x="36" y="62"/>
                      <a:pt x="51" y="47"/>
                    </a:cubicBezTo>
                    <a:cubicBezTo>
                      <a:pt x="70" y="28"/>
                      <a:pt x="81" y="8"/>
                      <a:pt x="75" y="2"/>
                    </a:cubicBezTo>
                    <a:cubicBezTo>
                      <a:pt x="74" y="0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sp>
          <p:nvSpPr>
            <p:cNvPr id="40" name="右箭头 39"/>
            <p:cNvSpPr/>
            <p:nvPr/>
          </p:nvSpPr>
          <p:spPr>
            <a:xfrm>
              <a:off x="10404" y="4422"/>
              <a:ext cx="8344" cy="881"/>
            </a:xfrm>
            <a:prstGeom prst="rightArrow">
              <a:avLst/>
            </a:prstGeom>
            <a:solidFill>
              <a:srgbClr val="202677"/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0768" y="5130"/>
              <a:ext cx="813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D1       D2       D3</a:t>
              </a:r>
              <a:r>
                <a:rPr lang="en-US" altLang="zh-CN">
                  <a:sym typeface="+mn-ea"/>
                </a:rPr>
                <a:t>       D4       D5       D6       D7</a:t>
              </a:r>
              <a:r>
                <a:rPr lang="en-US" altLang="zh-CN"/>
                <a:t> </a:t>
              </a:r>
              <a:endParaRPr lang="en-US" altLang="zh-CN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2111" y="3892"/>
              <a:ext cx="638" cy="613"/>
              <a:chOff x="5155" y="9785"/>
              <a:chExt cx="638" cy="613"/>
            </a:xfrm>
          </p:grpSpPr>
          <p:sp>
            <p:nvSpPr>
              <p:cNvPr id="43" name="Freeform 114"/>
              <p:cNvSpPr/>
              <p:nvPr/>
            </p:nvSpPr>
            <p:spPr bwMode="auto">
              <a:xfrm>
                <a:off x="5507" y="9785"/>
                <a:ext cx="287" cy="305"/>
              </a:xfrm>
              <a:custGeom>
                <a:avLst/>
                <a:gdLst>
                  <a:gd name="T0" fmla="*/ 26 w 113"/>
                  <a:gd name="T1" fmla="*/ 113 h 113"/>
                  <a:gd name="T2" fmla="*/ 8 w 113"/>
                  <a:gd name="T3" fmla="*/ 104 h 113"/>
                  <a:gd name="T4" fmla="*/ 0 w 113"/>
                  <a:gd name="T5" fmla="*/ 91 h 113"/>
                  <a:gd name="T6" fmla="*/ 3 w 113"/>
                  <a:gd name="T7" fmla="*/ 81 h 113"/>
                  <a:gd name="T8" fmla="*/ 84 w 113"/>
                  <a:gd name="T9" fmla="*/ 0 h 113"/>
                  <a:gd name="T10" fmla="*/ 89 w 113"/>
                  <a:gd name="T11" fmla="*/ 4 h 113"/>
                  <a:gd name="T12" fmla="*/ 7 w 113"/>
                  <a:gd name="T13" fmla="*/ 85 h 113"/>
                  <a:gd name="T14" fmla="*/ 6 w 113"/>
                  <a:gd name="T15" fmla="*/ 90 h 113"/>
                  <a:gd name="T16" fmla="*/ 13 w 113"/>
                  <a:gd name="T17" fmla="*/ 99 h 113"/>
                  <a:gd name="T18" fmla="*/ 26 w 113"/>
                  <a:gd name="T19" fmla="*/ 107 h 113"/>
                  <a:gd name="T20" fmla="*/ 109 w 113"/>
                  <a:gd name="T21" fmla="*/ 24 h 113"/>
                  <a:gd name="T22" fmla="*/ 113 w 113"/>
                  <a:gd name="T23" fmla="*/ 29 h 113"/>
                  <a:gd name="T24" fmla="*/ 29 w 113"/>
                  <a:gd name="T25" fmla="*/ 112 h 113"/>
                  <a:gd name="T26" fmla="*/ 29 w 113"/>
                  <a:gd name="T27" fmla="*/ 113 h 113"/>
                  <a:gd name="T28" fmla="*/ 26 w 113"/>
                  <a:gd name="T2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13">
                    <a:moveTo>
                      <a:pt x="26" y="113"/>
                    </a:moveTo>
                    <a:cubicBezTo>
                      <a:pt x="22" y="113"/>
                      <a:pt x="17" y="112"/>
                      <a:pt x="8" y="104"/>
                    </a:cubicBezTo>
                    <a:cubicBezTo>
                      <a:pt x="4" y="99"/>
                      <a:pt x="1" y="95"/>
                      <a:pt x="0" y="91"/>
                    </a:cubicBezTo>
                    <a:cubicBezTo>
                      <a:pt x="0" y="87"/>
                      <a:pt x="1" y="84"/>
                      <a:pt x="3" y="8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6" y="86"/>
                      <a:pt x="6" y="88"/>
                      <a:pt x="6" y="90"/>
                    </a:cubicBezTo>
                    <a:cubicBezTo>
                      <a:pt x="7" y="92"/>
                      <a:pt x="8" y="95"/>
                      <a:pt x="13" y="99"/>
                    </a:cubicBezTo>
                    <a:cubicBezTo>
                      <a:pt x="20" y="107"/>
                      <a:pt x="25" y="108"/>
                      <a:pt x="26" y="10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29" y="112"/>
                      <a:pt x="29" y="113"/>
                      <a:pt x="29" y="113"/>
                    </a:cubicBezTo>
                    <a:cubicBezTo>
                      <a:pt x="28" y="113"/>
                      <a:pt x="27" y="113"/>
                      <a:pt x="26" y="11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4" name="Freeform 184"/>
              <p:cNvSpPr>
                <a:spLocks noEditPoints="1"/>
              </p:cNvSpPr>
              <p:nvPr/>
            </p:nvSpPr>
            <p:spPr bwMode="auto">
              <a:xfrm>
                <a:off x="5155" y="10012"/>
                <a:ext cx="447" cy="387"/>
              </a:xfrm>
              <a:custGeom>
                <a:avLst/>
                <a:gdLst>
                  <a:gd name="T0" fmla="*/ 70 w 81"/>
                  <a:gd name="T1" fmla="*/ 6 h 72"/>
                  <a:gd name="T2" fmla="*/ 70 w 81"/>
                  <a:gd name="T3" fmla="*/ 6 h 72"/>
                  <a:gd name="T4" fmla="*/ 70 w 81"/>
                  <a:gd name="T5" fmla="*/ 6 h 72"/>
                  <a:gd name="T6" fmla="*/ 47 w 81"/>
                  <a:gd name="T7" fmla="*/ 42 h 72"/>
                  <a:gd name="T8" fmla="*/ 11 w 81"/>
                  <a:gd name="T9" fmla="*/ 66 h 72"/>
                  <a:gd name="T10" fmla="*/ 11 w 81"/>
                  <a:gd name="T11" fmla="*/ 66 h 72"/>
                  <a:gd name="T12" fmla="*/ 34 w 81"/>
                  <a:gd name="T13" fmla="*/ 29 h 72"/>
                  <a:gd name="T14" fmla="*/ 70 w 81"/>
                  <a:gd name="T15" fmla="*/ 6 h 72"/>
                  <a:gd name="T16" fmla="*/ 70 w 81"/>
                  <a:gd name="T17" fmla="*/ 0 h 72"/>
                  <a:gd name="T18" fmla="*/ 30 w 81"/>
                  <a:gd name="T19" fmla="*/ 25 h 72"/>
                  <a:gd name="T20" fmla="*/ 6 w 81"/>
                  <a:gd name="T21" fmla="*/ 70 h 72"/>
                  <a:gd name="T22" fmla="*/ 11 w 81"/>
                  <a:gd name="T23" fmla="*/ 72 h 72"/>
                  <a:gd name="T24" fmla="*/ 51 w 81"/>
                  <a:gd name="T25" fmla="*/ 47 h 72"/>
                  <a:gd name="T26" fmla="*/ 75 w 81"/>
                  <a:gd name="T27" fmla="*/ 2 h 72"/>
                  <a:gd name="T28" fmla="*/ 70 w 81"/>
                  <a:gd name="T2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72">
                    <a:moveTo>
                      <a:pt x="70" y="6"/>
                    </a:moveTo>
                    <a:cubicBezTo>
                      <a:pt x="70" y="6"/>
                      <a:pt x="70" y="6"/>
                      <a:pt x="70" y="6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1" y="10"/>
                      <a:pt x="65" y="24"/>
                      <a:pt x="47" y="42"/>
                    </a:cubicBezTo>
                    <a:cubicBezTo>
                      <a:pt x="32" y="57"/>
                      <a:pt x="17" y="66"/>
                      <a:pt x="11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0" y="62"/>
                      <a:pt x="16" y="48"/>
                      <a:pt x="34" y="29"/>
                    </a:cubicBezTo>
                    <a:cubicBezTo>
                      <a:pt x="49" y="14"/>
                      <a:pt x="64" y="6"/>
                      <a:pt x="70" y="6"/>
                    </a:cubicBezTo>
                    <a:moveTo>
                      <a:pt x="70" y="0"/>
                    </a:moveTo>
                    <a:cubicBezTo>
                      <a:pt x="61" y="0"/>
                      <a:pt x="45" y="10"/>
                      <a:pt x="30" y="25"/>
                    </a:cubicBezTo>
                    <a:cubicBezTo>
                      <a:pt x="11" y="44"/>
                      <a:pt x="0" y="64"/>
                      <a:pt x="6" y="70"/>
                    </a:cubicBezTo>
                    <a:cubicBezTo>
                      <a:pt x="7" y="71"/>
                      <a:pt x="9" y="72"/>
                      <a:pt x="11" y="72"/>
                    </a:cubicBezTo>
                    <a:cubicBezTo>
                      <a:pt x="20" y="72"/>
                      <a:pt x="36" y="62"/>
                      <a:pt x="51" y="47"/>
                    </a:cubicBezTo>
                    <a:cubicBezTo>
                      <a:pt x="70" y="28"/>
                      <a:pt x="81" y="8"/>
                      <a:pt x="75" y="2"/>
                    </a:cubicBezTo>
                    <a:cubicBezTo>
                      <a:pt x="74" y="0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3127" y="3892"/>
              <a:ext cx="638" cy="613"/>
              <a:chOff x="5155" y="9785"/>
              <a:chExt cx="638" cy="613"/>
            </a:xfrm>
          </p:grpSpPr>
          <p:sp>
            <p:nvSpPr>
              <p:cNvPr id="46" name="Freeform 114"/>
              <p:cNvSpPr/>
              <p:nvPr/>
            </p:nvSpPr>
            <p:spPr bwMode="auto">
              <a:xfrm>
                <a:off x="5507" y="9785"/>
                <a:ext cx="287" cy="305"/>
              </a:xfrm>
              <a:custGeom>
                <a:avLst/>
                <a:gdLst>
                  <a:gd name="T0" fmla="*/ 26 w 113"/>
                  <a:gd name="T1" fmla="*/ 113 h 113"/>
                  <a:gd name="T2" fmla="*/ 8 w 113"/>
                  <a:gd name="T3" fmla="*/ 104 h 113"/>
                  <a:gd name="T4" fmla="*/ 0 w 113"/>
                  <a:gd name="T5" fmla="*/ 91 h 113"/>
                  <a:gd name="T6" fmla="*/ 3 w 113"/>
                  <a:gd name="T7" fmla="*/ 81 h 113"/>
                  <a:gd name="T8" fmla="*/ 84 w 113"/>
                  <a:gd name="T9" fmla="*/ 0 h 113"/>
                  <a:gd name="T10" fmla="*/ 89 w 113"/>
                  <a:gd name="T11" fmla="*/ 4 h 113"/>
                  <a:gd name="T12" fmla="*/ 7 w 113"/>
                  <a:gd name="T13" fmla="*/ 85 h 113"/>
                  <a:gd name="T14" fmla="*/ 6 w 113"/>
                  <a:gd name="T15" fmla="*/ 90 h 113"/>
                  <a:gd name="T16" fmla="*/ 13 w 113"/>
                  <a:gd name="T17" fmla="*/ 99 h 113"/>
                  <a:gd name="T18" fmla="*/ 26 w 113"/>
                  <a:gd name="T19" fmla="*/ 107 h 113"/>
                  <a:gd name="T20" fmla="*/ 109 w 113"/>
                  <a:gd name="T21" fmla="*/ 24 h 113"/>
                  <a:gd name="T22" fmla="*/ 113 w 113"/>
                  <a:gd name="T23" fmla="*/ 29 h 113"/>
                  <a:gd name="T24" fmla="*/ 29 w 113"/>
                  <a:gd name="T25" fmla="*/ 112 h 113"/>
                  <a:gd name="T26" fmla="*/ 29 w 113"/>
                  <a:gd name="T27" fmla="*/ 113 h 113"/>
                  <a:gd name="T28" fmla="*/ 26 w 113"/>
                  <a:gd name="T2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13">
                    <a:moveTo>
                      <a:pt x="26" y="113"/>
                    </a:moveTo>
                    <a:cubicBezTo>
                      <a:pt x="22" y="113"/>
                      <a:pt x="17" y="112"/>
                      <a:pt x="8" y="104"/>
                    </a:cubicBezTo>
                    <a:cubicBezTo>
                      <a:pt x="4" y="99"/>
                      <a:pt x="1" y="95"/>
                      <a:pt x="0" y="91"/>
                    </a:cubicBezTo>
                    <a:cubicBezTo>
                      <a:pt x="0" y="87"/>
                      <a:pt x="1" y="84"/>
                      <a:pt x="3" y="8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6" y="86"/>
                      <a:pt x="6" y="88"/>
                      <a:pt x="6" y="90"/>
                    </a:cubicBezTo>
                    <a:cubicBezTo>
                      <a:pt x="7" y="92"/>
                      <a:pt x="8" y="95"/>
                      <a:pt x="13" y="99"/>
                    </a:cubicBezTo>
                    <a:cubicBezTo>
                      <a:pt x="20" y="107"/>
                      <a:pt x="25" y="108"/>
                      <a:pt x="26" y="10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29" y="112"/>
                      <a:pt x="29" y="113"/>
                      <a:pt x="29" y="113"/>
                    </a:cubicBezTo>
                    <a:cubicBezTo>
                      <a:pt x="28" y="113"/>
                      <a:pt x="27" y="113"/>
                      <a:pt x="26" y="1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7" name="Freeform 184"/>
              <p:cNvSpPr>
                <a:spLocks noEditPoints="1"/>
              </p:cNvSpPr>
              <p:nvPr/>
            </p:nvSpPr>
            <p:spPr bwMode="auto">
              <a:xfrm>
                <a:off x="5155" y="10012"/>
                <a:ext cx="447" cy="387"/>
              </a:xfrm>
              <a:custGeom>
                <a:avLst/>
                <a:gdLst>
                  <a:gd name="T0" fmla="*/ 70 w 81"/>
                  <a:gd name="T1" fmla="*/ 6 h 72"/>
                  <a:gd name="T2" fmla="*/ 70 w 81"/>
                  <a:gd name="T3" fmla="*/ 6 h 72"/>
                  <a:gd name="T4" fmla="*/ 70 w 81"/>
                  <a:gd name="T5" fmla="*/ 6 h 72"/>
                  <a:gd name="T6" fmla="*/ 47 w 81"/>
                  <a:gd name="T7" fmla="*/ 42 h 72"/>
                  <a:gd name="T8" fmla="*/ 11 w 81"/>
                  <a:gd name="T9" fmla="*/ 66 h 72"/>
                  <a:gd name="T10" fmla="*/ 11 w 81"/>
                  <a:gd name="T11" fmla="*/ 66 h 72"/>
                  <a:gd name="T12" fmla="*/ 34 w 81"/>
                  <a:gd name="T13" fmla="*/ 29 h 72"/>
                  <a:gd name="T14" fmla="*/ 70 w 81"/>
                  <a:gd name="T15" fmla="*/ 6 h 72"/>
                  <a:gd name="T16" fmla="*/ 70 w 81"/>
                  <a:gd name="T17" fmla="*/ 0 h 72"/>
                  <a:gd name="T18" fmla="*/ 30 w 81"/>
                  <a:gd name="T19" fmla="*/ 25 h 72"/>
                  <a:gd name="T20" fmla="*/ 6 w 81"/>
                  <a:gd name="T21" fmla="*/ 70 h 72"/>
                  <a:gd name="T22" fmla="*/ 11 w 81"/>
                  <a:gd name="T23" fmla="*/ 72 h 72"/>
                  <a:gd name="T24" fmla="*/ 51 w 81"/>
                  <a:gd name="T25" fmla="*/ 47 h 72"/>
                  <a:gd name="T26" fmla="*/ 75 w 81"/>
                  <a:gd name="T27" fmla="*/ 2 h 72"/>
                  <a:gd name="T28" fmla="*/ 70 w 81"/>
                  <a:gd name="T2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72">
                    <a:moveTo>
                      <a:pt x="70" y="6"/>
                    </a:moveTo>
                    <a:cubicBezTo>
                      <a:pt x="70" y="6"/>
                      <a:pt x="70" y="6"/>
                      <a:pt x="70" y="6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1" y="10"/>
                      <a:pt x="65" y="24"/>
                      <a:pt x="47" y="42"/>
                    </a:cubicBezTo>
                    <a:cubicBezTo>
                      <a:pt x="32" y="57"/>
                      <a:pt x="17" y="66"/>
                      <a:pt x="11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0" y="62"/>
                      <a:pt x="16" y="48"/>
                      <a:pt x="34" y="29"/>
                    </a:cubicBezTo>
                    <a:cubicBezTo>
                      <a:pt x="49" y="14"/>
                      <a:pt x="64" y="6"/>
                      <a:pt x="70" y="6"/>
                    </a:cubicBezTo>
                    <a:moveTo>
                      <a:pt x="70" y="0"/>
                    </a:moveTo>
                    <a:cubicBezTo>
                      <a:pt x="61" y="0"/>
                      <a:pt x="45" y="10"/>
                      <a:pt x="30" y="25"/>
                    </a:cubicBezTo>
                    <a:cubicBezTo>
                      <a:pt x="11" y="44"/>
                      <a:pt x="0" y="64"/>
                      <a:pt x="6" y="70"/>
                    </a:cubicBezTo>
                    <a:cubicBezTo>
                      <a:pt x="7" y="71"/>
                      <a:pt x="9" y="72"/>
                      <a:pt x="11" y="72"/>
                    </a:cubicBezTo>
                    <a:cubicBezTo>
                      <a:pt x="20" y="72"/>
                      <a:pt x="36" y="62"/>
                      <a:pt x="51" y="47"/>
                    </a:cubicBezTo>
                    <a:cubicBezTo>
                      <a:pt x="70" y="28"/>
                      <a:pt x="81" y="8"/>
                      <a:pt x="75" y="2"/>
                    </a:cubicBezTo>
                    <a:cubicBezTo>
                      <a:pt x="74" y="0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7415" y="3892"/>
              <a:ext cx="638" cy="613"/>
              <a:chOff x="5155" y="9785"/>
              <a:chExt cx="638" cy="613"/>
            </a:xfrm>
          </p:grpSpPr>
          <p:sp>
            <p:nvSpPr>
              <p:cNvPr id="49" name="Freeform 114"/>
              <p:cNvSpPr/>
              <p:nvPr/>
            </p:nvSpPr>
            <p:spPr bwMode="auto">
              <a:xfrm>
                <a:off x="5507" y="9785"/>
                <a:ext cx="287" cy="305"/>
              </a:xfrm>
              <a:custGeom>
                <a:avLst/>
                <a:gdLst>
                  <a:gd name="T0" fmla="*/ 26 w 113"/>
                  <a:gd name="T1" fmla="*/ 113 h 113"/>
                  <a:gd name="T2" fmla="*/ 8 w 113"/>
                  <a:gd name="T3" fmla="*/ 104 h 113"/>
                  <a:gd name="T4" fmla="*/ 0 w 113"/>
                  <a:gd name="T5" fmla="*/ 91 h 113"/>
                  <a:gd name="T6" fmla="*/ 3 w 113"/>
                  <a:gd name="T7" fmla="*/ 81 h 113"/>
                  <a:gd name="T8" fmla="*/ 84 w 113"/>
                  <a:gd name="T9" fmla="*/ 0 h 113"/>
                  <a:gd name="T10" fmla="*/ 89 w 113"/>
                  <a:gd name="T11" fmla="*/ 4 h 113"/>
                  <a:gd name="T12" fmla="*/ 7 w 113"/>
                  <a:gd name="T13" fmla="*/ 85 h 113"/>
                  <a:gd name="T14" fmla="*/ 6 w 113"/>
                  <a:gd name="T15" fmla="*/ 90 h 113"/>
                  <a:gd name="T16" fmla="*/ 13 w 113"/>
                  <a:gd name="T17" fmla="*/ 99 h 113"/>
                  <a:gd name="T18" fmla="*/ 26 w 113"/>
                  <a:gd name="T19" fmla="*/ 107 h 113"/>
                  <a:gd name="T20" fmla="*/ 109 w 113"/>
                  <a:gd name="T21" fmla="*/ 24 h 113"/>
                  <a:gd name="T22" fmla="*/ 113 w 113"/>
                  <a:gd name="T23" fmla="*/ 29 h 113"/>
                  <a:gd name="T24" fmla="*/ 29 w 113"/>
                  <a:gd name="T25" fmla="*/ 112 h 113"/>
                  <a:gd name="T26" fmla="*/ 29 w 113"/>
                  <a:gd name="T27" fmla="*/ 113 h 113"/>
                  <a:gd name="T28" fmla="*/ 26 w 113"/>
                  <a:gd name="T2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13">
                    <a:moveTo>
                      <a:pt x="26" y="113"/>
                    </a:moveTo>
                    <a:cubicBezTo>
                      <a:pt x="22" y="113"/>
                      <a:pt x="17" y="112"/>
                      <a:pt x="8" y="104"/>
                    </a:cubicBezTo>
                    <a:cubicBezTo>
                      <a:pt x="4" y="99"/>
                      <a:pt x="1" y="95"/>
                      <a:pt x="0" y="91"/>
                    </a:cubicBezTo>
                    <a:cubicBezTo>
                      <a:pt x="0" y="87"/>
                      <a:pt x="1" y="84"/>
                      <a:pt x="3" y="8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6" y="86"/>
                      <a:pt x="6" y="88"/>
                      <a:pt x="6" y="90"/>
                    </a:cubicBezTo>
                    <a:cubicBezTo>
                      <a:pt x="7" y="92"/>
                      <a:pt x="8" y="95"/>
                      <a:pt x="13" y="99"/>
                    </a:cubicBezTo>
                    <a:cubicBezTo>
                      <a:pt x="20" y="107"/>
                      <a:pt x="25" y="108"/>
                      <a:pt x="26" y="10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29" y="112"/>
                      <a:pt x="29" y="113"/>
                      <a:pt x="29" y="113"/>
                    </a:cubicBezTo>
                    <a:cubicBezTo>
                      <a:pt x="28" y="113"/>
                      <a:pt x="27" y="113"/>
                      <a:pt x="26" y="1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0" name="Freeform 184"/>
              <p:cNvSpPr>
                <a:spLocks noEditPoints="1"/>
              </p:cNvSpPr>
              <p:nvPr/>
            </p:nvSpPr>
            <p:spPr bwMode="auto">
              <a:xfrm>
                <a:off x="5155" y="10012"/>
                <a:ext cx="447" cy="387"/>
              </a:xfrm>
              <a:custGeom>
                <a:avLst/>
                <a:gdLst>
                  <a:gd name="T0" fmla="*/ 70 w 81"/>
                  <a:gd name="T1" fmla="*/ 6 h 72"/>
                  <a:gd name="T2" fmla="*/ 70 w 81"/>
                  <a:gd name="T3" fmla="*/ 6 h 72"/>
                  <a:gd name="T4" fmla="*/ 70 w 81"/>
                  <a:gd name="T5" fmla="*/ 6 h 72"/>
                  <a:gd name="T6" fmla="*/ 47 w 81"/>
                  <a:gd name="T7" fmla="*/ 42 h 72"/>
                  <a:gd name="T8" fmla="*/ 11 w 81"/>
                  <a:gd name="T9" fmla="*/ 66 h 72"/>
                  <a:gd name="T10" fmla="*/ 11 w 81"/>
                  <a:gd name="T11" fmla="*/ 66 h 72"/>
                  <a:gd name="T12" fmla="*/ 34 w 81"/>
                  <a:gd name="T13" fmla="*/ 29 h 72"/>
                  <a:gd name="T14" fmla="*/ 70 w 81"/>
                  <a:gd name="T15" fmla="*/ 6 h 72"/>
                  <a:gd name="T16" fmla="*/ 70 w 81"/>
                  <a:gd name="T17" fmla="*/ 0 h 72"/>
                  <a:gd name="T18" fmla="*/ 30 w 81"/>
                  <a:gd name="T19" fmla="*/ 25 h 72"/>
                  <a:gd name="T20" fmla="*/ 6 w 81"/>
                  <a:gd name="T21" fmla="*/ 70 h 72"/>
                  <a:gd name="T22" fmla="*/ 11 w 81"/>
                  <a:gd name="T23" fmla="*/ 72 h 72"/>
                  <a:gd name="T24" fmla="*/ 51 w 81"/>
                  <a:gd name="T25" fmla="*/ 47 h 72"/>
                  <a:gd name="T26" fmla="*/ 75 w 81"/>
                  <a:gd name="T27" fmla="*/ 2 h 72"/>
                  <a:gd name="T28" fmla="*/ 70 w 81"/>
                  <a:gd name="T2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72">
                    <a:moveTo>
                      <a:pt x="70" y="6"/>
                    </a:moveTo>
                    <a:cubicBezTo>
                      <a:pt x="70" y="6"/>
                      <a:pt x="70" y="6"/>
                      <a:pt x="70" y="6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1" y="10"/>
                      <a:pt x="65" y="24"/>
                      <a:pt x="47" y="42"/>
                    </a:cubicBezTo>
                    <a:cubicBezTo>
                      <a:pt x="32" y="57"/>
                      <a:pt x="17" y="66"/>
                      <a:pt x="11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0" y="62"/>
                      <a:pt x="16" y="48"/>
                      <a:pt x="34" y="29"/>
                    </a:cubicBezTo>
                    <a:cubicBezTo>
                      <a:pt x="49" y="14"/>
                      <a:pt x="64" y="6"/>
                      <a:pt x="70" y="6"/>
                    </a:cubicBezTo>
                    <a:moveTo>
                      <a:pt x="70" y="0"/>
                    </a:moveTo>
                    <a:cubicBezTo>
                      <a:pt x="61" y="0"/>
                      <a:pt x="45" y="10"/>
                      <a:pt x="30" y="25"/>
                    </a:cubicBezTo>
                    <a:cubicBezTo>
                      <a:pt x="11" y="44"/>
                      <a:pt x="0" y="64"/>
                      <a:pt x="6" y="70"/>
                    </a:cubicBezTo>
                    <a:cubicBezTo>
                      <a:pt x="7" y="71"/>
                      <a:pt x="9" y="72"/>
                      <a:pt x="11" y="72"/>
                    </a:cubicBezTo>
                    <a:cubicBezTo>
                      <a:pt x="20" y="72"/>
                      <a:pt x="36" y="62"/>
                      <a:pt x="51" y="47"/>
                    </a:cubicBezTo>
                    <a:cubicBezTo>
                      <a:pt x="70" y="28"/>
                      <a:pt x="81" y="8"/>
                      <a:pt x="75" y="2"/>
                    </a:cubicBezTo>
                    <a:cubicBezTo>
                      <a:pt x="74" y="0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311150" y="4616450"/>
            <a:ext cx="5655945" cy="1075690"/>
            <a:chOff x="640" y="7270"/>
            <a:chExt cx="8907" cy="1694"/>
          </a:xfrm>
        </p:grpSpPr>
        <p:sp>
          <p:nvSpPr>
            <p:cNvPr id="4" name="文本框 3"/>
            <p:cNvSpPr txBox="1"/>
            <p:nvPr/>
          </p:nvSpPr>
          <p:spPr>
            <a:xfrm>
              <a:off x="640" y="7397"/>
              <a:ext cx="1728" cy="101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indent="0" algn="l"/>
              <a:r>
                <a:rPr lang="zh-CN" altLang="en-US">
                  <a:solidFill>
                    <a:schemeClr val="tx2"/>
                  </a:solidFill>
                  <a:ea typeface="仿宋" panose="02010609060101010101" charset="-122"/>
                  <a:sym typeface="+mn-ea"/>
                </a:rPr>
                <a:t>整个城市</a:t>
              </a:r>
              <a:endParaRPr lang="zh-CN" altLang="en-US">
                <a:solidFill>
                  <a:schemeClr val="tx2"/>
                </a:solidFill>
                <a:ea typeface="仿宋" panose="02010609060101010101" charset="-122"/>
                <a:sym typeface="+mn-ea"/>
              </a:endParaRPr>
            </a:p>
            <a:p>
              <a:pPr indent="0" algn="l"/>
              <a:r>
                <a:rPr lang="zh-CN" altLang="en-US">
                  <a:solidFill>
                    <a:schemeClr val="tx2"/>
                  </a:solidFill>
                  <a:ea typeface="仿宋" panose="02010609060101010101" charset="-122"/>
                  <a:sym typeface="+mn-ea"/>
                </a:rPr>
                <a:t>疫情规模</a:t>
              </a:r>
              <a:endParaRPr lang="zh-CN" altLang="en-US"/>
            </a:p>
          </p:txBody>
        </p:sp>
        <p:sp>
          <p:nvSpPr>
            <p:cNvPr id="51" name="左大括号 50"/>
            <p:cNvSpPr/>
            <p:nvPr/>
          </p:nvSpPr>
          <p:spPr>
            <a:xfrm>
              <a:off x="2408" y="7621"/>
              <a:ext cx="119" cy="568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567" y="7270"/>
              <a:ext cx="6980" cy="16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/>
              <a:r>
                <a:rPr lang="zh-CN" altLang="en-US">
                  <a:solidFill>
                    <a:schemeClr val="tx2"/>
                  </a:solidFill>
                  <a:ea typeface="仿宋" panose="02010609060101010101" charset="-122"/>
                  <a:sym typeface="+mn-ea"/>
                </a:rPr>
                <a:t>达 到两位数</a:t>
              </a:r>
              <a:r>
                <a:rPr lang="en-US" altLang="zh-CN">
                  <a:solidFill>
                    <a:srgbClr val="FF0000"/>
                  </a:solidFill>
                  <a:ea typeface="仿宋" panose="02010609060101010101" charset="-122"/>
                  <a:sym typeface="+mn-ea"/>
                </a:rPr>
                <a:t>→</a:t>
              </a:r>
              <a:r>
                <a:rPr lang="zh-CN" altLang="en-US">
                  <a:solidFill>
                    <a:schemeClr val="tx2"/>
                  </a:solidFill>
                  <a:ea typeface="仿宋" panose="02010609060101010101" charset="-122"/>
                  <a:sym typeface="+mn-ea"/>
                </a:rPr>
                <a:t>进行两次以上全员核酸筛查</a:t>
              </a:r>
              <a:endParaRPr lang="zh-CN" altLang="en-US">
                <a:solidFill>
                  <a:schemeClr val="tx2"/>
                </a:solidFill>
                <a:ea typeface="仿宋" panose="02010609060101010101" charset="-122"/>
                <a:sym typeface="+mn-ea"/>
              </a:endParaRPr>
            </a:p>
            <a:p>
              <a:pPr indent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zh-CN" altLang="en-US">
                  <a:solidFill>
                    <a:schemeClr val="tx2"/>
                  </a:solidFill>
                  <a:ea typeface="仿宋" panose="02010609060101010101" charset="-122"/>
                  <a:sym typeface="+mn-ea"/>
                </a:rPr>
                <a:t>存在广泛的社区传或疫情规模超过三位数</a:t>
              </a:r>
              <a:r>
                <a:rPr lang="en-US" altLang="zh-CN">
                  <a:solidFill>
                    <a:srgbClr val="FF0000"/>
                  </a:solidFill>
                  <a:ea typeface="仿宋" panose="02010609060101010101" charset="-122"/>
                  <a:sym typeface="+mn-ea"/>
                </a:rPr>
                <a:t>→</a:t>
              </a:r>
              <a:r>
                <a:rPr lang="zh-CN" altLang="en-US">
                  <a:solidFill>
                    <a:schemeClr val="tx2"/>
                  </a:solidFill>
                  <a:ea typeface="仿宋" panose="02010609060101010101" charset="-122"/>
                  <a:sym typeface="+mn-ea"/>
                </a:rPr>
                <a:t>全员核酸筛查不能少于 3 次</a:t>
              </a:r>
              <a:endParaRPr lang="zh-CN" altLang="en-US">
                <a:solidFill>
                  <a:schemeClr val="tx2"/>
                </a:solidFill>
                <a:ea typeface="仿宋" panose="02010609060101010101" charset="-122"/>
                <a:sym typeface="+mn-ea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538480" y="5679758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ts val="120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b="1">
                <a:solidFill>
                  <a:schemeClr val="tx2"/>
                </a:solidFill>
                <a:ea typeface="仿宋" panose="02010609060101010101" charset="-122"/>
              </a:rPr>
              <a:t>24 小时完成全员核酸筛查</a:t>
            </a:r>
            <a:endParaRPr lang="zh-CN" altLang="en-US" sz="2000" b="1">
              <a:solidFill>
                <a:schemeClr val="tx2"/>
              </a:solidFill>
              <a:ea typeface="仿宋" panose="02010609060101010101" charset="-122"/>
            </a:endParaRPr>
          </a:p>
        </p:txBody>
      </p:sp>
    </p:spTree>
  </p:cSld>
  <p:clrMapOvr>
    <a:masterClrMapping/>
  </p:clrMapOvr>
  <p:transition>
    <p:pull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91163" y="2298223"/>
            <a:ext cx="5687291" cy="1325563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zh-CN" altLang="en-US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个人防护</a:t>
            </a:r>
            <a:endParaRPr lang="zh-CN" altLang="en-US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" y="150495"/>
            <a:ext cx="9896475" cy="607695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9033" y="553315"/>
            <a:ext cx="5146963" cy="162762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400" dirty="0"/>
              <a:t>采样人员：穿工作服、戴医用防护口罩、工作帽、手套、隔离衣或防护服、护目镜</a:t>
            </a:r>
            <a:r>
              <a:rPr lang="en-US" altLang="zh-CN" sz="2400" dirty="0"/>
              <a:t>(</a:t>
            </a:r>
            <a:r>
              <a:rPr lang="zh-CN" altLang="en-US" sz="2400" dirty="0"/>
              <a:t>防雾</a:t>
            </a:r>
            <a:r>
              <a:rPr lang="en-US" altLang="zh-CN" sz="2400" dirty="0"/>
              <a:t>)</a:t>
            </a:r>
            <a:r>
              <a:rPr lang="zh-CN" altLang="en-US" sz="2400" dirty="0"/>
              <a:t>或防护面屏，鞋套或靴套。</a:t>
            </a:r>
            <a:endParaRPr lang="zh-CN" altLang="en-US" sz="2400" dirty="0"/>
          </a:p>
        </p:txBody>
      </p:sp>
      <p:sp>
        <p:nvSpPr>
          <p:cNvPr id="4" name="内容占位符 2"/>
          <p:cNvSpPr txBox="1"/>
          <p:nvPr/>
        </p:nvSpPr>
        <p:spPr>
          <a:xfrm>
            <a:off x="6629400" y="1064260"/>
            <a:ext cx="5325110" cy="1116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200" dirty="0"/>
              <a:t>现场辅助人员：至少佩戴一次性医用外科口罩、一次性工作帽、工作服等。</a:t>
            </a:r>
            <a:endParaRPr lang="zh-CN" altLang="en-US" sz="2200" dirty="0"/>
          </a:p>
        </p:txBody>
      </p:sp>
      <p:sp>
        <p:nvSpPr>
          <p:cNvPr id="7" name="内容占位符 2"/>
          <p:cNvSpPr txBox="1"/>
          <p:nvPr/>
        </p:nvSpPr>
        <p:spPr>
          <a:xfrm>
            <a:off x="6628765" y="2409190"/>
            <a:ext cx="5325745" cy="118808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200" dirty="0"/>
              <a:t>标本转运人员：至少佩戴一次性医用外科口罩、手套、一次性工作帽、工作服等。</a:t>
            </a:r>
            <a:endParaRPr lang="zh-CN" altLang="en-US" sz="2200" dirty="0"/>
          </a:p>
        </p:txBody>
      </p:sp>
      <p:pic>
        <p:nvPicPr>
          <p:cNvPr id="108" name="图片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7670800" y="3785235"/>
            <a:ext cx="3421380" cy="2285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2543810"/>
            <a:ext cx="5236210" cy="314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0683" y="1830228"/>
            <a:ext cx="5687291" cy="1325563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zh-CN" altLang="en-US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医废处置与消毒</a:t>
            </a:r>
            <a:endParaRPr lang="zh-CN" altLang="en-US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9037" y="467881"/>
            <a:ext cx="10515600" cy="169429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/>
              <a:t>     使用双层包装袋盛装医疗废物，有效封口，确保封口严密，确保医疗废物包装无破损、无渗漏。</a:t>
            </a:r>
            <a:r>
              <a:rPr lang="en-US" altLang="zh-CN" sz="3200" dirty="0"/>
              <a:t>  </a:t>
            </a:r>
            <a:endParaRPr lang="zh-CN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7" y="2586038"/>
            <a:ext cx="5097432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25" y="2586355"/>
            <a:ext cx="5372100" cy="339598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9325" y="467995"/>
            <a:ext cx="10515600" cy="122047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400" dirty="0"/>
              <a:t>      核酸采样点产生的医疗废物要当日清运。样本转运箱封闭前，须使用</a:t>
            </a:r>
            <a:r>
              <a:rPr lang="en-US" altLang="zh-CN" sz="2400" dirty="0"/>
              <a:t>75%</a:t>
            </a:r>
            <a:r>
              <a:rPr lang="zh-CN" altLang="en-US" sz="2400" dirty="0"/>
              <a:t>酒精或</a:t>
            </a:r>
            <a:r>
              <a:rPr lang="en-US" altLang="zh-CN" sz="2400" dirty="0"/>
              <a:t>0.2%</a:t>
            </a:r>
            <a:r>
              <a:rPr lang="zh-CN" altLang="en-US" sz="2400" dirty="0"/>
              <a:t>含氯消毒剂消毒容器表面。</a:t>
            </a:r>
            <a:endParaRPr lang="zh-CN" altLang="en-US" sz="24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55" y="2138680"/>
            <a:ext cx="508254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1155700" y="2138680"/>
            <a:ext cx="4515485" cy="31203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dirty="0">
                <a:sym typeface="+mn-ea"/>
              </a:rPr>
              <a:t>总结</a:t>
            </a:r>
            <a:br>
              <a:rPr lang="zh-CN" altLang="en-US" dirty="0">
                <a:sym typeface="+mn-ea"/>
              </a:rPr>
            </a:br>
            <a:r>
              <a:rPr lang="zh-CN" altLang="en-US" sz="3200" dirty="0">
                <a:sym typeface="+mn-ea"/>
              </a:rPr>
              <a:t>（区域）核酸检测志愿者主要工作</a:t>
            </a:r>
            <a:endParaRPr lang="zh-CN" altLang="en-US" sz="3200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2815" y="1490345"/>
            <a:ext cx="10326370" cy="4648200"/>
          </a:xfrm>
        </p:spPr>
        <p:txBody>
          <a:bodyPr/>
          <a:p>
            <a:pPr algn="l">
              <a:buSzTx/>
            </a:pPr>
            <a:r>
              <a:rPr lang="zh-CN" altLang="en-US" sz="2400" b="1" dirty="0">
                <a:sym typeface="+mn-ea"/>
              </a:rPr>
              <a:t>场地布置：</a:t>
            </a:r>
            <a:r>
              <a:rPr lang="zh-CN" altLang="en-US" sz="2000" dirty="0">
                <a:sym typeface="+mn-ea"/>
              </a:rPr>
              <a:t>帮助搭建核酸检测点，包括摆放桌椅和标识牌，拉设电源等。</a:t>
            </a:r>
            <a:endParaRPr lang="zh-CN" altLang="en-US" sz="2000" dirty="0">
              <a:sym typeface="+mn-ea"/>
            </a:endParaRPr>
          </a:p>
          <a:p>
            <a:pPr algn="l">
              <a:buSzTx/>
            </a:pPr>
            <a:r>
              <a:rPr lang="zh-CN" altLang="en-US" sz="2400" b="1" dirty="0">
                <a:sym typeface="+mn-ea"/>
              </a:rPr>
              <a:t>动员通知：</a:t>
            </a:r>
            <a:r>
              <a:rPr lang="zh-CN" altLang="en-US" sz="2000" dirty="0">
                <a:sym typeface="+mn-ea"/>
              </a:rPr>
              <a:t>摸清底数，分时段分批次提前通知，通过电话、微信、短信、“大喇叭”、逐户上门通知等方式做好采样安排预告。提醒居民带好智能手机或身份证，提早登记好核酸采样二维码，并截屏保存。</a:t>
            </a:r>
            <a:endParaRPr lang="zh-CN" altLang="en-US" sz="2400" b="1" dirty="0">
              <a:sym typeface="+mn-ea"/>
            </a:endParaRPr>
          </a:p>
          <a:p>
            <a:pPr algn="l">
              <a:buSzTx/>
            </a:pPr>
            <a:r>
              <a:rPr lang="zh-CN" altLang="en-US" sz="2400" b="1" dirty="0">
                <a:sym typeface="+mn-ea"/>
              </a:rPr>
              <a:t>引导秩序：</a:t>
            </a:r>
            <a:r>
              <a:rPr lang="zh-CN" altLang="en-US" sz="2000" dirty="0">
                <a:sym typeface="+mn-ea"/>
              </a:rPr>
              <a:t>将下楼采样的居民分批有序引导至采样点位，确保进退场快速、有序，不产生人员拥堵聚集；根据采样节奏放人，注意保持一米间距。</a:t>
            </a:r>
            <a:endParaRPr lang="zh-CN" altLang="en-US" sz="2000" dirty="0">
              <a:sym typeface="+mn-ea"/>
            </a:endParaRPr>
          </a:p>
          <a:p>
            <a:pPr algn="l">
              <a:buSzTx/>
            </a:pPr>
            <a:r>
              <a:rPr lang="zh-CN" altLang="en-US" sz="2400" b="1" dirty="0">
                <a:sym typeface="+mn-ea"/>
              </a:rPr>
              <a:t>登记联络：</a:t>
            </a:r>
            <a:r>
              <a:rPr lang="zh-CN" altLang="en-US" sz="2000" dirty="0">
                <a:sym typeface="+mn-ea"/>
              </a:rPr>
              <a:t>手持小程序码协助登记；根据采样进度调度联络，调节上门通知进度，减少居民等待时间，避免采样人员集聚。</a:t>
            </a:r>
            <a:endParaRPr lang="zh-CN" altLang="en-US" sz="2000" dirty="0">
              <a:sym typeface="+mn-ea"/>
            </a:endParaRPr>
          </a:p>
          <a:p>
            <a:pPr algn="l">
              <a:buSzTx/>
            </a:pPr>
            <a:r>
              <a:rPr lang="zh-CN" altLang="en-US" sz="2400" b="1" dirty="0">
                <a:sym typeface="+mn-ea"/>
              </a:rPr>
              <a:t>信息上报与</a:t>
            </a:r>
            <a:r>
              <a:rPr lang="zh-CN" altLang="en-US" sz="2400" b="1" dirty="0">
                <a:sym typeface="+mn-ea"/>
              </a:rPr>
              <a:t>样本收集转运</a:t>
            </a:r>
            <a:r>
              <a:rPr lang="zh-CN" altLang="en-US" sz="2400" b="1" dirty="0">
                <a:sym typeface="+mn-ea"/>
              </a:rPr>
              <a:t>：</a:t>
            </a:r>
            <a:r>
              <a:rPr lang="zh-CN" altLang="en-US" sz="2000" dirty="0">
                <a:sym typeface="+mn-ea"/>
              </a:rPr>
              <a:t>负责校对、核实</a:t>
            </a:r>
            <a:r>
              <a:rPr lang="zh-CN" altLang="en-US" sz="2000" b="1" dirty="0">
                <a:sym typeface="+mn-ea"/>
              </a:rPr>
              <a:t>人员、物资与标本数量并上报相关联络人。</a:t>
            </a:r>
            <a:r>
              <a:rPr lang="zh-CN" altLang="en-US" sz="2000" dirty="0">
                <a:sym typeface="+mn-ea"/>
              </a:rPr>
              <a:t> 样本做好打包、标记，及时将转运箱与转运车进行交接，做好交接登记。</a:t>
            </a:r>
            <a:endParaRPr lang="zh-CN" altLang="en-US" sz="2000" dirty="0">
              <a:sym typeface="+mn-ea"/>
            </a:endParaRPr>
          </a:p>
          <a:p>
            <a:pPr algn="l">
              <a:buSzTx/>
            </a:pPr>
            <a:r>
              <a:rPr lang="zh-CN" altLang="en-US" sz="2400" b="1" dirty="0">
                <a:sym typeface="+mn-ea"/>
              </a:rPr>
              <a:t>上门采样：</a:t>
            </a:r>
            <a:r>
              <a:rPr lang="zh-CN" altLang="en-US" sz="2000" dirty="0">
                <a:sym typeface="+mn-ea"/>
              </a:rPr>
              <a:t>在做好个人防护的前提下，协助采样人员进行信息沟通、扫码登记、标本封装等工作。</a:t>
            </a:r>
            <a:endParaRPr lang="zh-CN" altLang="en-US" sz="2000" dirty="0">
              <a:sym typeface="+mn-ea"/>
            </a:endParaRPr>
          </a:p>
          <a:p>
            <a:endParaRPr lang="zh-CN" altLang="en-US" sz="2400" b="1" dirty="0">
              <a:sym typeface="+mn-ea"/>
            </a:endParaRPr>
          </a:p>
          <a:p>
            <a:endParaRPr lang="zh-CN" altLang="en-US" sz="2400" b="1" dirty="0"/>
          </a:p>
          <a:p>
            <a:endParaRPr lang="zh-CN" altLang="en-US" sz="2400" b="1" dirty="0"/>
          </a:p>
        </p:txBody>
      </p:sp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838200" y="1883410"/>
            <a:ext cx="10515600" cy="3367405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/>
              <a:t>集中隔离点及密接、密接的密接等其他重点人群实行单采单检；</a:t>
            </a:r>
            <a:endParaRPr lang="en-US" altLang="zh-CN" sz="3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/>
              <a:t>高风险区人群开展敲门行动，实行单采单检或</a:t>
            </a:r>
            <a:r>
              <a:rPr lang="en-US" altLang="zh-CN" sz="3200" dirty="0"/>
              <a:t>1</a:t>
            </a:r>
            <a:r>
              <a:rPr lang="zh-CN" altLang="en-US" sz="3200" dirty="0"/>
              <a:t>户</a:t>
            </a:r>
            <a:r>
              <a:rPr lang="en-US" altLang="zh-CN" sz="3200" dirty="0"/>
              <a:t>1</a:t>
            </a:r>
            <a:r>
              <a:rPr lang="zh-CN" altLang="en-US" sz="3200" dirty="0"/>
              <a:t>管；</a:t>
            </a:r>
            <a:endParaRPr lang="en-US" altLang="zh-CN" sz="3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/>
              <a:t>中风险区</a:t>
            </a:r>
            <a:r>
              <a:rPr lang="zh-CN" sz="3200" dirty="0">
                <a:ea typeface="宋体" panose="02010600030101010101" pitchFamily="2" charset="-122"/>
              </a:rPr>
              <a:t>人员按 1:5 混管检测</a:t>
            </a:r>
            <a:r>
              <a:rPr lang="zh-CN" altLang="en-US" sz="3200" dirty="0"/>
              <a:t>；</a:t>
            </a:r>
            <a:endParaRPr lang="en-US" altLang="zh-CN" sz="3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/>
              <a:t>低风险区</a:t>
            </a:r>
            <a:r>
              <a:rPr lang="zh-CN" dirty="0">
                <a:ea typeface="宋体" panose="02010600030101010101" pitchFamily="2" charset="-122"/>
                <a:sym typeface="+mn-ea"/>
              </a:rPr>
              <a:t>人员按 1:</a:t>
            </a:r>
            <a:r>
              <a:rPr lang="en-US" altLang="zh-CN" dirty="0">
                <a:ea typeface="宋体" panose="02010600030101010101" pitchFamily="2" charset="-122"/>
                <a:sym typeface="+mn-ea"/>
              </a:rPr>
              <a:t>10</a:t>
            </a:r>
            <a:r>
              <a:rPr lang="zh-CN" dirty="0">
                <a:ea typeface="宋体" panose="02010600030101010101" pitchFamily="2" charset="-122"/>
                <a:sym typeface="+mn-ea"/>
              </a:rPr>
              <a:t> 混管检测</a:t>
            </a:r>
            <a:r>
              <a:rPr lang="zh-CN" altLang="en-US" sz="3200" dirty="0"/>
              <a:t>。</a:t>
            </a:r>
            <a:endParaRPr lang="zh-CN" altLang="en-US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4794250" y="684530"/>
            <a:ext cx="242824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algn="ctr" defTabSz="998220" fontAlgn="base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4400" b="1" kern="0">
                <a:latin typeface="+mj-lt"/>
                <a:ea typeface="+mj-ea"/>
                <a:cs typeface="+mj-cs"/>
                <a:sym typeface="+mn-ea"/>
              </a:rPr>
              <a:t>采样方式</a:t>
            </a:r>
            <a:endParaRPr lang="zh-CN" altLang="en-US" sz="4400" b="1" ker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上门采样对象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7380" y="1219200"/>
            <a:ext cx="11007725" cy="4648200"/>
          </a:xfrm>
        </p:spPr>
        <p:txBody>
          <a:bodyPr/>
          <a:p>
            <a:r>
              <a:rPr lang="zh-CN" altLang="en-US"/>
              <a:t>尚未转运的密切接触者和居家隔离风险人员</a:t>
            </a:r>
            <a:endParaRPr lang="zh-CN" altLang="en-US"/>
          </a:p>
          <a:p>
            <a:r>
              <a:rPr lang="zh-CN" altLang="en-US"/>
              <a:t>抗原检测阳性、核酸混管阳性的待复核人员</a:t>
            </a:r>
            <a:endParaRPr lang="zh-CN" altLang="en-US"/>
          </a:p>
          <a:p>
            <a:r>
              <a:rPr lang="zh-CN" altLang="en-US"/>
              <a:t>行动不便的病人和高龄老人等特殊人员</a:t>
            </a:r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zh-CN" altLang="en-US" sz="2400"/>
              <a:t>应上门采样，实行</a:t>
            </a:r>
            <a:r>
              <a:rPr lang="zh-CN" altLang="en-US" sz="2400" b="1"/>
              <a:t>单采单检</a:t>
            </a:r>
            <a:endParaRPr lang="zh-CN" altLang="en-US" sz="2400" b="1"/>
          </a:p>
          <a:p>
            <a:pPr marL="0" indent="0">
              <a:buNone/>
            </a:pPr>
            <a:endParaRPr lang="zh-CN" altLang="en-US" sz="2400" b="1"/>
          </a:p>
          <a:p>
            <a:pPr marL="0" algn="l">
              <a:buSzTx/>
              <a:buNone/>
            </a:pPr>
            <a:r>
              <a:rPr lang="zh-CN" altLang="en-US" sz="2400" b="1">
                <a:solidFill>
                  <a:srgbClr val="C00000"/>
                </a:solidFill>
              </a:rPr>
              <a:t>志愿者可在做好个人防护的前提下，</a:t>
            </a:r>
            <a:endParaRPr lang="zh-CN" altLang="en-US" sz="2400" b="1">
              <a:solidFill>
                <a:srgbClr val="C00000"/>
              </a:solidFill>
            </a:endParaRPr>
          </a:p>
          <a:p>
            <a:pPr marL="0" algn="l">
              <a:buSzTx/>
              <a:buNone/>
            </a:pPr>
            <a:r>
              <a:rPr lang="zh-CN" altLang="en-US" sz="2400" b="1">
                <a:solidFill>
                  <a:srgbClr val="C00000"/>
                </a:solidFill>
              </a:rPr>
              <a:t>协助采样人员进行</a:t>
            </a:r>
            <a:r>
              <a:rPr lang="zh-CN" altLang="en-US" sz="2400" b="1">
                <a:solidFill>
                  <a:srgbClr val="C00000"/>
                </a:solidFill>
                <a:sym typeface="+mn-ea"/>
              </a:rPr>
              <a:t>信息沟通、</a:t>
            </a:r>
            <a:r>
              <a:rPr lang="zh-CN" altLang="en-US" sz="2400" b="1">
                <a:solidFill>
                  <a:srgbClr val="C00000"/>
                </a:solidFill>
              </a:rPr>
              <a:t>扫码登记、拭子封装等工作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b="17454"/>
          <a:stretch>
            <a:fillRect/>
          </a:stretch>
        </p:blipFill>
        <p:spPr>
          <a:xfrm>
            <a:off x="5740400" y="2980055"/>
            <a:ext cx="6096000" cy="1831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区域核酸检测工作内容</a:t>
            </a:r>
            <a:endParaRPr lang="zh-CN" altLang="en-US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057275" y="1633855"/>
            <a:ext cx="10776585" cy="4351655"/>
            <a:chOff x="1817" y="2905"/>
            <a:chExt cx="16971" cy="6853"/>
          </a:xfrm>
        </p:grpSpPr>
        <p:sp>
          <p:nvSpPr>
            <p:cNvPr id="8" name="内容占位符 2"/>
            <p:cNvSpPr>
              <a:spLocks noGrp="1"/>
            </p:cNvSpPr>
            <p:nvPr/>
          </p:nvSpPr>
          <p:spPr>
            <a:xfrm>
              <a:off x="1817" y="2905"/>
              <a:ext cx="5895" cy="37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9634" tIns="49817" rIns="99634" bIns="49817" numCol="1" anchor="t" anchorCtr="0" compatLnSpc="1"/>
            <a:lstStyle>
              <a:lvl1pPr marL="373380" indent="-373380" algn="l" defTabSz="99822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2060"/>
                </a:buClr>
                <a:buFont typeface="Wingdings" panose="05000000000000000000" pitchFamily="2" charset="2"/>
                <a:buChar char="u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9625" indent="-313055" algn="l" defTabSz="99822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2060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244600" indent="-246380" algn="l" defTabSz="99822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Wingdings" panose="05000000000000000000" pitchFamily="2" charset="2"/>
                <a:buChar char="p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746250" indent="-252730" algn="l" defTabSz="99822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28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241550" indent="-247650" algn="l" defTabSz="99822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28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698750" indent="-247650" algn="l" defTabSz="99822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28"/>
                </a:buClr>
                <a:buChar char="»"/>
                <a:defRPr sz="3200">
                  <a:solidFill>
                    <a:schemeClr val="tx1"/>
                  </a:solidFill>
                  <a:latin typeface="+mn-lt"/>
                </a:defRPr>
              </a:lvl6pPr>
              <a:lvl7pPr marL="3155950" indent="-247650" algn="l" defTabSz="99822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28"/>
                </a:buClr>
                <a:buChar char="»"/>
                <a:defRPr sz="3200">
                  <a:solidFill>
                    <a:schemeClr val="tx1"/>
                  </a:solidFill>
                  <a:latin typeface="+mn-lt"/>
                </a:defRPr>
              </a:lvl7pPr>
              <a:lvl8pPr marL="3613150" indent="-247650" algn="l" defTabSz="99822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28"/>
                </a:buClr>
                <a:buChar char="»"/>
                <a:defRPr sz="3200">
                  <a:solidFill>
                    <a:schemeClr val="tx1"/>
                  </a:solidFill>
                  <a:latin typeface="+mn-lt"/>
                </a:defRPr>
              </a:lvl8pPr>
              <a:lvl9pPr marL="4070350" indent="-247650" algn="l" defTabSz="99822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28"/>
                </a:buClr>
                <a:buChar char="»"/>
                <a:defRPr sz="3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228600" indent="-228600" algn="l" defTabSz="914400" fontAlgn="auto">
                <a:lnSpc>
                  <a:spcPct val="90000"/>
                </a:lnSpc>
                <a:spcBef>
                  <a:spcPts val="1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28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一、规划采样点</a:t>
              </a:r>
              <a:endParaRPr lang="zh-CN" altLang="en-US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endParaRPr>
            </a:p>
            <a:p>
              <a:pPr marL="228600" indent="-228600" algn="l" defTabSz="914400" fontAlgn="auto">
                <a:lnSpc>
                  <a:spcPct val="90000"/>
                </a:lnSpc>
                <a:spcBef>
                  <a:spcPts val="1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2800" kern="1200" dirty="0">
                  <a:solidFill>
                    <a:srgbClr val="FF0000"/>
                  </a:solidFill>
                </a:rPr>
                <a:t>二、选择采样点</a:t>
              </a:r>
              <a:endParaRPr lang="zh-CN" altLang="en-US" sz="2800" kern="1200" dirty="0">
                <a:solidFill>
                  <a:srgbClr val="FF0000"/>
                </a:solidFill>
              </a:endParaRPr>
            </a:p>
            <a:p>
              <a:pPr marL="228600" indent="-228600" algn="l" defTabSz="914400" fontAlgn="auto">
                <a:lnSpc>
                  <a:spcPct val="90000"/>
                </a:lnSpc>
                <a:spcBef>
                  <a:spcPts val="1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2800" kern="1200" dirty="0">
                  <a:solidFill>
                    <a:srgbClr val="FF0000"/>
                  </a:solidFill>
                </a:rPr>
                <a:t>三、布置采样点</a:t>
              </a:r>
              <a:endParaRPr lang="zh-CN" altLang="en-US" sz="2800" kern="1200" dirty="0">
                <a:solidFill>
                  <a:srgbClr val="FF0000"/>
                </a:solidFill>
              </a:endParaRPr>
            </a:p>
            <a:p>
              <a:pPr marL="228600" indent="-228600" algn="l" defTabSz="914400" fontAlgn="auto">
                <a:lnSpc>
                  <a:spcPct val="90000"/>
                </a:lnSpc>
                <a:spcBef>
                  <a:spcPts val="1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2800" kern="1200" dirty="0">
                  <a:solidFill>
                    <a:srgbClr val="FF0000"/>
                  </a:solidFill>
                </a:rPr>
                <a:t>四、物资储备</a:t>
              </a:r>
              <a:endParaRPr lang="zh-CN" altLang="en-US" sz="2800" kern="1200" dirty="0">
                <a:solidFill>
                  <a:srgbClr val="FF0000"/>
                </a:solidFill>
              </a:endParaRPr>
            </a:p>
            <a:p>
              <a:pPr marL="228600" indent="-228600" algn="l" defTabSz="914400" fontAlgn="auto">
                <a:lnSpc>
                  <a:spcPct val="90000"/>
                </a:lnSpc>
                <a:spcBef>
                  <a:spcPts val="1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2800" kern="1200" dirty="0">
                  <a:solidFill>
                    <a:srgbClr val="FF0000"/>
                  </a:solidFill>
                  <a:sym typeface="+mn-ea"/>
                </a:rPr>
                <a:t>五、组织动员</a:t>
              </a:r>
              <a:endParaRPr lang="zh-CN" altLang="en-US" sz="2800" kern="1200" dirty="0">
                <a:solidFill>
                  <a:srgbClr val="FF0000"/>
                </a:solidFill>
              </a:endParaRPr>
            </a:p>
            <a:p>
              <a:pPr marL="228600" indent="-228600" algn="l" defTabSz="914400" fontAlgn="auto">
                <a:lnSpc>
                  <a:spcPct val="90000"/>
                </a:lnSpc>
                <a:spcBef>
                  <a:spcPts val="1000"/>
                </a:spcBef>
                <a:buClrTx/>
                <a:buSzTx/>
                <a:buFont typeface="Arial" panose="020B0604020202020204" pitchFamily="34" charset="0"/>
                <a:buChar char="•"/>
              </a:pPr>
              <a:endParaRPr lang="zh-CN" altLang="en-US" dirty="0">
                <a:solidFill>
                  <a:srgbClr val="C00000"/>
                </a:solidFill>
              </a:endParaRPr>
            </a:p>
            <a:p>
              <a:pPr algn="l"/>
              <a:endParaRPr lang="en-US" altLang="zh-CN" dirty="0">
                <a:solidFill>
                  <a:schemeClr val="tx1"/>
                </a:solidFill>
              </a:endParaRPr>
            </a:p>
            <a:p>
              <a:pPr algn="l"/>
              <a:endParaRPr lang="en-US" altLang="zh-CN" dirty="0">
                <a:solidFill>
                  <a:schemeClr val="tx1"/>
                </a:solidFill>
              </a:endParaRPr>
            </a:p>
            <a:p>
              <a:pPr algn="l"/>
              <a:endParaRPr lang="en-US" altLang="zh-CN" dirty="0">
                <a:solidFill>
                  <a:schemeClr val="tx1"/>
                </a:solidFill>
              </a:endParaRPr>
            </a:p>
          </p:txBody>
        </p:sp>
        <p:sp>
          <p:nvSpPr>
            <p:cNvPr id="9" name="内容占位符 2"/>
            <p:cNvSpPr txBox="1"/>
            <p:nvPr/>
          </p:nvSpPr>
          <p:spPr>
            <a:xfrm>
              <a:off x="12743" y="2905"/>
              <a:ext cx="6045" cy="68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dirty="0"/>
                <a:t>十一、样本转运</a:t>
              </a:r>
              <a:endParaRPr lang="en-US" altLang="zh-CN" dirty="0"/>
            </a:p>
            <a:p>
              <a:pPr algn="l"/>
              <a:r>
                <a:rPr lang="zh-CN" altLang="en-US" dirty="0"/>
                <a:t>十二、采检匹配</a:t>
              </a:r>
              <a:endParaRPr lang="en-US" altLang="zh-CN" dirty="0"/>
            </a:p>
            <a:p>
              <a:pPr algn="l"/>
              <a:r>
                <a:rPr lang="zh-CN" altLang="en-US" dirty="0"/>
                <a:t>十三、质量控制</a:t>
              </a:r>
              <a:endParaRPr lang="en-US" altLang="zh-CN" dirty="0"/>
            </a:p>
            <a:p>
              <a:pPr algn="l"/>
              <a:r>
                <a:rPr lang="zh-CN" altLang="en-US" dirty="0">
                  <a:solidFill>
                    <a:srgbClr val="FF0000"/>
                  </a:solidFill>
                </a:rPr>
                <a:t>十四、个人防护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pPr algn="l">
                <a:buClrTx/>
                <a:buSzTx/>
              </a:pPr>
              <a:r>
                <a:rPr lang="zh-CN" altLang="en-US" dirty="0">
                  <a:solidFill>
                    <a:srgbClr val="FF0000"/>
                  </a:solidFill>
                </a:rPr>
                <a:t>十五、医废消毒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pPr algn="l"/>
              <a:endParaRPr lang="en-US" altLang="zh-CN" dirty="0"/>
            </a:p>
            <a:p>
              <a:pPr algn="l"/>
              <a:endParaRPr lang="en-US" altLang="zh-CN" dirty="0"/>
            </a:p>
            <a:p>
              <a:pPr algn="l"/>
              <a:endParaRPr lang="en-US" altLang="zh-CN" dirty="0"/>
            </a:p>
            <a:p>
              <a:pPr algn="l"/>
              <a:endParaRPr lang="en-US" altLang="zh-CN" dirty="0"/>
            </a:p>
            <a:p>
              <a:pPr algn="l"/>
              <a:endParaRPr lang="en-US" altLang="zh-CN" dirty="0"/>
            </a:p>
            <a:p>
              <a:pPr algn="l"/>
              <a:endParaRPr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844" y="2905"/>
              <a:ext cx="5783" cy="56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228600" indent="-228600" algn="l">
                <a:lnSpc>
                  <a:spcPct val="90000"/>
                </a:lnSpc>
                <a:spcBef>
                  <a:spcPts val="1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2800" dirty="0">
                  <a:solidFill>
                    <a:schemeClr val="tx1"/>
                  </a:solidFill>
                  <a:sym typeface="+mn-ea"/>
                </a:rPr>
                <a:t>六、采样方式</a:t>
              </a:r>
              <a:endParaRPr lang="zh-CN" altLang="en-US" sz="2800" dirty="0">
                <a:solidFill>
                  <a:schemeClr val="tx1"/>
                </a:solidFill>
              </a:endParaRPr>
            </a:p>
            <a:p>
              <a:pPr marL="228600" indent="-228600" algn="l">
                <a:lnSpc>
                  <a:spcPct val="90000"/>
                </a:lnSpc>
                <a:spcBef>
                  <a:spcPts val="1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2800" dirty="0">
                  <a:solidFill>
                    <a:schemeClr val="tx1"/>
                  </a:solidFill>
                  <a:sym typeface="+mn-ea"/>
                </a:rPr>
                <a:t>七、采样力量</a:t>
              </a:r>
              <a:endPara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ts val="1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2800" dirty="0">
                  <a:solidFill>
                    <a:srgbClr val="FF0000"/>
                  </a:solidFill>
                  <a:sym typeface="+mn-ea"/>
                </a:rPr>
                <a:t>八、维持采样秩序</a:t>
              </a:r>
              <a:endParaRPr lang="zh-CN" altLang="en-US" sz="2800" dirty="0">
                <a:solidFill>
                  <a:srgbClr val="FF0000"/>
                </a:solidFill>
                <a:sym typeface="+mn-ea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ts val="1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2800" dirty="0">
                  <a:sym typeface="+mn-ea"/>
                </a:rPr>
                <a:t>九、样本采集保存</a:t>
              </a:r>
              <a:endParaRPr lang="en-US" altLang="zh-CN" sz="2800" dirty="0"/>
            </a:p>
            <a:p>
              <a:pPr marL="228600" indent="-228600" algn="l">
                <a:lnSpc>
                  <a:spcPct val="90000"/>
                </a:lnSpc>
                <a:spcBef>
                  <a:spcPts val="1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2800" dirty="0">
                  <a:solidFill>
                    <a:srgbClr val="FF0000"/>
                  </a:solidFill>
                  <a:sym typeface="+mn-ea"/>
                </a:rPr>
                <a:t>十、样本清点</a:t>
              </a:r>
              <a:endParaRPr lang="en-US" altLang="zh-CN" sz="2800" dirty="0">
                <a:solidFill>
                  <a:srgbClr val="FF0000"/>
                </a:solidFill>
              </a:endParaRPr>
            </a:p>
            <a:p>
              <a:pPr marL="228600" indent="-228600" algn="l">
                <a:lnSpc>
                  <a:spcPct val="90000"/>
                </a:lnSpc>
                <a:spcBef>
                  <a:spcPts val="1000"/>
                </a:spcBef>
                <a:buClrTx/>
                <a:buSzTx/>
                <a:buFont typeface="Arial" panose="020B0604020202020204" pitchFamily="34" charset="0"/>
                <a:buChar char="•"/>
              </a:pPr>
              <a:endParaRPr lang="zh-CN" altLang="en-US" sz="2800" dirty="0">
                <a:solidFill>
                  <a:srgbClr val="C00000"/>
                </a:solidFill>
              </a:endParaRPr>
            </a:p>
            <a:p>
              <a:pPr marL="228600" indent="-228600" algn="l">
                <a:lnSpc>
                  <a:spcPct val="90000"/>
                </a:lnSpc>
                <a:spcBef>
                  <a:spcPts val="1000"/>
                </a:spcBef>
                <a:buClrTx/>
                <a:buSzTx/>
                <a:buFont typeface="Arial" panose="020B0604020202020204" pitchFamily="34" charset="0"/>
                <a:buChar char="•"/>
              </a:pPr>
              <a:endParaRPr lang="zh-CN" altLang="en-US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4123" y="2218848"/>
            <a:ext cx="5687291" cy="1325563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规划采样点</a:t>
            </a:r>
            <a:endParaRPr lang="zh-CN" altLang="en-US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9037" y="467880"/>
            <a:ext cx="10515600" cy="228917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/>
              <a:t>以小区为单位设置采样点，可参考</a:t>
            </a:r>
            <a:r>
              <a:rPr lang="en-US" altLang="zh-CN" sz="3200" dirty="0"/>
              <a:t>2000-3000</a:t>
            </a:r>
            <a:r>
              <a:rPr lang="zh-CN" altLang="en-US" sz="3200" dirty="0"/>
              <a:t>人设置一个采样点，</a:t>
            </a:r>
            <a:r>
              <a:rPr lang="en-US" altLang="zh-CN" sz="3200" dirty="0"/>
              <a:t>600-800</a:t>
            </a:r>
            <a:r>
              <a:rPr lang="zh-CN" altLang="en-US" sz="3200" dirty="0"/>
              <a:t>人设置一个采样台，每个采样点需</a:t>
            </a:r>
            <a:r>
              <a:rPr lang="en-US" altLang="zh-CN" sz="3200" dirty="0"/>
              <a:t>4</a:t>
            </a:r>
            <a:r>
              <a:rPr lang="zh-CN" altLang="en-US" sz="3200" dirty="0"/>
              <a:t>个左右采样台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471930" y="3181985"/>
            <a:ext cx="4746625" cy="2676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dirty="0">
                <a:solidFill>
                  <a:srgbClr val="FF0000"/>
                </a:solidFill>
              </a:rPr>
              <a:t>问题</a:t>
            </a:r>
            <a:r>
              <a:rPr lang="zh-CN" altLang="en-US" sz="2800" dirty="0"/>
              <a:t>：采样点负责对</a:t>
            </a:r>
            <a:r>
              <a:rPr lang="en-US" altLang="zh-CN" sz="2800" dirty="0"/>
              <a:t>4000</a:t>
            </a:r>
            <a:r>
              <a:rPr lang="zh-CN" altLang="en-US" sz="2800" dirty="0"/>
              <a:t>人左右进行采样，仅设置了</a:t>
            </a:r>
            <a:r>
              <a:rPr lang="en-US" altLang="zh-CN" sz="2800" dirty="0"/>
              <a:t>1</a:t>
            </a:r>
            <a:r>
              <a:rPr lang="zh-CN" altLang="en-US" sz="2800" dirty="0"/>
              <a:t>个采样点，</a:t>
            </a:r>
            <a:r>
              <a:rPr lang="en-US" altLang="zh-CN" sz="2800" dirty="0"/>
              <a:t>2</a:t>
            </a:r>
            <a:r>
              <a:rPr lang="zh-CN" altLang="en-US" sz="2800" dirty="0"/>
              <a:t>个采样台。</a:t>
            </a:r>
            <a:endParaRPr lang="zh-CN" altLang="en-US" sz="2800" dirty="0"/>
          </a:p>
          <a:p>
            <a:pPr algn="just"/>
            <a:r>
              <a:rPr lang="zh-CN" altLang="en-US" sz="2800" dirty="0"/>
              <a:t>会造成参加核酸检测的居民排起长队，引起不便和聚集风险。</a:t>
            </a:r>
            <a:endParaRPr lang="en-US" altLang="zh-CN" sz="2800" dirty="0"/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6727825" y="3222625"/>
            <a:ext cx="3975100" cy="2595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13033" y="2159158"/>
            <a:ext cx="5687291" cy="1325563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zh-CN" altLang="en-US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选择采样点</a:t>
            </a:r>
            <a:endParaRPr lang="zh-CN" altLang="en-US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</p:sld>
</file>

<file path=ppt/tags/tag1.xml><?xml version="1.0" encoding="utf-8"?>
<p:tagLst xmlns:p="http://schemas.openxmlformats.org/presentationml/2006/main">
  <p:tag name="KSO_WM_UNIT_PLACING_PICTURE_USER_VIEWPORT" val="{&quot;height&quot;:3908,&quot;width&quot;:4701}"/>
</p:tagLst>
</file>

<file path=ppt/tags/tag2.xml><?xml version="1.0" encoding="utf-8"?>
<p:tagLst xmlns:p="http://schemas.openxmlformats.org/presentationml/2006/main">
  <p:tag name="KSO_WM_UNIT_PLACING_PICTURE_USER_VIEWPORT" val="{&quot;height&quot;:5280,&quot;width&quot;:7040}"/>
</p:tagLst>
</file>

<file path=ppt/tags/tag3.xml><?xml version="1.0" encoding="utf-8"?>
<p:tagLst xmlns:p="http://schemas.openxmlformats.org/presentationml/2006/main">
  <p:tag name="KSO_WM_UNIT_TABLE_BEAUTIFY" val="smartTable{5135a079-1393-45a6-ab1d-7e7a134a180c}"/>
  <p:tag name="TABLE_ENDDRAG_ORIGIN_RECT" val="408*530"/>
  <p:tag name="TABLE_ENDDRAG_RECT" val="52*5*408*530"/>
</p:tagLst>
</file>

<file path=ppt/tags/tag4.xml><?xml version="1.0" encoding="utf-8"?>
<p:tagLst xmlns:p="http://schemas.openxmlformats.org/presentationml/2006/main">
  <p:tag name="KSO_WM_UNIT_TABLE_BEAUTIFY" val="smartTable{ea3acd42-5239-4804-8f1e-a7eb80dd5596}"/>
  <p:tag name="TABLE_ENDDRAG_ORIGIN_RECT" val="335*246"/>
  <p:tag name="TABLE_ENDDRAG_RECT" val="506*14*335*246"/>
</p:tagLst>
</file>

<file path=ppt/tags/tag5.xml><?xml version="1.0" encoding="utf-8"?>
<p:tagLst xmlns:p="http://schemas.openxmlformats.org/presentationml/2006/main">
  <p:tag name="COMMONDATA" val="eyJoZGlkIjoiMmNmMWZmNTI3ZDIzNDhhMjY5OTc2YjBiYWUxNjA4ZjAifQ=="/>
  <p:tag name="KSO_WPP_MARK_KEY" val="23180f1c-e261-452f-8cd9-a57543ebe3af"/>
</p:tagLst>
</file>

<file path=ppt/theme/theme1.xml><?xml version="1.0" encoding="utf-8"?>
<a:theme xmlns:a="http://schemas.openxmlformats.org/drawingml/2006/main" name="1_USCMaster2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USCMaster2">
      <a:majorFont>
        <a:latin typeface="黑体"/>
        <a:ea typeface="黑体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USCMaster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aster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aster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aster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aster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aster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aster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3969</Words>
  <Application>WPS 演示</Application>
  <PresentationFormat>全屏显示(4:3)</PresentationFormat>
  <Paragraphs>590</Paragraphs>
  <Slides>36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Arial</vt:lpstr>
      <vt:lpstr>宋体</vt:lpstr>
      <vt:lpstr>Wingdings</vt:lpstr>
      <vt:lpstr>黑体</vt:lpstr>
      <vt:lpstr>华文细黑</vt:lpstr>
      <vt:lpstr>Wingdings</vt:lpstr>
      <vt:lpstr>仿宋</vt:lpstr>
      <vt:lpstr>Times New Roman</vt:lpstr>
      <vt:lpstr>微软雅黑</vt:lpstr>
      <vt:lpstr>Arial Unicode MS</vt:lpstr>
      <vt:lpstr>Calibri</vt:lpstr>
      <vt:lpstr>方正黑体_GBK</vt:lpstr>
      <vt:lpstr>1_USCMaster2</vt:lpstr>
      <vt:lpstr>湖南省新冠肺炎疫情防控 志愿者培训                                 ---（区域）核酸检测篇</vt:lpstr>
      <vt:lpstr>区域核酸检测策略</vt:lpstr>
      <vt:lpstr>区域核酸检测 VS 风险区域核酸检测</vt:lpstr>
      <vt:lpstr>PowerPoint 演示文稿</vt:lpstr>
      <vt:lpstr>上门采样对象</vt:lpstr>
      <vt:lpstr>区域核酸检测工作内容</vt:lpstr>
      <vt:lpstr>规划采样点</vt:lpstr>
      <vt:lpstr>PowerPoint 演示文稿</vt:lpstr>
      <vt:lpstr>选择采样点</vt:lpstr>
      <vt:lpstr>PowerPoint 演示文稿</vt:lpstr>
      <vt:lpstr>布置采样点</vt:lpstr>
      <vt:lpstr>PowerPoint 演示文稿</vt:lpstr>
      <vt:lpstr>PowerPoint 演示文稿</vt:lpstr>
      <vt:lpstr>PowerPoint 演示文稿</vt:lpstr>
      <vt:lpstr>采样点物资储备</vt:lpstr>
      <vt:lpstr>PowerPoint 演示文稿</vt:lpstr>
      <vt:lpstr>PowerPoint 演示文稿</vt:lpstr>
      <vt:lpstr>组织动员</vt:lpstr>
      <vt:lpstr>PowerPoint 演示文稿</vt:lpstr>
      <vt:lpstr>PowerPoint 演示文稿</vt:lpstr>
      <vt:lpstr>PowerPoint 演示文稿</vt:lpstr>
      <vt:lpstr>维持采样秩序</vt:lpstr>
      <vt:lpstr>PowerPoint 演示文稿</vt:lpstr>
      <vt:lpstr>PowerPoint 演示文稿</vt:lpstr>
      <vt:lpstr>PowerPoint 演示文稿</vt:lpstr>
      <vt:lpstr>样本清点</vt:lpstr>
      <vt:lpstr>PowerPoint 演示文稿</vt:lpstr>
      <vt:lpstr>PowerPoint 演示文稿</vt:lpstr>
      <vt:lpstr>PowerPoint 演示文稿</vt:lpstr>
      <vt:lpstr>个人防护</vt:lpstr>
      <vt:lpstr>PowerPoint 演示文稿</vt:lpstr>
      <vt:lpstr>PowerPoint 演示文稿</vt:lpstr>
      <vt:lpstr>医废处置与消毒</vt:lpstr>
      <vt:lpstr>PowerPoint 演示文稿</vt:lpstr>
      <vt:lpstr>PowerPoint 演示文稿</vt:lpstr>
      <vt:lpstr>总结 （区域）核酸检测志愿者主要工作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医务人员流感风险与防控</dc:title>
  <dc:creator>LKW</dc:creator>
  <cp:lastModifiedBy>小青菜</cp:lastModifiedBy>
  <cp:revision>174</cp:revision>
  <dcterms:created xsi:type="dcterms:W3CDTF">2019-12-02T04:32:00Z</dcterms:created>
  <dcterms:modified xsi:type="dcterms:W3CDTF">2022-07-22T05:26:21Z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C85013CC19B84C44A85AC7C3CFA8BDC9</vt:lpwstr>
  </property>
</Properties>
</file>