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17.xml" ContentType="application/vnd.openxmlformats-officedocument.presentationml.notesSlide+xml"/>
  <Override PartName="/ppt/tags/tag230.xml" ContentType="application/vnd.openxmlformats-officedocument.presentationml.tags+xml"/>
  <Override PartName="/ppt/notesSlides/notesSlide1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29.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39"/>
  </p:notesMasterIdLst>
  <p:sldIdLst>
    <p:sldId id="764" r:id="rId3"/>
    <p:sldId id="836" r:id="rId4"/>
    <p:sldId id="832" r:id="rId5"/>
    <p:sldId id="872" r:id="rId6"/>
    <p:sldId id="674" r:id="rId7"/>
    <p:sldId id="675" r:id="rId8"/>
    <p:sldId id="767" r:id="rId9"/>
    <p:sldId id="837" r:id="rId10"/>
    <p:sldId id="838" r:id="rId11"/>
    <p:sldId id="765" r:id="rId12"/>
    <p:sldId id="678" r:id="rId13"/>
    <p:sldId id="680" r:id="rId14"/>
    <p:sldId id="733" r:id="rId15"/>
    <p:sldId id="682" r:id="rId16"/>
    <p:sldId id="684" r:id="rId17"/>
    <p:sldId id="685" r:id="rId18"/>
    <p:sldId id="694" r:id="rId19"/>
    <p:sldId id="642" r:id="rId20"/>
    <p:sldId id="607" r:id="rId21"/>
    <p:sldId id="774" r:id="rId22"/>
    <p:sldId id="768" r:id="rId23"/>
    <p:sldId id="769" r:id="rId24"/>
    <p:sldId id="770" r:id="rId25"/>
    <p:sldId id="775" r:id="rId26"/>
    <p:sldId id="771" r:id="rId27"/>
    <p:sldId id="772" r:id="rId28"/>
    <p:sldId id="834" r:id="rId29"/>
    <p:sldId id="839" r:id="rId30"/>
    <p:sldId id="616" r:id="rId31"/>
    <p:sldId id="690" r:id="rId32"/>
    <p:sldId id="691" r:id="rId33"/>
    <p:sldId id="648" r:id="rId34"/>
    <p:sldId id="695" r:id="rId35"/>
    <p:sldId id="693" r:id="rId36"/>
    <p:sldId id="776" r:id="rId37"/>
    <p:sldId id="778"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0">
          <p15:clr>
            <a:srgbClr val="A4A3A4"/>
          </p15:clr>
        </p15:guide>
        <p15:guide id="2" pos="3450">
          <p15:clr>
            <a:srgbClr val="A4A3A4"/>
          </p15:clr>
        </p15:guide>
      </p15:sldGuideLst>
    </p:ext>
    <p:ext uri="{2D200454-40CA-4A62-9FC3-DE9A4176ACB9}">
      <p15:notesGuideLst xmlns:p15="http://schemas.microsoft.com/office/powerpoint/2012/main">
        <p15:guide id="1" orient="horz" pos="2586">
          <p15:clr>
            <a:srgbClr val="A4A3A4"/>
          </p15:clr>
        </p15:guide>
        <p15:guide id="2" pos="20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黄凰" initials="Y" lastIdx="1" clrIdx="0"/>
  <p:cmAuthor id="2" name="aa" initials="Y"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590CA"/>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0" autoAdjust="0"/>
  </p:normalViewPr>
  <p:slideViewPr>
    <p:cSldViewPr snapToGrid="0">
      <p:cViewPr varScale="1">
        <p:scale>
          <a:sx n="109" d="100"/>
          <a:sy n="109" d="100"/>
        </p:scale>
        <p:origin x="654" y="78"/>
      </p:cViewPr>
      <p:guideLst>
        <p:guide orient="horz" pos="1940"/>
        <p:guide pos="345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3" d="100"/>
          <a:sy n="53" d="100"/>
        </p:scale>
        <p:origin x="-2904" y="-102"/>
      </p:cViewPr>
      <p:guideLst>
        <p:guide orient="horz" pos="2586"/>
        <p:guide pos="20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B86432B-531C-44FD-B00B-CCE43100BE12}"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5E1201CE-2771-4DF5-9D58-78A89E6A3CF2}">
      <dgm:prSet phldrT="[文本]" phldr="0" custT="1"/>
      <dgm:spPr/>
      <dgm:t>
        <a:bodyPr vert="horz" wrap="square"/>
        <a:lstStyle/>
        <a:p>
          <a:pPr>
            <a:lnSpc>
              <a:spcPct val="100000"/>
            </a:lnSpc>
            <a:spcBef>
              <a:spcPct val="0"/>
            </a:spcBef>
            <a:spcAft>
              <a:spcPct val="35000"/>
            </a:spcAft>
          </a:pPr>
          <a:r>
            <a:rPr lang="zh-CN" altLang="en-US" sz="1800" b="1" dirty="0" smtClean="0">
              <a:latin typeface="微软雅黑" panose="020B0503020204020204" charset="-122"/>
              <a:ea typeface="微软雅黑" panose="020B0503020204020204" charset="-122"/>
            </a:rPr>
            <a:t>信息推送</a:t>
          </a:r>
        </a:p>
      </dgm:t>
    </dgm:pt>
    <dgm:pt modelId="{53E73056-00F4-4B18-995F-3086C85537B1}" type="parTrans" cxnId="{DDD2158B-A6A4-42F2-9281-2F24D1D5EFD2}">
      <dgm:prSet/>
      <dgm:spPr/>
      <dgm:t>
        <a:bodyPr/>
        <a:lstStyle/>
        <a:p>
          <a:endParaRPr lang="zh-CN" altLang="en-US"/>
        </a:p>
      </dgm:t>
    </dgm:pt>
    <dgm:pt modelId="{BA2E5470-E4ED-4069-A69D-F8CF6D8088EB}" type="sibTrans" cxnId="{DDD2158B-A6A4-42F2-9281-2F24D1D5EFD2}">
      <dgm:prSet/>
      <dgm:spPr/>
      <dgm:t>
        <a:bodyPr/>
        <a:lstStyle/>
        <a:p>
          <a:endParaRPr lang="zh-CN" altLang="en-US"/>
        </a:p>
      </dgm:t>
    </dgm:pt>
    <dgm:pt modelId="{5173371B-064A-4AEE-A5E8-7523D58F7903}">
      <dgm:prSet phldrT="[文本]" phldr="0" custT="1"/>
      <dgm:spPr/>
      <dgm:t>
        <a:bodyPr vert="horz" wrap="square"/>
        <a:lstStyle/>
        <a:p>
          <a:pPr>
            <a:lnSpc>
              <a:spcPct val="100000"/>
            </a:lnSpc>
            <a:spcBef>
              <a:spcPct val="0"/>
            </a:spcBef>
            <a:spcAft>
              <a:spcPct val="15000"/>
            </a:spcAft>
          </a:pPr>
          <a:r>
            <a:rPr lang="zh-CN" altLang="en-US" sz="1800" b="0" i="0" dirty="0" smtClean="0">
              <a:latin typeface="微软雅黑" panose="020B0503020204020204" charset="-122"/>
              <a:ea typeface="微软雅黑" panose="020B0503020204020204" charset="-122"/>
            </a:rPr>
            <a:t>登记隔离人员的姓名、性别、年龄、现住址、联系电话、身份证号、健康状况。</a:t>
          </a:r>
          <a:endParaRPr lang="zh-CN" altLang="en-US" sz="1800" dirty="0">
            <a:latin typeface="微软雅黑" panose="020B0503020204020204" charset="-122"/>
            <a:ea typeface="微软雅黑" panose="020B0503020204020204" charset="-122"/>
          </a:endParaRPr>
        </a:p>
      </dgm:t>
    </dgm:pt>
    <dgm:pt modelId="{AB181A1B-04EA-46F4-A522-613184E92AA8}" type="parTrans" cxnId="{839A7A89-E558-49B2-A6E0-D9A21A8AF27C}">
      <dgm:prSet/>
      <dgm:spPr/>
      <dgm:t>
        <a:bodyPr/>
        <a:lstStyle/>
        <a:p>
          <a:endParaRPr lang="zh-CN" altLang="en-US"/>
        </a:p>
      </dgm:t>
    </dgm:pt>
    <dgm:pt modelId="{B00DB993-7A39-4B60-A6DD-7AF55EB26307}" type="sibTrans" cxnId="{839A7A89-E558-49B2-A6E0-D9A21A8AF27C}">
      <dgm:prSet/>
      <dgm:spPr/>
      <dgm:t>
        <a:bodyPr/>
        <a:lstStyle/>
        <a:p>
          <a:endParaRPr lang="zh-CN" altLang="en-US"/>
        </a:p>
      </dgm:t>
    </dgm:pt>
    <dgm:pt modelId="{FC61D57D-ACD3-406D-81BB-7FDAFE0A69ED}">
      <dgm:prSet phldr="0" custT="1"/>
      <dgm:spPr/>
      <dgm:t>
        <a:bodyPr vert="horz" wrap="square"/>
        <a:lstStyle/>
        <a:p>
          <a:pPr>
            <a:lnSpc>
              <a:spcPct val="100000"/>
            </a:lnSpc>
            <a:spcBef>
              <a:spcPct val="0"/>
            </a:spcBef>
            <a:spcAft>
              <a:spcPct val="15000"/>
            </a:spcAft>
          </a:pPr>
          <a:r>
            <a:rPr lang="zh-CN" altLang="en-US" sz="1800" b="0" i="0" dirty="0" smtClean="0">
              <a:solidFill>
                <a:srgbClr val="C00000"/>
              </a:solidFill>
              <a:latin typeface="微软雅黑" panose="020B0503020204020204" charset="-122"/>
              <a:ea typeface="微软雅黑" panose="020B0503020204020204" charset="-122"/>
            </a:rPr>
            <a:t>及时</a:t>
          </a:r>
          <a:r>
            <a:rPr lang="zh-CN" altLang="en-US" sz="1800" b="0" i="0" dirty="0" smtClean="0">
              <a:latin typeface="微软雅黑" panose="020B0503020204020204" charset="-122"/>
              <a:ea typeface="微软雅黑" panose="020B0503020204020204" charset="-122"/>
            </a:rPr>
            <a:t>向集中隔离点</a:t>
          </a:r>
          <a:r>
            <a:rPr lang="zh-CN" altLang="en-US" sz="1800" b="0" i="0" dirty="0" smtClean="0">
              <a:solidFill>
                <a:srgbClr val="C00000"/>
              </a:solidFill>
              <a:latin typeface="微软雅黑" panose="020B0503020204020204" charset="-122"/>
              <a:ea typeface="微软雅黑" panose="020B0503020204020204" charset="-122"/>
            </a:rPr>
            <a:t>推送</a:t>
          </a:r>
          <a:r>
            <a:rPr lang="zh-CN" altLang="en-US" sz="1800" b="0" i="0" dirty="0" smtClean="0">
              <a:latin typeface="微软雅黑" panose="020B0503020204020204" charset="-122"/>
              <a:ea typeface="微软雅黑" panose="020B0503020204020204" charset="-122"/>
            </a:rPr>
            <a:t>隔离对象名单与基本信息。</a:t>
          </a:r>
        </a:p>
      </dgm:t>
    </dgm:pt>
    <dgm:pt modelId="{BBF2F864-6B96-4B56-A108-0FC51EBA3E31}" type="parTrans" cxnId="{9E33D2E9-0A09-4F19-B58E-BCCF32406E66}">
      <dgm:prSet/>
      <dgm:spPr/>
    </dgm:pt>
    <dgm:pt modelId="{777368C9-A7B4-4683-B579-BA90C3621D75}" type="sibTrans" cxnId="{9E33D2E9-0A09-4F19-B58E-BCCF32406E66}">
      <dgm:prSet/>
      <dgm:spPr/>
    </dgm:pt>
    <dgm:pt modelId="{50705707-486C-44A0-B3B6-F1CF2E92254B}">
      <dgm:prSet phldrT="[文本]" phldr="0" custT="1"/>
      <dgm:spPr/>
      <dgm:t>
        <a:bodyPr vert="horz" wrap="square"/>
        <a:lstStyle/>
        <a:p>
          <a:pPr>
            <a:lnSpc>
              <a:spcPct val="100000"/>
            </a:lnSpc>
            <a:spcBef>
              <a:spcPct val="0"/>
            </a:spcBef>
            <a:spcAft>
              <a:spcPct val="35000"/>
            </a:spcAft>
          </a:pPr>
          <a:r>
            <a:rPr lang="zh-CN" altLang="en-US" sz="1800" b="1" dirty="0" smtClean="0">
              <a:latin typeface="微软雅黑" panose="020B0503020204020204" charset="-122"/>
              <a:ea typeface="微软雅黑" panose="020B0503020204020204" charset="-122"/>
            </a:rPr>
            <a:t>登记造册</a:t>
          </a:r>
        </a:p>
      </dgm:t>
    </dgm:pt>
    <dgm:pt modelId="{93B994DD-58AF-48F3-8C57-F0BB487CBFD5}" type="parTrans" cxnId="{D2F89588-A2AD-47DA-88A7-EADB1549BBB1}">
      <dgm:prSet/>
      <dgm:spPr/>
      <dgm:t>
        <a:bodyPr/>
        <a:lstStyle/>
        <a:p>
          <a:endParaRPr lang="zh-CN" altLang="en-US"/>
        </a:p>
      </dgm:t>
    </dgm:pt>
    <dgm:pt modelId="{74DE7BFF-50F9-4395-9E87-09CB9BA37EF1}" type="sibTrans" cxnId="{D2F89588-A2AD-47DA-88A7-EADB1549BBB1}">
      <dgm:prSet/>
      <dgm:spPr/>
      <dgm:t>
        <a:bodyPr/>
        <a:lstStyle/>
        <a:p>
          <a:endParaRPr lang="zh-CN" altLang="en-US"/>
        </a:p>
      </dgm:t>
    </dgm:pt>
    <dgm:pt modelId="{73CFA616-B246-4C4C-993D-F6DDD2609D33}">
      <dgm:prSet phldrT="[文本]" phldr="0" custT="1"/>
      <dgm:spPr/>
      <dgm:t>
        <a:bodyPr vert="horz" wrap="square"/>
        <a:lstStyle/>
        <a:p>
          <a:pPr>
            <a:lnSpc>
              <a:spcPct val="100000"/>
            </a:lnSpc>
            <a:spcBef>
              <a:spcPct val="0"/>
            </a:spcBef>
            <a:spcAft>
              <a:spcPct val="15000"/>
            </a:spcAft>
          </a:pPr>
          <a:r>
            <a:rPr lang="zh-CN" altLang="en-US" sz="1800" b="0" i="0" dirty="0" smtClean="0">
              <a:latin typeface="微软雅黑" panose="020B0503020204020204" charset="-122"/>
              <a:ea typeface="微软雅黑" panose="020B0503020204020204" charset="-122"/>
              <a:cs typeface="微软雅黑" panose="020B0503020204020204" charset="-122"/>
            </a:rPr>
            <a:t>隔离对象进驻集中隔离点后，医务人员在 </a:t>
          </a:r>
          <a:r>
            <a:rPr lang="en-US" altLang="zh-CN" sz="1800" b="0" i="0" dirty="0" smtClean="0">
              <a:solidFill>
                <a:srgbClr val="C00000"/>
              </a:solidFill>
              <a:latin typeface="微软雅黑" panose="020B0503020204020204" charset="-122"/>
              <a:ea typeface="微软雅黑" panose="020B0503020204020204" charset="-122"/>
              <a:cs typeface="微软雅黑" panose="020B0503020204020204" charset="-122"/>
            </a:rPr>
            <a:t>24</a:t>
          </a:r>
          <a:r>
            <a:rPr lang="zh-CN" altLang="en-US" sz="1800" b="0" i="0" dirty="0" smtClean="0">
              <a:solidFill>
                <a:srgbClr val="C00000"/>
              </a:solidFill>
              <a:latin typeface="微软雅黑" panose="020B0503020204020204" charset="-122"/>
              <a:ea typeface="微软雅黑" panose="020B0503020204020204" charset="-122"/>
              <a:cs typeface="微软雅黑" panose="020B0503020204020204" charset="-122"/>
            </a:rPr>
            <a:t>小时内</a:t>
          </a:r>
          <a:r>
            <a:rPr lang="zh-CN" altLang="en-US" sz="1800" b="0" i="0" dirty="0" smtClean="0">
              <a:latin typeface="微软雅黑" panose="020B0503020204020204" charset="-122"/>
              <a:ea typeface="微软雅黑" panose="020B0503020204020204" charset="-122"/>
              <a:cs typeface="微软雅黑" panose="020B0503020204020204" charset="-122"/>
            </a:rPr>
            <a:t>尽快核</a:t>
          </a:r>
          <a:r>
            <a:rPr lang="zh-CN" altLang="en-US" sz="1800" b="0" i="0" dirty="0" smtClean="0">
              <a:solidFill>
                <a:srgbClr val="C00000"/>
              </a:solidFill>
              <a:latin typeface="微软雅黑" panose="020B0503020204020204" charset="-122"/>
              <a:ea typeface="微软雅黑" panose="020B0503020204020204" charset="-122"/>
              <a:cs typeface="微软雅黑" panose="020B0503020204020204" charset="-122"/>
            </a:rPr>
            <a:t>实隔离对象基本信息和健康相关情况。</a:t>
          </a:r>
          <a:endParaRPr lang="zh-CN" altLang="en-US" sz="1800" dirty="0">
            <a:latin typeface="微软雅黑" panose="020B0503020204020204" charset="-122"/>
            <a:ea typeface="微软雅黑" panose="020B0503020204020204" charset="-122"/>
            <a:cs typeface="微软雅黑" panose="020B0503020204020204" charset="-122"/>
          </a:endParaRPr>
        </a:p>
      </dgm:t>
    </dgm:pt>
    <dgm:pt modelId="{57061262-B18D-4D23-BA64-105D3477A008}" type="parTrans" cxnId="{193820C9-A08E-4945-97E2-94DF4B1C0139}">
      <dgm:prSet/>
      <dgm:spPr/>
      <dgm:t>
        <a:bodyPr/>
        <a:lstStyle/>
        <a:p>
          <a:endParaRPr lang="zh-CN" altLang="en-US"/>
        </a:p>
      </dgm:t>
    </dgm:pt>
    <dgm:pt modelId="{6447CB72-1703-4B56-AF6D-71EE67D4F08B}" type="sibTrans" cxnId="{193820C9-A08E-4945-97E2-94DF4B1C0139}">
      <dgm:prSet/>
      <dgm:spPr/>
      <dgm:t>
        <a:bodyPr/>
        <a:lstStyle/>
        <a:p>
          <a:endParaRPr lang="zh-CN" altLang="en-US"/>
        </a:p>
      </dgm:t>
    </dgm:pt>
    <dgm:pt modelId="{20549EB1-C561-4DBE-B274-E6F76CE104CD}">
      <dgm:prSet phldr="0" custT="1"/>
      <dgm:spPr/>
      <dgm:t>
        <a:bodyPr vert="horz" wrap="square"/>
        <a:lstStyle/>
        <a:p>
          <a:pPr>
            <a:lnSpc>
              <a:spcPct val="100000"/>
            </a:lnSpc>
            <a:spcBef>
              <a:spcPct val="0"/>
            </a:spcBef>
            <a:spcAft>
              <a:spcPct val="15000"/>
            </a:spcAft>
          </a:pPr>
          <a:r>
            <a:rPr lang="zh-CN" altLang="en-US" sz="1800" b="0" i="0" dirty="0" smtClean="0">
              <a:latin typeface="微软雅黑" panose="020B0503020204020204" charset="-122"/>
              <a:ea typeface="微软雅黑" panose="020B0503020204020204" charset="-122"/>
              <a:cs typeface="微软雅黑" panose="020B0503020204020204" charset="-122"/>
            </a:rPr>
            <a:t>建立</a:t>
          </a:r>
          <a:r>
            <a:rPr lang="en-US" altLang="zh-CN" sz="1800" b="0" i="0" dirty="0" smtClean="0">
              <a:latin typeface="微软雅黑" panose="020B0503020204020204" charset="-122"/>
              <a:ea typeface="微软雅黑" panose="020B0503020204020204" charset="-122"/>
              <a:cs typeface="微软雅黑" panose="020B0503020204020204" charset="-122"/>
            </a:rPr>
            <a:t>《</a:t>
          </a:r>
          <a:r>
            <a:rPr lang="zh-CN" altLang="en-US" sz="1800" b="0" i="0" dirty="0" smtClean="0">
              <a:latin typeface="微软雅黑" panose="020B0503020204020204" charset="-122"/>
              <a:ea typeface="微软雅黑" panose="020B0503020204020204" charset="-122"/>
              <a:cs typeface="微软雅黑" panose="020B0503020204020204" charset="-122"/>
            </a:rPr>
            <a:t>集中医学观察人员健康监测登记表</a:t>
          </a:r>
          <a:r>
            <a:rPr lang="en-US" altLang="zh-CN" sz="1800" b="0" i="0" dirty="0" smtClean="0">
              <a:latin typeface="微软雅黑" panose="020B0503020204020204" charset="-122"/>
              <a:ea typeface="微软雅黑" panose="020B0503020204020204" charset="-122"/>
              <a:cs typeface="微软雅黑" panose="020B0503020204020204" charset="-122"/>
            </a:rPr>
            <a:t>》</a:t>
          </a:r>
          <a:r>
            <a:rPr lang="zh-CN" altLang="en-US" sz="1800" b="0" i="0" dirty="0" smtClean="0">
              <a:latin typeface="微软雅黑" panose="020B0503020204020204" charset="-122"/>
              <a:ea typeface="微软雅黑" panose="020B0503020204020204" charset="-122"/>
              <a:cs typeface="微软雅黑" panose="020B0503020204020204" charset="-122"/>
            </a:rPr>
            <a:t>，初步确定隔离对象解除观察时间。</a:t>
          </a:r>
        </a:p>
      </dgm:t>
    </dgm:pt>
    <dgm:pt modelId="{70B612AF-EF09-4A5E-96BF-8F5C2EECDA7D}" type="parTrans" cxnId="{90B84A71-123E-4EF9-8AA8-830097F9E495}">
      <dgm:prSet/>
      <dgm:spPr/>
    </dgm:pt>
    <dgm:pt modelId="{C4E36ABD-F4A1-46AA-A9D9-E7856731BB6C}" type="sibTrans" cxnId="{90B84A71-123E-4EF9-8AA8-830097F9E495}">
      <dgm:prSet/>
      <dgm:spPr/>
    </dgm:pt>
    <dgm:pt modelId="{148B6AEF-2279-48D9-B112-29DFC7543BDC}">
      <dgm:prSet phldrT="[文本]" phldr="0" custT="1"/>
      <dgm:spPr/>
      <dgm:t>
        <a:bodyPr vert="horz" wrap="square"/>
        <a:lstStyle/>
        <a:p>
          <a:pPr>
            <a:lnSpc>
              <a:spcPct val="100000"/>
            </a:lnSpc>
            <a:spcBef>
              <a:spcPct val="0"/>
            </a:spcBef>
            <a:spcAft>
              <a:spcPct val="35000"/>
            </a:spcAft>
          </a:pPr>
          <a:r>
            <a:rPr lang="zh-CN" altLang="en-US" sz="1800" b="1" dirty="0" smtClean="0">
              <a:latin typeface="微软雅黑" panose="020B0503020204020204" charset="-122"/>
              <a:ea typeface="微软雅黑" panose="020B0503020204020204" charset="-122"/>
            </a:rPr>
            <a:t>健康观察</a:t>
          </a:r>
        </a:p>
      </dgm:t>
    </dgm:pt>
    <dgm:pt modelId="{8C5962D4-C386-4817-A604-007189612C6E}" type="parTrans" cxnId="{4A0F1465-F774-4D02-9696-E99464A79E66}">
      <dgm:prSet/>
      <dgm:spPr/>
      <dgm:t>
        <a:bodyPr/>
        <a:lstStyle/>
        <a:p>
          <a:endParaRPr lang="zh-CN" altLang="en-US"/>
        </a:p>
      </dgm:t>
    </dgm:pt>
    <dgm:pt modelId="{E2FE5C25-A643-4EC1-9E42-7BC73107D394}" type="sibTrans" cxnId="{4A0F1465-F774-4D02-9696-E99464A79E66}">
      <dgm:prSet/>
      <dgm:spPr/>
      <dgm:t>
        <a:bodyPr/>
        <a:lstStyle/>
        <a:p>
          <a:endParaRPr lang="zh-CN" altLang="en-US"/>
        </a:p>
      </dgm:t>
    </dgm:pt>
    <dgm:pt modelId="{1C0D0CC1-AEA4-47A1-99E5-C35CABD9729D}">
      <dgm:prSet phldrT="[文本]" phldr="0" custT="1"/>
      <dgm:spPr/>
      <dgm:t>
        <a:bodyPr vert="horz" wrap="square"/>
        <a:lstStyle/>
        <a:p>
          <a:pPr>
            <a:lnSpc>
              <a:spcPct val="100000"/>
            </a:lnSpc>
            <a:spcBef>
              <a:spcPct val="0"/>
            </a:spcBef>
            <a:spcAft>
              <a:spcPct val="15000"/>
            </a:spcAft>
          </a:pPr>
          <a:r>
            <a:rPr lang="zh-CN" altLang="en-US" sz="1800" b="0" i="0" dirty="0" smtClean="0">
              <a:solidFill>
                <a:srgbClr val="C00000"/>
              </a:solidFill>
              <a:latin typeface="微软雅黑" panose="020B0503020204020204" charset="-122"/>
              <a:ea typeface="微软雅黑" panose="020B0503020204020204" charset="-122"/>
            </a:rPr>
            <a:t>每天早、晚各进行一次健康状况监测</a:t>
          </a:r>
          <a:r>
            <a:rPr lang="zh-CN" altLang="en-US" sz="1800" b="0" i="0" dirty="0" smtClean="0">
              <a:latin typeface="微软雅黑" panose="020B0503020204020204" charset="-122"/>
              <a:ea typeface="微软雅黑" panose="020B0503020204020204" charset="-122"/>
            </a:rPr>
            <a:t>，并做好记录。</a:t>
          </a:r>
          <a:endParaRPr lang="zh-CN" altLang="en-US" sz="1800" dirty="0">
            <a:latin typeface="微软雅黑" panose="020B0503020204020204" charset="-122"/>
            <a:ea typeface="微软雅黑" panose="020B0503020204020204" charset="-122"/>
          </a:endParaRPr>
        </a:p>
      </dgm:t>
    </dgm:pt>
    <dgm:pt modelId="{8D609C22-B8E1-4C67-9FF8-A2E1C21F2A17}" type="parTrans" cxnId="{C1163307-781A-44E3-AD89-28A47920C37B}">
      <dgm:prSet/>
      <dgm:spPr/>
      <dgm:t>
        <a:bodyPr/>
        <a:lstStyle/>
        <a:p>
          <a:endParaRPr lang="zh-CN" altLang="en-US"/>
        </a:p>
      </dgm:t>
    </dgm:pt>
    <dgm:pt modelId="{8744DBB5-3B85-47E6-944B-6440D6D703EE}" type="sibTrans" cxnId="{C1163307-781A-44E3-AD89-28A47920C37B}">
      <dgm:prSet/>
      <dgm:spPr/>
      <dgm:t>
        <a:bodyPr/>
        <a:lstStyle/>
        <a:p>
          <a:endParaRPr lang="zh-CN" altLang="en-US"/>
        </a:p>
      </dgm:t>
    </dgm:pt>
    <dgm:pt modelId="{78B64AF3-9CC7-4A93-8A4B-800483D3DD68}">
      <dgm:prSet phldr="0" custT="1"/>
      <dgm:spPr/>
      <dgm:t>
        <a:bodyPr vert="horz" wrap="square"/>
        <a:lstStyle/>
        <a:p>
          <a:pPr>
            <a:lnSpc>
              <a:spcPct val="100000"/>
            </a:lnSpc>
            <a:spcBef>
              <a:spcPct val="0"/>
            </a:spcBef>
            <a:spcAft>
              <a:spcPct val="15000"/>
            </a:spcAft>
          </a:pPr>
          <a:r>
            <a:rPr lang="zh-CN" altLang="en-US" sz="1800" b="0" i="0" dirty="0" smtClean="0">
              <a:latin typeface="微软雅黑" panose="020B0503020204020204" charset="-122"/>
              <a:ea typeface="微软雅黑" panose="020B0503020204020204" charset="-122"/>
            </a:rPr>
            <a:t>出现发热、干咳、乏力、咽痛、嗅（味）觉减退、腹泻等症状时，应当及时报告，按规定立即转至定点医疗机构。</a:t>
          </a:r>
          <a:endParaRPr lang="zh-CN" altLang="en-US" sz="1800" dirty="0">
            <a:latin typeface="微软雅黑" panose="020B0503020204020204" charset="-122"/>
            <a:ea typeface="微软雅黑" panose="020B0503020204020204" charset="-122"/>
          </a:endParaRPr>
        </a:p>
      </dgm:t>
    </dgm:pt>
    <dgm:pt modelId="{4DCC9119-C63D-4EC1-85B0-69D8B23A3174}" type="parTrans" cxnId="{6C339F99-F48A-481C-BEBA-4DBF7E6F21C6}">
      <dgm:prSet/>
      <dgm:spPr/>
    </dgm:pt>
    <dgm:pt modelId="{75878BB7-B50F-441F-9DBB-2946CE92297D}" type="sibTrans" cxnId="{6C339F99-F48A-481C-BEBA-4DBF7E6F21C6}">
      <dgm:prSet/>
      <dgm:spPr/>
    </dgm:pt>
    <dgm:pt modelId="{97460034-99F9-47D8-9CE7-0AFDF9E7118F}">
      <dgm:prSet phldr="0" custT="1"/>
      <dgm:spPr/>
      <dgm:t>
        <a:bodyPr vert="horz" wrap="square"/>
        <a:lstStyle/>
        <a:p>
          <a:pPr>
            <a:lnSpc>
              <a:spcPct val="100000"/>
            </a:lnSpc>
            <a:spcBef>
              <a:spcPct val="0"/>
            </a:spcBef>
            <a:spcAft>
              <a:spcPct val="15000"/>
            </a:spcAft>
          </a:pPr>
          <a:r>
            <a:rPr lang="zh-CN" altLang="en-US" sz="1800" dirty="0" smtClean="0">
              <a:solidFill>
                <a:srgbClr val="C00000"/>
              </a:solidFill>
              <a:latin typeface="微软雅黑" panose="020B0503020204020204" charset="-122"/>
              <a:ea typeface="微软雅黑" panose="020B0503020204020204" charset="-122"/>
            </a:rPr>
            <a:t>心理健康监测与服务</a:t>
          </a:r>
        </a:p>
      </dgm:t>
    </dgm:pt>
    <dgm:pt modelId="{ACE83BBD-2DB4-4444-A8E7-AF018B30E5FA}" type="parTrans" cxnId="{AEB5323E-003B-48AA-95AB-C0B82D91B54E}">
      <dgm:prSet/>
      <dgm:spPr/>
    </dgm:pt>
    <dgm:pt modelId="{281D272D-A34A-4BF6-8DB6-9F91B444F650}" type="sibTrans" cxnId="{AEB5323E-003B-48AA-95AB-C0B82D91B54E}">
      <dgm:prSet/>
      <dgm:spPr/>
    </dgm:pt>
    <dgm:pt modelId="{516646C4-0365-41E4-B20D-9285CD79F72A}" type="pres">
      <dgm:prSet presAssocID="{5B86432B-531C-44FD-B00B-CCE43100BE12}" presName="linearFlow" presStyleCnt="0">
        <dgm:presLayoutVars>
          <dgm:dir/>
          <dgm:animLvl val="lvl"/>
          <dgm:resizeHandles val="exact"/>
        </dgm:presLayoutVars>
      </dgm:prSet>
      <dgm:spPr/>
      <dgm:t>
        <a:bodyPr/>
        <a:lstStyle/>
        <a:p>
          <a:endParaRPr lang="zh-CN" altLang="en-US"/>
        </a:p>
      </dgm:t>
    </dgm:pt>
    <dgm:pt modelId="{CACFA22E-6B3F-43E4-891B-ABCC47C95189}" type="pres">
      <dgm:prSet presAssocID="{5E1201CE-2771-4DF5-9D58-78A89E6A3CF2}" presName="composite" presStyleCnt="0"/>
      <dgm:spPr/>
    </dgm:pt>
    <dgm:pt modelId="{733FD6FA-B233-425C-9891-78D55BE7325B}" type="pres">
      <dgm:prSet presAssocID="{5E1201CE-2771-4DF5-9D58-78A89E6A3CF2}" presName="parentText" presStyleLbl="alignNode1" presStyleIdx="0" presStyleCnt="3">
        <dgm:presLayoutVars>
          <dgm:chMax val="1"/>
          <dgm:bulletEnabled val="1"/>
        </dgm:presLayoutVars>
      </dgm:prSet>
      <dgm:spPr/>
      <dgm:t>
        <a:bodyPr/>
        <a:lstStyle/>
        <a:p>
          <a:endParaRPr lang="zh-CN" altLang="en-US"/>
        </a:p>
      </dgm:t>
    </dgm:pt>
    <dgm:pt modelId="{8182258D-8263-4B4C-BCBE-F3D81FC34B50}" type="pres">
      <dgm:prSet presAssocID="{5E1201CE-2771-4DF5-9D58-78A89E6A3CF2}" presName="descendantText" presStyleLbl="alignAcc1" presStyleIdx="0" presStyleCnt="3" custLinFactNeighborX="4232" custLinFactNeighborY="-638">
        <dgm:presLayoutVars>
          <dgm:bulletEnabled val="1"/>
        </dgm:presLayoutVars>
      </dgm:prSet>
      <dgm:spPr/>
      <dgm:t>
        <a:bodyPr/>
        <a:lstStyle/>
        <a:p>
          <a:endParaRPr lang="zh-CN" altLang="en-US"/>
        </a:p>
      </dgm:t>
    </dgm:pt>
    <dgm:pt modelId="{3BDE92A0-94D4-4A71-87FF-7E5CA9A3AB29}" type="pres">
      <dgm:prSet presAssocID="{BA2E5470-E4ED-4069-A69D-F8CF6D8088EB}" presName="sp" presStyleCnt="0"/>
      <dgm:spPr/>
      <dgm:t>
        <a:bodyPr/>
        <a:lstStyle/>
        <a:p>
          <a:endParaRPr lang="zh-CN" altLang="en-US"/>
        </a:p>
      </dgm:t>
    </dgm:pt>
    <dgm:pt modelId="{71959B80-E875-4B4B-97A9-D2B4638DFD39}" type="pres">
      <dgm:prSet presAssocID="{50705707-486C-44A0-B3B6-F1CF2E92254B}" presName="composite" presStyleCnt="0"/>
      <dgm:spPr/>
    </dgm:pt>
    <dgm:pt modelId="{6067C6EB-4347-4BD6-887C-E2C7BF4AB76C}" type="pres">
      <dgm:prSet presAssocID="{50705707-486C-44A0-B3B6-F1CF2E92254B}" presName="parentText" presStyleLbl="alignNode1" presStyleIdx="1" presStyleCnt="3">
        <dgm:presLayoutVars>
          <dgm:chMax val="1"/>
          <dgm:bulletEnabled val="1"/>
        </dgm:presLayoutVars>
      </dgm:prSet>
      <dgm:spPr/>
      <dgm:t>
        <a:bodyPr/>
        <a:lstStyle/>
        <a:p>
          <a:endParaRPr lang="zh-CN" altLang="en-US"/>
        </a:p>
      </dgm:t>
    </dgm:pt>
    <dgm:pt modelId="{2C5C89F9-AAA6-4C5E-A367-079D16C579C8}" type="pres">
      <dgm:prSet presAssocID="{50705707-486C-44A0-B3B6-F1CF2E92254B}" presName="descendantText" presStyleLbl="alignAcc1" presStyleIdx="1" presStyleCnt="3">
        <dgm:presLayoutVars>
          <dgm:bulletEnabled val="1"/>
        </dgm:presLayoutVars>
      </dgm:prSet>
      <dgm:spPr/>
      <dgm:t>
        <a:bodyPr/>
        <a:lstStyle/>
        <a:p>
          <a:endParaRPr lang="zh-CN" altLang="en-US"/>
        </a:p>
      </dgm:t>
    </dgm:pt>
    <dgm:pt modelId="{805AE4D3-81C2-4DF4-8D47-33C4D134DCEB}" type="pres">
      <dgm:prSet presAssocID="{74DE7BFF-50F9-4395-9E87-09CB9BA37EF1}" presName="sp" presStyleCnt="0"/>
      <dgm:spPr/>
      <dgm:t>
        <a:bodyPr/>
        <a:lstStyle/>
        <a:p>
          <a:endParaRPr lang="zh-CN" altLang="en-US"/>
        </a:p>
      </dgm:t>
    </dgm:pt>
    <dgm:pt modelId="{9CC9AE5D-2B83-4544-BCF9-0AAF3D69E8A3}" type="pres">
      <dgm:prSet presAssocID="{148B6AEF-2279-48D9-B112-29DFC7543BDC}" presName="composite" presStyleCnt="0"/>
      <dgm:spPr/>
    </dgm:pt>
    <dgm:pt modelId="{A124352E-F033-4269-8C8E-3E5C11D85A90}" type="pres">
      <dgm:prSet presAssocID="{148B6AEF-2279-48D9-B112-29DFC7543BDC}" presName="parentText" presStyleLbl="alignNode1" presStyleIdx="2" presStyleCnt="3">
        <dgm:presLayoutVars>
          <dgm:chMax val="1"/>
          <dgm:bulletEnabled val="1"/>
        </dgm:presLayoutVars>
      </dgm:prSet>
      <dgm:spPr/>
      <dgm:t>
        <a:bodyPr/>
        <a:lstStyle/>
        <a:p>
          <a:endParaRPr lang="zh-CN" altLang="en-US"/>
        </a:p>
      </dgm:t>
    </dgm:pt>
    <dgm:pt modelId="{9CC15177-C9D1-45C5-AC68-9B92E87BB4ED}" type="pres">
      <dgm:prSet presAssocID="{148B6AEF-2279-48D9-B112-29DFC7543BDC}" presName="descendantText" presStyleLbl="alignAcc1" presStyleIdx="2" presStyleCnt="3">
        <dgm:presLayoutVars>
          <dgm:bulletEnabled val="1"/>
        </dgm:presLayoutVars>
      </dgm:prSet>
      <dgm:spPr/>
      <dgm:t>
        <a:bodyPr/>
        <a:lstStyle/>
        <a:p>
          <a:endParaRPr lang="zh-CN" altLang="en-US"/>
        </a:p>
      </dgm:t>
    </dgm:pt>
  </dgm:ptLst>
  <dgm:cxnLst>
    <dgm:cxn modelId="{9E33D2E9-0A09-4F19-B58E-BCCF32406E66}" srcId="{5E1201CE-2771-4DF5-9D58-78A89E6A3CF2}" destId="{FC61D57D-ACD3-406D-81BB-7FDAFE0A69ED}" srcOrd="1" destOrd="0" parTransId="{BBF2F864-6B96-4B56-A108-0FC51EBA3E31}" sibTransId="{777368C9-A7B4-4683-B579-BA90C3621D75}"/>
    <dgm:cxn modelId="{AB1F96D3-C1D1-482A-9570-B78C8C070759}" type="presOf" srcId="{148B6AEF-2279-48D9-B112-29DFC7543BDC}" destId="{A124352E-F033-4269-8C8E-3E5C11D85A90}" srcOrd="0" destOrd="0" presId="urn:microsoft.com/office/officeart/2005/8/layout/chevron2"/>
    <dgm:cxn modelId="{4A0F1465-F774-4D02-9696-E99464A79E66}" srcId="{5B86432B-531C-44FD-B00B-CCE43100BE12}" destId="{148B6AEF-2279-48D9-B112-29DFC7543BDC}" srcOrd="2" destOrd="0" parTransId="{8C5962D4-C386-4817-A604-007189612C6E}" sibTransId="{E2FE5C25-A643-4EC1-9E42-7BC73107D394}"/>
    <dgm:cxn modelId="{CEF7C81F-5558-4FF8-A469-A0A2D7F813BA}" type="presOf" srcId="{FC61D57D-ACD3-406D-81BB-7FDAFE0A69ED}" destId="{8182258D-8263-4B4C-BCBE-F3D81FC34B50}" srcOrd="0" destOrd="1" presId="urn:microsoft.com/office/officeart/2005/8/layout/chevron2"/>
    <dgm:cxn modelId="{D2F89588-A2AD-47DA-88A7-EADB1549BBB1}" srcId="{5B86432B-531C-44FD-B00B-CCE43100BE12}" destId="{50705707-486C-44A0-B3B6-F1CF2E92254B}" srcOrd="1" destOrd="0" parTransId="{93B994DD-58AF-48F3-8C57-F0BB487CBFD5}" sibTransId="{74DE7BFF-50F9-4395-9E87-09CB9BA37EF1}"/>
    <dgm:cxn modelId="{B2E79D34-614B-4D4C-AF1D-E47DB962E6CF}" type="presOf" srcId="{20549EB1-C561-4DBE-B274-E6F76CE104CD}" destId="{2C5C89F9-AAA6-4C5E-A367-079D16C579C8}" srcOrd="0" destOrd="1" presId="urn:microsoft.com/office/officeart/2005/8/layout/chevron2"/>
    <dgm:cxn modelId="{973D01F8-FF26-4EF0-80AB-0CFA3DF937D5}" type="presOf" srcId="{5173371B-064A-4AEE-A5E8-7523D58F7903}" destId="{8182258D-8263-4B4C-BCBE-F3D81FC34B50}" srcOrd="0" destOrd="0" presId="urn:microsoft.com/office/officeart/2005/8/layout/chevron2"/>
    <dgm:cxn modelId="{297CB376-A074-4FEF-9F7D-B6DADAD6F4A8}" type="presOf" srcId="{BA2E5470-E4ED-4069-A69D-F8CF6D8088EB}" destId="{3BDE92A0-94D4-4A71-87FF-7E5CA9A3AB29}" srcOrd="0" destOrd="0" presId="urn:microsoft.com/office/officeart/2005/8/layout/chevron2"/>
    <dgm:cxn modelId="{839A7A89-E558-49B2-A6E0-D9A21A8AF27C}" srcId="{5E1201CE-2771-4DF5-9D58-78A89E6A3CF2}" destId="{5173371B-064A-4AEE-A5E8-7523D58F7903}" srcOrd="0" destOrd="0" parTransId="{AB181A1B-04EA-46F4-A522-613184E92AA8}" sibTransId="{B00DB993-7A39-4B60-A6DD-7AF55EB26307}"/>
    <dgm:cxn modelId="{7815C95F-BF67-4599-A7CB-9AA2E6B064B6}" type="presOf" srcId="{5B86432B-531C-44FD-B00B-CCE43100BE12}" destId="{516646C4-0365-41E4-B20D-9285CD79F72A}" srcOrd="0" destOrd="0" presId="urn:microsoft.com/office/officeart/2005/8/layout/chevron2"/>
    <dgm:cxn modelId="{EFFE983C-9A09-47C3-BD3B-5D2F80263F19}" type="presOf" srcId="{5E1201CE-2771-4DF5-9D58-78A89E6A3CF2}" destId="{733FD6FA-B233-425C-9891-78D55BE7325B}" srcOrd="0" destOrd="0" presId="urn:microsoft.com/office/officeart/2005/8/layout/chevron2"/>
    <dgm:cxn modelId="{90B84A71-123E-4EF9-8AA8-830097F9E495}" srcId="{50705707-486C-44A0-B3B6-F1CF2E92254B}" destId="{20549EB1-C561-4DBE-B274-E6F76CE104CD}" srcOrd="1" destOrd="0" parTransId="{70B612AF-EF09-4A5E-96BF-8F5C2EECDA7D}" sibTransId="{C4E36ABD-F4A1-46AA-A9D9-E7856731BB6C}"/>
    <dgm:cxn modelId="{E14B89A2-E85F-4112-B20D-1DE99307CDBA}" type="presOf" srcId="{73CFA616-B246-4C4C-993D-F6DDD2609D33}" destId="{2C5C89F9-AAA6-4C5E-A367-079D16C579C8}" srcOrd="0" destOrd="0" presId="urn:microsoft.com/office/officeart/2005/8/layout/chevron2"/>
    <dgm:cxn modelId="{5D468DD3-A551-4B1F-8436-8666C9DA12C8}" type="presOf" srcId="{50705707-486C-44A0-B3B6-F1CF2E92254B}" destId="{6067C6EB-4347-4BD6-887C-E2C7BF4AB76C}" srcOrd="0" destOrd="0" presId="urn:microsoft.com/office/officeart/2005/8/layout/chevron2"/>
    <dgm:cxn modelId="{2A851C8E-8049-436E-A28C-58F225EC9C8C}" type="presOf" srcId="{78B64AF3-9CC7-4A93-8A4B-800483D3DD68}" destId="{9CC15177-C9D1-45C5-AC68-9B92E87BB4ED}" srcOrd="0" destOrd="1" presId="urn:microsoft.com/office/officeart/2005/8/layout/chevron2"/>
    <dgm:cxn modelId="{AEB5323E-003B-48AA-95AB-C0B82D91B54E}" srcId="{148B6AEF-2279-48D9-B112-29DFC7543BDC}" destId="{97460034-99F9-47D8-9CE7-0AFDF9E7118F}" srcOrd="2" destOrd="0" parTransId="{ACE83BBD-2DB4-4444-A8E7-AF018B30E5FA}" sibTransId="{281D272D-A34A-4BF6-8DB6-9F91B444F650}"/>
    <dgm:cxn modelId="{DDD2158B-A6A4-42F2-9281-2F24D1D5EFD2}" srcId="{5B86432B-531C-44FD-B00B-CCE43100BE12}" destId="{5E1201CE-2771-4DF5-9D58-78A89E6A3CF2}" srcOrd="0" destOrd="0" parTransId="{53E73056-00F4-4B18-995F-3086C85537B1}" sibTransId="{BA2E5470-E4ED-4069-A69D-F8CF6D8088EB}"/>
    <dgm:cxn modelId="{193820C9-A08E-4945-97E2-94DF4B1C0139}" srcId="{50705707-486C-44A0-B3B6-F1CF2E92254B}" destId="{73CFA616-B246-4C4C-993D-F6DDD2609D33}" srcOrd="0" destOrd="0" parTransId="{57061262-B18D-4D23-BA64-105D3477A008}" sibTransId="{6447CB72-1703-4B56-AF6D-71EE67D4F08B}"/>
    <dgm:cxn modelId="{6C339F99-F48A-481C-BEBA-4DBF7E6F21C6}" srcId="{148B6AEF-2279-48D9-B112-29DFC7543BDC}" destId="{78B64AF3-9CC7-4A93-8A4B-800483D3DD68}" srcOrd="1" destOrd="0" parTransId="{4DCC9119-C63D-4EC1-85B0-69D8B23A3174}" sibTransId="{75878BB7-B50F-441F-9DBB-2946CE92297D}"/>
    <dgm:cxn modelId="{DE7B9397-6924-4EF4-8D58-9B4CEB70C47D}" type="presOf" srcId="{97460034-99F9-47D8-9CE7-0AFDF9E7118F}" destId="{9CC15177-C9D1-45C5-AC68-9B92E87BB4ED}" srcOrd="0" destOrd="2" presId="urn:microsoft.com/office/officeart/2005/8/layout/chevron2"/>
    <dgm:cxn modelId="{3DDF5FA5-83C2-4959-81E6-D15622E93F72}" type="presOf" srcId="{1C0D0CC1-AEA4-47A1-99E5-C35CABD9729D}" destId="{9CC15177-C9D1-45C5-AC68-9B92E87BB4ED}" srcOrd="0" destOrd="0" presId="urn:microsoft.com/office/officeart/2005/8/layout/chevron2"/>
    <dgm:cxn modelId="{C1163307-781A-44E3-AD89-28A47920C37B}" srcId="{148B6AEF-2279-48D9-B112-29DFC7543BDC}" destId="{1C0D0CC1-AEA4-47A1-99E5-C35CABD9729D}" srcOrd="0" destOrd="0" parTransId="{8D609C22-B8E1-4C67-9FF8-A2E1C21F2A17}" sibTransId="{8744DBB5-3B85-47E6-944B-6440D6D703EE}"/>
    <dgm:cxn modelId="{3171D5EC-4EDC-40FC-B488-673F0A2CBCD2}" type="presOf" srcId="{74DE7BFF-50F9-4395-9E87-09CB9BA37EF1}" destId="{805AE4D3-81C2-4DF4-8D47-33C4D134DCEB}" srcOrd="0" destOrd="0" presId="urn:microsoft.com/office/officeart/2005/8/layout/chevron2"/>
    <dgm:cxn modelId="{F8138CB2-2ADA-4A77-8C0E-C8BF591C31EE}" type="presParOf" srcId="{516646C4-0365-41E4-B20D-9285CD79F72A}" destId="{CACFA22E-6B3F-43E4-891B-ABCC47C95189}" srcOrd="0" destOrd="0" presId="urn:microsoft.com/office/officeart/2005/8/layout/chevron2"/>
    <dgm:cxn modelId="{E9132179-65BA-4B04-8A65-C8549DD770F8}" type="presParOf" srcId="{CACFA22E-6B3F-43E4-891B-ABCC47C95189}" destId="{733FD6FA-B233-425C-9891-78D55BE7325B}" srcOrd="0" destOrd="0" presId="urn:microsoft.com/office/officeart/2005/8/layout/chevron2"/>
    <dgm:cxn modelId="{34087658-45F6-40F2-80E0-561D5A77E817}" type="presParOf" srcId="{CACFA22E-6B3F-43E4-891B-ABCC47C95189}" destId="{8182258D-8263-4B4C-BCBE-F3D81FC34B50}" srcOrd="1" destOrd="0" presId="urn:microsoft.com/office/officeart/2005/8/layout/chevron2"/>
    <dgm:cxn modelId="{82FFBD22-220B-4AF6-8E2F-6A8FCCBC0C4D}" type="presParOf" srcId="{516646C4-0365-41E4-B20D-9285CD79F72A}" destId="{3BDE92A0-94D4-4A71-87FF-7E5CA9A3AB29}" srcOrd="1" destOrd="0" presId="urn:microsoft.com/office/officeart/2005/8/layout/chevron2"/>
    <dgm:cxn modelId="{20DA20F3-7D08-4392-8F10-EF5812205C1D}" type="presParOf" srcId="{516646C4-0365-41E4-B20D-9285CD79F72A}" destId="{71959B80-E875-4B4B-97A9-D2B4638DFD39}" srcOrd="2" destOrd="0" presId="urn:microsoft.com/office/officeart/2005/8/layout/chevron2"/>
    <dgm:cxn modelId="{380E27DD-7953-4394-9220-4CD43F324696}" type="presParOf" srcId="{71959B80-E875-4B4B-97A9-D2B4638DFD39}" destId="{6067C6EB-4347-4BD6-887C-E2C7BF4AB76C}" srcOrd="0" destOrd="0" presId="urn:microsoft.com/office/officeart/2005/8/layout/chevron2"/>
    <dgm:cxn modelId="{6CA73184-0195-4AA0-AC6E-E7E0E171F22B}" type="presParOf" srcId="{71959B80-E875-4B4B-97A9-D2B4638DFD39}" destId="{2C5C89F9-AAA6-4C5E-A367-079D16C579C8}" srcOrd="1" destOrd="0" presId="urn:microsoft.com/office/officeart/2005/8/layout/chevron2"/>
    <dgm:cxn modelId="{8373DDFF-941B-419D-A354-67F4FF1902E5}" type="presParOf" srcId="{516646C4-0365-41E4-B20D-9285CD79F72A}" destId="{805AE4D3-81C2-4DF4-8D47-33C4D134DCEB}" srcOrd="3" destOrd="0" presId="urn:microsoft.com/office/officeart/2005/8/layout/chevron2"/>
    <dgm:cxn modelId="{F357CEFE-ADE4-426D-892C-78C867D05173}" type="presParOf" srcId="{516646C4-0365-41E4-B20D-9285CD79F72A}" destId="{9CC9AE5D-2B83-4544-BCF9-0AAF3D69E8A3}" srcOrd="4" destOrd="0" presId="urn:microsoft.com/office/officeart/2005/8/layout/chevron2"/>
    <dgm:cxn modelId="{482DE785-0664-4180-B4E8-225817F8563C}" type="presParOf" srcId="{9CC9AE5D-2B83-4544-BCF9-0AAF3D69E8A3}" destId="{A124352E-F033-4269-8C8E-3E5C11D85A90}" srcOrd="0" destOrd="0" presId="urn:microsoft.com/office/officeart/2005/8/layout/chevron2"/>
    <dgm:cxn modelId="{7382B0DC-332F-441F-9183-DF66F92C6437}" type="presParOf" srcId="{9CC9AE5D-2B83-4544-BCF9-0AAF3D69E8A3}" destId="{9CC15177-C9D1-45C5-AC68-9B92E87BB4E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86432B-531C-44FD-B00B-CCE43100BE12}"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8F8C5EAC-C42E-4DCA-9081-981A6E8A0D58}">
      <dgm:prSet phldr="0" custT="1"/>
      <dgm:spPr/>
      <dgm:t>
        <a:bodyPr vert="horz" wrap="square"/>
        <a:lstStyle/>
        <a:p>
          <a:pPr>
            <a:lnSpc>
              <a:spcPct val="100000"/>
            </a:lnSpc>
            <a:spcBef>
              <a:spcPct val="0"/>
            </a:spcBef>
            <a:spcAft>
              <a:spcPct val="35000"/>
            </a:spcAft>
          </a:pPr>
          <a:r>
            <a:rPr lang="zh-CN" altLang="en-US" sz="1800" b="1" dirty="0" smtClean="0">
              <a:latin typeface="微软雅黑" panose="020B0503020204020204" charset="-122"/>
              <a:ea typeface="微软雅黑" panose="020B0503020204020204" charset="-122"/>
            </a:rPr>
            <a:t>核酸检测</a:t>
          </a:r>
        </a:p>
      </dgm:t>
    </dgm:pt>
    <dgm:pt modelId="{71B0DD34-7566-49C1-BE5E-867B812358DA}" type="parTrans" cxnId="{9E484A29-9DAB-44EB-BD37-C8B78354A93D}">
      <dgm:prSet/>
      <dgm:spPr/>
      <dgm:t>
        <a:bodyPr/>
        <a:lstStyle/>
        <a:p>
          <a:endParaRPr lang="zh-CN" altLang="en-US"/>
        </a:p>
      </dgm:t>
    </dgm:pt>
    <dgm:pt modelId="{3769755B-36A1-4395-AB38-86CAE8830818}" type="sibTrans" cxnId="{9E484A29-9DAB-44EB-BD37-C8B78354A93D}">
      <dgm:prSet/>
      <dgm:spPr/>
      <dgm:t>
        <a:bodyPr/>
        <a:lstStyle/>
        <a:p>
          <a:endParaRPr lang="zh-CN" altLang="en-US"/>
        </a:p>
      </dgm:t>
    </dgm:pt>
    <dgm:pt modelId="{8C54AEA2-D385-4AB3-85C6-4F09156274AA}">
      <dgm:prSet phldr="0" custT="1"/>
      <dgm:spPr/>
      <dgm:t>
        <a:bodyPr vert="horz" wrap="square"/>
        <a:lstStyle/>
        <a:p>
          <a:pPr>
            <a:lnSpc>
              <a:spcPct val="100000"/>
            </a:lnSpc>
            <a:spcBef>
              <a:spcPct val="0"/>
            </a:spcBef>
            <a:spcAft>
              <a:spcPct val="15000"/>
            </a:spcAft>
          </a:pPr>
          <a:r>
            <a:rPr lang="zh-CN" altLang="en-US" sz="2000" b="0" i="0" dirty="0" smtClean="0">
              <a:latin typeface="微软雅黑" panose="020B0503020204020204" charset="-122"/>
              <a:ea typeface="微软雅黑" panose="020B0503020204020204" charset="-122"/>
              <a:cs typeface="微软雅黑" panose="020B0503020204020204" charset="-122"/>
            </a:rPr>
            <a:t>检测时间与频次</a:t>
          </a:r>
          <a:endParaRPr lang="zh-CN" altLang="en-US" sz="2000" dirty="0">
            <a:latin typeface="微软雅黑" panose="020B0503020204020204" charset="-122"/>
            <a:ea typeface="微软雅黑" panose="020B0503020204020204" charset="-122"/>
            <a:cs typeface="微软雅黑" panose="020B0503020204020204" charset="-122"/>
          </a:endParaRPr>
        </a:p>
      </dgm:t>
    </dgm:pt>
    <dgm:pt modelId="{F2D48664-5B3B-4E9E-9C56-462EBF836AE1}" type="parTrans" cxnId="{18F892EB-EB44-419F-92A0-1ACBB312F42A}">
      <dgm:prSet/>
      <dgm:spPr/>
      <dgm:t>
        <a:bodyPr/>
        <a:lstStyle/>
        <a:p>
          <a:endParaRPr lang="zh-CN" altLang="en-US"/>
        </a:p>
      </dgm:t>
    </dgm:pt>
    <dgm:pt modelId="{57CE875A-EAE3-4DED-BA0B-6D63438DE3E2}" type="sibTrans" cxnId="{18F892EB-EB44-419F-92A0-1ACBB312F42A}">
      <dgm:prSet/>
      <dgm:spPr/>
      <dgm:t>
        <a:bodyPr/>
        <a:lstStyle/>
        <a:p>
          <a:endParaRPr lang="zh-CN" altLang="en-US"/>
        </a:p>
      </dgm:t>
    </dgm:pt>
    <dgm:pt modelId="{36290787-9DCD-4CCD-8D0F-9D676E6031BD}">
      <dgm:prSet phldr="0" custT="1"/>
      <dgm:spPr/>
      <dgm:t>
        <a:bodyPr vert="horz" wrap="square"/>
        <a:lstStyle/>
        <a:p>
          <a:pPr>
            <a:lnSpc>
              <a:spcPct val="100000"/>
            </a:lnSpc>
            <a:spcBef>
              <a:spcPct val="0"/>
            </a:spcBef>
            <a:spcAft>
              <a:spcPct val="15000"/>
            </a:spcAft>
          </a:pPr>
          <a:r>
            <a:rPr lang="zh-CN" altLang="en-US" sz="2000" b="0" i="0" dirty="0" smtClean="0">
              <a:solidFill>
                <a:srgbClr val="C00000"/>
              </a:solidFill>
              <a:latin typeface="微软雅黑" panose="020B0503020204020204" charset="-122"/>
              <a:ea typeface="微软雅黑" panose="020B0503020204020204" charset="-122"/>
              <a:cs typeface="微软雅黑" panose="020B0503020204020204" charset="-122"/>
            </a:rPr>
            <a:t>隔离期间“单采单检”</a:t>
          </a:r>
          <a:r>
            <a:rPr lang="zh-CN" altLang="en-US" sz="2000" b="0" i="0" dirty="0" smtClean="0">
              <a:latin typeface="微软雅黑" panose="020B0503020204020204" charset="-122"/>
              <a:ea typeface="微软雅黑" panose="020B0503020204020204" charset="-122"/>
              <a:cs typeface="微软雅黑" panose="020B0503020204020204" charset="-122"/>
            </a:rPr>
            <a:t>； </a:t>
          </a:r>
          <a:r>
            <a:rPr lang="zh-CN" altLang="en-US" sz="2000" b="0" i="0" dirty="0" smtClean="0">
              <a:solidFill>
                <a:srgbClr val="C00000"/>
              </a:solidFill>
              <a:latin typeface="微软雅黑" panose="020B0503020204020204" charset="-122"/>
              <a:ea typeface="微软雅黑" panose="020B0503020204020204" charset="-122"/>
              <a:cs typeface="微软雅黑" panose="020B0503020204020204" charset="-122"/>
            </a:rPr>
            <a:t>解除隔离时同时采集人员、物品、环境</a:t>
          </a:r>
          <a:r>
            <a:rPr lang="zh-CN" altLang="en-US" sz="2000" dirty="0" smtClean="0">
              <a:solidFill>
                <a:srgbClr val="C00000"/>
              </a:solidFill>
              <a:latin typeface="微软雅黑" panose="020B0503020204020204" charset="-122"/>
              <a:ea typeface="微软雅黑" panose="020B0503020204020204" charset="-122"/>
              <a:cs typeface="微软雅黑" panose="020B0503020204020204" charset="-122"/>
              <a:sym typeface="+mn-ea"/>
            </a:rPr>
            <a:t>标本</a:t>
          </a:r>
          <a:r>
            <a:rPr lang="zh-CN" altLang="en-US" sz="2000" b="0" i="0" dirty="0" smtClean="0">
              <a:latin typeface="微软雅黑" panose="020B0503020204020204" charset="-122"/>
              <a:ea typeface="微软雅黑" panose="020B0503020204020204" charset="-122"/>
              <a:cs typeface="微软雅黑" panose="020B0503020204020204" charset="-122"/>
            </a:rPr>
            <a:t>（包括口咽拭子、手机表面、枕头表面、卫生间门把手等）。</a:t>
          </a:r>
          <a:endParaRPr lang="zh-CN" altLang="en-US" sz="2000" dirty="0">
            <a:latin typeface="微软雅黑" panose="020B0503020204020204" charset="-122"/>
            <a:ea typeface="微软雅黑" panose="020B0503020204020204" charset="-122"/>
            <a:cs typeface="微软雅黑" panose="020B0503020204020204" charset="-122"/>
          </a:endParaRPr>
        </a:p>
      </dgm:t>
    </dgm:pt>
    <dgm:pt modelId="{35E70F73-A694-4C70-A135-3579FD1EAF74}" type="parTrans" cxnId="{1A117181-E3AC-4F5A-BC5F-4D2827302415}">
      <dgm:prSet/>
      <dgm:spPr/>
    </dgm:pt>
    <dgm:pt modelId="{13FC0357-93D2-4FD7-A0E4-3689C3BA6E6E}" type="sibTrans" cxnId="{1A117181-E3AC-4F5A-BC5F-4D2827302415}">
      <dgm:prSet/>
      <dgm:spPr/>
    </dgm:pt>
    <dgm:pt modelId="{5ED810B6-29A9-4737-BB0C-F9DF5B70317A}">
      <dgm:prSet phldr="0" custT="1"/>
      <dgm:spPr/>
      <dgm:t>
        <a:bodyPr vert="horz" wrap="square"/>
        <a:lstStyle/>
        <a:p>
          <a:pPr>
            <a:lnSpc>
              <a:spcPct val="100000"/>
            </a:lnSpc>
            <a:spcBef>
              <a:spcPct val="0"/>
            </a:spcBef>
            <a:spcAft>
              <a:spcPct val="35000"/>
            </a:spcAft>
          </a:pPr>
          <a:r>
            <a:rPr lang="zh-CN" altLang="en-US" sz="1800" b="1" dirty="0" smtClean="0">
              <a:latin typeface="微软雅黑" panose="020B0503020204020204" charset="-122"/>
              <a:ea typeface="微软雅黑" panose="020B0503020204020204" charset="-122"/>
            </a:rPr>
            <a:t>信息报送</a:t>
          </a:r>
        </a:p>
      </dgm:t>
    </dgm:pt>
    <dgm:pt modelId="{B2439516-6FCB-4632-9305-6A5261A0BADC}" type="parTrans" cxnId="{3FF89174-96F1-4BFA-881F-780C91C3DED9}">
      <dgm:prSet/>
      <dgm:spPr/>
      <dgm:t>
        <a:bodyPr/>
        <a:lstStyle/>
        <a:p>
          <a:endParaRPr lang="zh-CN" altLang="en-US"/>
        </a:p>
      </dgm:t>
    </dgm:pt>
    <dgm:pt modelId="{BCC7029A-7A2F-4D2D-ADC5-F7FF02D028F9}" type="sibTrans" cxnId="{3FF89174-96F1-4BFA-881F-780C91C3DED9}">
      <dgm:prSet/>
      <dgm:spPr/>
      <dgm:t>
        <a:bodyPr/>
        <a:lstStyle/>
        <a:p>
          <a:endParaRPr lang="zh-CN" altLang="en-US"/>
        </a:p>
      </dgm:t>
    </dgm:pt>
    <dgm:pt modelId="{0D886471-A758-4C90-93E8-423781193F9D}">
      <dgm:prSet phldr="0" custT="1"/>
      <dgm:spPr/>
      <dgm:t>
        <a:bodyPr vert="horz" wrap="square"/>
        <a:lstStyle/>
        <a:p>
          <a:pPr>
            <a:lnSpc>
              <a:spcPct val="100000"/>
            </a:lnSpc>
            <a:spcBef>
              <a:spcPct val="0"/>
            </a:spcBef>
            <a:spcAft>
              <a:spcPct val="15000"/>
            </a:spcAft>
          </a:pPr>
          <a:r>
            <a:rPr lang="zh-CN" altLang="en-US" sz="2000" b="0" i="0" dirty="0" smtClean="0">
              <a:latin typeface="微软雅黑" panose="020B0503020204020204" charset="-122"/>
              <a:ea typeface="微软雅黑" panose="020B0503020204020204" charset="-122"/>
            </a:rPr>
            <a:t>动态掌握隔离对象医学观察期间的健康监测、核酸检测、转运等信息，</a:t>
          </a:r>
          <a:endParaRPr lang="zh-CN" altLang="en-US" sz="2000" dirty="0">
            <a:latin typeface="微软雅黑" panose="020B0503020204020204" charset="-122"/>
            <a:ea typeface="微软雅黑" panose="020B0503020204020204" charset="-122"/>
          </a:endParaRPr>
        </a:p>
      </dgm:t>
    </dgm:pt>
    <dgm:pt modelId="{FA52B402-2EC0-4962-8321-FD10EFCBD3EF}" type="parTrans" cxnId="{E6D41078-F4BC-4325-8897-06F17ECDB750}">
      <dgm:prSet/>
      <dgm:spPr/>
      <dgm:t>
        <a:bodyPr/>
        <a:lstStyle/>
        <a:p>
          <a:endParaRPr lang="zh-CN" altLang="en-US"/>
        </a:p>
      </dgm:t>
    </dgm:pt>
    <dgm:pt modelId="{0F5D3C18-D0EA-4FAC-9F1B-F0A6C0A9BC5F}" type="sibTrans" cxnId="{E6D41078-F4BC-4325-8897-06F17ECDB750}">
      <dgm:prSet/>
      <dgm:spPr/>
      <dgm:t>
        <a:bodyPr/>
        <a:lstStyle/>
        <a:p>
          <a:endParaRPr lang="zh-CN" altLang="en-US"/>
        </a:p>
      </dgm:t>
    </dgm:pt>
    <dgm:pt modelId="{E3B30172-F755-478A-92C7-8076A5C750F4}">
      <dgm:prSet phldr="0" custT="1"/>
      <dgm:spPr/>
      <dgm:t>
        <a:bodyPr vert="horz" wrap="square"/>
        <a:lstStyle/>
        <a:p>
          <a:pPr>
            <a:lnSpc>
              <a:spcPct val="100000"/>
            </a:lnSpc>
            <a:spcBef>
              <a:spcPct val="0"/>
            </a:spcBef>
            <a:spcAft>
              <a:spcPct val="15000"/>
            </a:spcAft>
          </a:pPr>
          <a:r>
            <a:rPr lang="zh-CN" altLang="en-US" sz="2000" b="0" i="0" dirty="0" smtClean="0">
              <a:latin typeface="微软雅黑" panose="020B0503020204020204" charset="-122"/>
              <a:ea typeface="微软雅黑" panose="020B0503020204020204" charset="-122"/>
            </a:rPr>
            <a:t>记录集中隔离点房间和物资使用情况</a:t>
          </a:r>
          <a:endParaRPr lang="zh-CN" altLang="en-US" sz="2000" dirty="0">
            <a:latin typeface="微软雅黑" panose="020B0503020204020204" charset="-122"/>
            <a:ea typeface="微软雅黑" panose="020B0503020204020204" charset="-122"/>
          </a:endParaRPr>
        </a:p>
      </dgm:t>
    </dgm:pt>
    <dgm:pt modelId="{13CFFD1E-5349-45D8-8129-F5853941A6EA}" type="parTrans" cxnId="{B4B6A768-B802-4540-869F-7BD114067F4F}">
      <dgm:prSet/>
      <dgm:spPr/>
    </dgm:pt>
    <dgm:pt modelId="{9372CECC-6513-4951-9DD0-9085FC1EDA41}" type="sibTrans" cxnId="{B4B6A768-B802-4540-869F-7BD114067F4F}">
      <dgm:prSet/>
      <dgm:spPr/>
    </dgm:pt>
    <dgm:pt modelId="{516646C4-0365-41E4-B20D-9285CD79F72A}" type="pres">
      <dgm:prSet presAssocID="{5B86432B-531C-44FD-B00B-CCE43100BE12}" presName="linearFlow" presStyleCnt="0">
        <dgm:presLayoutVars>
          <dgm:dir/>
          <dgm:animLvl val="lvl"/>
          <dgm:resizeHandles val="exact"/>
        </dgm:presLayoutVars>
      </dgm:prSet>
      <dgm:spPr/>
      <dgm:t>
        <a:bodyPr/>
        <a:lstStyle/>
        <a:p>
          <a:endParaRPr lang="zh-CN" altLang="en-US"/>
        </a:p>
      </dgm:t>
    </dgm:pt>
    <dgm:pt modelId="{1E10D0AF-B017-4A79-B2FE-939DF7882F70}" type="pres">
      <dgm:prSet presAssocID="{8F8C5EAC-C42E-4DCA-9081-981A6E8A0D58}" presName="composite" presStyleCnt="0"/>
      <dgm:spPr/>
    </dgm:pt>
    <dgm:pt modelId="{07BA980D-642D-432D-B58C-5F16F44061E6}" type="pres">
      <dgm:prSet presAssocID="{8F8C5EAC-C42E-4DCA-9081-981A6E8A0D58}" presName="parentText" presStyleLbl="alignNode1" presStyleIdx="0" presStyleCnt="2">
        <dgm:presLayoutVars>
          <dgm:chMax val="1"/>
          <dgm:bulletEnabled val="1"/>
        </dgm:presLayoutVars>
      </dgm:prSet>
      <dgm:spPr/>
      <dgm:t>
        <a:bodyPr/>
        <a:lstStyle/>
        <a:p>
          <a:endParaRPr lang="zh-CN" altLang="en-US"/>
        </a:p>
      </dgm:t>
    </dgm:pt>
    <dgm:pt modelId="{85168DF7-DE3D-427A-988A-786679DD73E3}" type="pres">
      <dgm:prSet presAssocID="{8F8C5EAC-C42E-4DCA-9081-981A6E8A0D58}" presName="descendantText" presStyleLbl="alignAcc1" presStyleIdx="0" presStyleCnt="2">
        <dgm:presLayoutVars>
          <dgm:bulletEnabled val="1"/>
        </dgm:presLayoutVars>
      </dgm:prSet>
      <dgm:spPr/>
      <dgm:t>
        <a:bodyPr/>
        <a:lstStyle/>
        <a:p>
          <a:endParaRPr lang="zh-CN" altLang="en-US"/>
        </a:p>
      </dgm:t>
    </dgm:pt>
    <dgm:pt modelId="{515B0488-6889-4612-AE34-58E975E60473}" type="pres">
      <dgm:prSet presAssocID="{3769755B-36A1-4395-AB38-86CAE8830818}" presName="sp" presStyleCnt="0"/>
      <dgm:spPr/>
      <dgm:t>
        <a:bodyPr/>
        <a:lstStyle/>
        <a:p>
          <a:endParaRPr lang="zh-CN" altLang="en-US"/>
        </a:p>
      </dgm:t>
    </dgm:pt>
    <dgm:pt modelId="{1A471FD6-25D3-4303-946F-561E5C9B9A16}" type="pres">
      <dgm:prSet presAssocID="{5ED810B6-29A9-4737-BB0C-F9DF5B70317A}" presName="composite" presStyleCnt="0"/>
      <dgm:spPr/>
    </dgm:pt>
    <dgm:pt modelId="{CB301448-6CB9-41B9-A998-174655A77CE2}" type="pres">
      <dgm:prSet presAssocID="{5ED810B6-29A9-4737-BB0C-F9DF5B70317A}" presName="parentText" presStyleLbl="alignNode1" presStyleIdx="1" presStyleCnt="2">
        <dgm:presLayoutVars>
          <dgm:chMax val="1"/>
          <dgm:bulletEnabled val="1"/>
        </dgm:presLayoutVars>
      </dgm:prSet>
      <dgm:spPr/>
      <dgm:t>
        <a:bodyPr/>
        <a:lstStyle/>
        <a:p>
          <a:endParaRPr lang="zh-CN" altLang="en-US"/>
        </a:p>
      </dgm:t>
    </dgm:pt>
    <dgm:pt modelId="{E98AFB45-03A9-4FB3-A8DC-A5541F43ABB0}" type="pres">
      <dgm:prSet presAssocID="{5ED810B6-29A9-4737-BB0C-F9DF5B70317A}" presName="descendantText" presStyleLbl="alignAcc1" presStyleIdx="1" presStyleCnt="2">
        <dgm:presLayoutVars>
          <dgm:bulletEnabled val="1"/>
        </dgm:presLayoutVars>
      </dgm:prSet>
      <dgm:spPr/>
      <dgm:t>
        <a:bodyPr/>
        <a:lstStyle/>
        <a:p>
          <a:endParaRPr lang="zh-CN" altLang="en-US"/>
        </a:p>
      </dgm:t>
    </dgm:pt>
  </dgm:ptLst>
  <dgm:cxnLst>
    <dgm:cxn modelId="{5E5A5A94-34EC-4521-85DC-350D6430F34B}" type="presOf" srcId="{36290787-9DCD-4CCD-8D0F-9D676E6031BD}" destId="{85168DF7-DE3D-427A-988A-786679DD73E3}" srcOrd="0" destOrd="1" presId="urn:microsoft.com/office/officeart/2005/8/layout/chevron2"/>
    <dgm:cxn modelId="{EAE050D8-7F98-492B-9A53-DC14A66BDF99}" type="presOf" srcId="{3769755B-36A1-4395-AB38-86CAE8830818}" destId="{515B0488-6889-4612-AE34-58E975E60473}" srcOrd="0" destOrd="0" presId="urn:microsoft.com/office/officeart/2005/8/layout/chevron2"/>
    <dgm:cxn modelId="{4EB2C2D6-9658-410B-8CB6-CE6F527513A8}" type="presOf" srcId="{5B86432B-531C-44FD-B00B-CCE43100BE12}" destId="{516646C4-0365-41E4-B20D-9285CD79F72A}" srcOrd="0" destOrd="0" presId="urn:microsoft.com/office/officeart/2005/8/layout/chevron2"/>
    <dgm:cxn modelId="{212B87C0-6FAD-429F-B6FB-5E7D0EDAC5DC}" type="presOf" srcId="{5ED810B6-29A9-4737-BB0C-F9DF5B70317A}" destId="{CB301448-6CB9-41B9-A998-174655A77CE2}" srcOrd="0" destOrd="0" presId="urn:microsoft.com/office/officeart/2005/8/layout/chevron2"/>
    <dgm:cxn modelId="{3FF89174-96F1-4BFA-881F-780C91C3DED9}" srcId="{5B86432B-531C-44FD-B00B-CCE43100BE12}" destId="{5ED810B6-29A9-4737-BB0C-F9DF5B70317A}" srcOrd="1" destOrd="0" parTransId="{B2439516-6FCB-4632-9305-6A5261A0BADC}" sibTransId="{BCC7029A-7A2F-4D2D-ADC5-F7FF02D028F9}"/>
    <dgm:cxn modelId="{18F892EB-EB44-419F-92A0-1ACBB312F42A}" srcId="{8F8C5EAC-C42E-4DCA-9081-981A6E8A0D58}" destId="{8C54AEA2-D385-4AB3-85C6-4F09156274AA}" srcOrd="0" destOrd="0" parTransId="{F2D48664-5B3B-4E9E-9C56-462EBF836AE1}" sibTransId="{57CE875A-EAE3-4DED-BA0B-6D63438DE3E2}"/>
    <dgm:cxn modelId="{7DAAF3A3-BD31-4E9B-A4B2-BE90B21A38EB}" type="presOf" srcId="{E3B30172-F755-478A-92C7-8076A5C750F4}" destId="{E98AFB45-03A9-4FB3-A8DC-A5541F43ABB0}" srcOrd="0" destOrd="1" presId="urn:microsoft.com/office/officeart/2005/8/layout/chevron2"/>
    <dgm:cxn modelId="{1A117181-E3AC-4F5A-BC5F-4D2827302415}" srcId="{8F8C5EAC-C42E-4DCA-9081-981A6E8A0D58}" destId="{36290787-9DCD-4CCD-8D0F-9D676E6031BD}" srcOrd="1" destOrd="0" parTransId="{35E70F73-A694-4C70-A135-3579FD1EAF74}" sibTransId="{13FC0357-93D2-4FD7-A0E4-3689C3BA6E6E}"/>
    <dgm:cxn modelId="{9E484A29-9DAB-44EB-BD37-C8B78354A93D}" srcId="{5B86432B-531C-44FD-B00B-CCE43100BE12}" destId="{8F8C5EAC-C42E-4DCA-9081-981A6E8A0D58}" srcOrd="0" destOrd="0" parTransId="{71B0DD34-7566-49C1-BE5E-867B812358DA}" sibTransId="{3769755B-36A1-4395-AB38-86CAE8830818}"/>
    <dgm:cxn modelId="{9874BF52-6062-4067-9F01-1479ED4BC603}" type="presOf" srcId="{8C54AEA2-D385-4AB3-85C6-4F09156274AA}" destId="{85168DF7-DE3D-427A-988A-786679DD73E3}" srcOrd="0" destOrd="0" presId="urn:microsoft.com/office/officeart/2005/8/layout/chevron2"/>
    <dgm:cxn modelId="{E6D41078-F4BC-4325-8897-06F17ECDB750}" srcId="{5ED810B6-29A9-4737-BB0C-F9DF5B70317A}" destId="{0D886471-A758-4C90-93E8-423781193F9D}" srcOrd="0" destOrd="0" parTransId="{FA52B402-2EC0-4962-8321-FD10EFCBD3EF}" sibTransId="{0F5D3C18-D0EA-4FAC-9F1B-F0A6C0A9BC5F}"/>
    <dgm:cxn modelId="{B4B6A768-B802-4540-869F-7BD114067F4F}" srcId="{5ED810B6-29A9-4737-BB0C-F9DF5B70317A}" destId="{E3B30172-F755-478A-92C7-8076A5C750F4}" srcOrd="1" destOrd="0" parTransId="{13CFFD1E-5349-45D8-8129-F5853941A6EA}" sibTransId="{9372CECC-6513-4951-9DD0-9085FC1EDA41}"/>
    <dgm:cxn modelId="{E8430B1D-B276-4E88-8FC8-C1519D7AF29C}" type="presOf" srcId="{0D886471-A758-4C90-93E8-423781193F9D}" destId="{E98AFB45-03A9-4FB3-A8DC-A5541F43ABB0}" srcOrd="0" destOrd="0" presId="urn:microsoft.com/office/officeart/2005/8/layout/chevron2"/>
    <dgm:cxn modelId="{E22A7988-8091-41F4-A783-E5C4130F8FE8}" type="presOf" srcId="{8F8C5EAC-C42E-4DCA-9081-981A6E8A0D58}" destId="{07BA980D-642D-432D-B58C-5F16F44061E6}" srcOrd="0" destOrd="0" presId="urn:microsoft.com/office/officeart/2005/8/layout/chevron2"/>
    <dgm:cxn modelId="{BF8F9B18-6774-433C-B277-FBA9F27B3C33}" type="presParOf" srcId="{516646C4-0365-41E4-B20D-9285CD79F72A}" destId="{1E10D0AF-B017-4A79-B2FE-939DF7882F70}" srcOrd="0" destOrd="0" presId="urn:microsoft.com/office/officeart/2005/8/layout/chevron2"/>
    <dgm:cxn modelId="{68FE977F-0DF5-43E9-B64F-8AF024782559}" type="presParOf" srcId="{1E10D0AF-B017-4A79-B2FE-939DF7882F70}" destId="{07BA980D-642D-432D-B58C-5F16F44061E6}" srcOrd="0" destOrd="0" presId="urn:microsoft.com/office/officeart/2005/8/layout/chevron2"/>
    <dgm:cxn modelId="{2B619066-7C68-4FF5-8229-FA527FA0AFDF}" type="presParOf" srcId="{1E10D0AF-B017-4A79-B2FE-939DF7882F70}" destId="{85168DF7-DE3D-427A-988A-786679DD73E3}" srcOrd="1" destOrd="0" presId="urn:microsoft.com/office/officeart/2005/8/layout/chevron2"/>
    <dgm:cxn modelId="{5FEEEB6F-FBE8-48AF-B583-8E3B813BD59A}" type="presParOf" srcId="{516646C4-0365-41E4-B20D-9285CD79F72A}" destId="{515B0488-6889-4612-AE34-58E975E60473}" srcOrd="1" destOrd="0" presId="urn:microsoft.com/office/officeart/2005/8/layout/chevron2"/>
    <dgm:cxn modelId="{5E9BFA4D-40A5-4EEA-95BE-D3CC9D64879C}" type="presParOf" srcId="{516646C4-0365-41E4-B20D-9285CD79F72A}" destId="{1A471FD6-25D3-4303-946F-561E5C9B9A16}" srcOrd="2" destOrd="0" presId="urn:microsoft.com/office/officeart/2005/8/layout/chevron2"/>
    <dgm:cxn modelId="{9FAFA4A1-DA89-4524-8525-1E68A4E4F431}" type="presParOf" srcId="{1A471FD6-25D3-4303-946F-561E5C9B9A16}" destId="{CB301448-6CB9-41B9-A998-174655A77CE2}" srcOrd="0" destOrd="0" presId="urn:microsoft.com/office/officeart/2005/8/layout/chevron2"/>
    <dgm:cxn modelId="{70970106-871A-4EC1-B286-52F0097DAC1A}" type="presParOf" srcId="{1A471FD6-25D3-4303-946F-561E5C9B9A16}" destId="{E98AFB45-03A9-4FB3-A8DC-A5541F43ABB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FD6FA-B233-425C-9891-78D55BE7325B}">
      <dsp:nvSpPr>
        <dsp:cNvPr id="0" name=""/>
        <dsp:cNvSpPr/>
      </dsp:nvSpPr>
      <dsp:spPr>
        <a:xfrm rot="5400000">
          <a:off x="-273514" y="276514"/>
          <a:ext cx="1823433" cy="12764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信息推送</a:t>
          </a:r>
        </a:p>
      </dsp:txBody>
      <dsp:txXfrm rot="-5400000">
        <a:off x="2" y="641201"/>
        <a:ext cx="1276403" cy="547030"/>
      </dsp:txXfrm>
    </dsp:sp>
    <dsp:sp modelId="{8182258D-8263-4B4C-BCBE-F3D81FC34B50}">
      <dsp:nvSpPr>
        <dsp:cNvPr id="0" name=""/>
        <dsp:cNvSpPr/>
      </dsp:nvSpPr>
      <dsp:spPr>
        <a:xfrm rot="5400000">
          <a:off x="5222105" y="-3945702"/>
          <a:ext cx="1185231" cy="90766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100000"/>
            </a:lnSpc>
            <a:spcBef>
              <a:spcPct val="0"/>
            </a:spcBef>
            <a:spcAft>
              <a:spcPct val="15000"/>
            </a:spcAft>
            <a:buChar char="••"/>
          </a:pPr>
          <a:r>
            <a:rPr lang="zh-CN" altLang="en-US" sz="1800" b="0" i="0" kern="1200" dirty="0" smtClean="0">
              <a:latin typeface="微软雅黑" panose="020B0503020204020204" charset="-122"/>
              <a:ea typeface="微软雅黑" panose="020B0503020204020204" charset="-122"/>
            </a:rPr>
            <a:t>登记隔离人员的姓名、性别、年龄、现住址、联系电话、身份证号、健康状况。</a:t>
          </a:r>
          <a:endParaRPr lang="zh-CN" altLang="en-US" sz="1800" kern="1200" dirty="0">
            <a:latin typeface="微软雅黑" panose="020B0503020204020204" charset="-122"/>
            <a:ea typeface="微软雅黑" panose="020B0503020204020204" charset="-122"/>
          </a:endParaRPr>
        </a:p>
        <a:p>
          <a:pPr marL="171450" lvl="1" indent="-171450" algn="l" defTabSz="800100">
            <a:lnSpc>
              <a:spcPct val="100000"/>
            </a:lnSpc>
            <a:spcBef>
              <a:spcPct val="0"/>
            </a:spcBef>
            <a:spcAft>
              <a:spcPct val="15000"/>
            </a:spcAft>
            <a:buChar char="••"/>
          </a:pPr>
          <a:r>
            <a:rPr lang="zh-CN" altLang="en-US" sz="1800" b="0" i="0" kern="1200" dirty="0" smtClean="0">
              <a:solidFill>
                <a:srgbClr val="C00000"/>
              </a:solidFill>
              <a:latin typeface="微软雅黑" panose="020B0503020204020204" charset="-122"/>
              <a:ea typeface="微软雅黑" panose="020B0503020204020204" charset="-122"/>
            </a:rPr>
            <a:t>及时</a:t>
          </a:r>
          <a:r>
            <a:rPr lang="zh-CN" altLang="en-US" sz="1800" b="0" i="0" kern="1200" dirty="0" smtClean="0">
              <a:latin typeface="微软雅黑" panose="020B0503020204020204" charset="-122"/>
              <a:ea typeface="微软雅黑" panose="020B0503020204020204" charset="-122"/>
            </a:rPr>
            <a:t>向集中隔离点</a:t>
          </a:r>
          <a:r>
            <a:rPr lang="zh-CN" altLang="en-US" sz="1800" b="0" i="0" kern="1200" dirty="0" smtClean="0">
              <a:solidFill>
                <a:srgbClr val="C00000"/>
              </a:solidFill>
              <a:latin typeface="微软雅黑" panose="020B0503020204020204" charset="-122"/>
              <a:ea typeface="微软雅黑" panose="020B0503020204020204" charset="-122"/>
            </a:rPr>
            <a:t>推送</a:t>
          </a:r>
          <a:r>
            <a:rPr lang="zh-CN" altLang="en-US" sz="1800" b="0" i="0" kern="1200" dirty="0" smtClean="0">
              <a:latin typeface="微软雅黑" panose="020B0503020204020204" charset="-122"/>
              <a:ea typeface="微软雅黑" panose="020B0503020204020204" charset="-122"/>
            </a:rPr>
            <a:t>隔离对象名单与基本信息。</a:t>
          </a:r>
        </a:p>
      </dsp:txBody>
      <dsp:txXfrm rot="-5400000">
        <a:off x="1276403" y="57858"/>
        <a:ext cx="9018778" cy="1069515"/>
      </dsp:txXfrm>
    </dsp:sp>
    <dsp:sp modelId="{6067C6EB-4347-4BD6-887C-E2C7BF4AB76C}">
      <dsp:nvSpPr>
        <dsp:cNvPr id="0" name=""/>
        <dsp:cNvSpPr/>
      </dsp:nvSpPr>
      <dsp:spPr>
        <a:xfrm rot="5400000">
          <a:off x="-273514" y="1908148"/>
          <a:ext cx="1823433" cy="12764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登记造册</a:t>
          </a:r>
        </a:p>
      </dsp:txBody>
      <dsp:txXfrm rot="-5400000">
        <a:off x="2" y="2272835"/>
        <a:ext cx="1276403" cy="547030"/>
      </dsp:txXfrm>
    </dsp:sp>
    <dsp:sp modelId="{2C5C89F9-AAA6-4C5E-A367-079D16C579C8}">
      <dsp:nvSpPr>
        <dsp:cNvPr id="0" name=""/>
        <dsp:cNvSpPr/>
      </dsp:nvSpPr>
      <dsp:spPr>
        <a:xfrm rot="5400000">
          <a:off x="5222105" y="-2311069"/>
          <a:ext cx="1185231" cy="90766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100000"/>
            </a:lnSpc>
            <a:spcBef>
              <a:spcPct val="0"/>
            </a:spcBef>
            <a:spcAft>
              <a:spcPct val="15000"/>
            </a:spcAft>
            <a:buChar char="••"/>
          </a:pPr>
          <a:r>
            <a:rPr lang="zh-CN" altLang="en-US" sz="1800" b="0" i="0" kern="1200" dirty="0" smtClean="0">
              <a:latin typeface="微软雅黑" panose="020B0503020204020204" charset="-122"/>
              <a:ea typeface="微软雅黑" panose="020B0503020204020204" charset="-122"/>
              <a:cs typeface="微软雅黑" panose="020B0503020204020204" charset="-122"/>
            </a:rPr>
            <a:t>隔离对象进驻集中隔离点后，医务人员在 </a:t>
          </a:r>
          <a:r>
            <a:rPr lang="en-US" altLang="zh-CN" sz="1800" b="0" i="0" kern="1200" dirty="0" smtClean="0">
              <a:solidFill>
                <a:srgbClr val="C00000"/>
              </a:solidFill>
              <a:latin typeface="微软雅黑" panose="020B0503020204020204" charset="-122"/>
              <a:ea typeface="微软雅黑" panose="020B0503020204020204" charset="-122"/>
              <a:cs typeface="微软雅黑" panose="020B0503020204020204" charset="-122"/>
            </a:rPr>
            <a:t>24</a:t>
          </a:r>
          <a:r>
            <a:rPr lang="zh-CN" altLang="en-US" sz="1800" b="0" i="0" kern="1200" dirty="0" smtClean="0">
              <a:solidFill>
                <a:srgbClr val="C00000"/>
              </a:solidFill>
              <a:latin typeface="微软雅黑" panose="020B0503020204020204" charset="-122"/>
              <a:ea typeface="微软雅黑" panose="020B0503020204020204" charset="-122"/>
              <a:cs typeface="微软雅黑" panose="020B0503020204020204" charset="-122"/>
            </a:rPr>
            <a:t>小时内</a:t>
          </a:r>
          <a:r>
            <a:rPr lang="zh-CN" altLang="en-US" sz="1800" b="0" i="0" kern="1200" dirty="0" smtClean="0">
              <a:latin typeface="微软雅黑" panose="020B0503020204020204" charset="-122"/>
              <a:ea typeface="微软雅黑" panose="020B0503020204020204" charset="-122"/>
              <a:cs typeface="微软雅黑" panose="020B0503020204020204" charset="-122"/>
            </a:rPr>
            <a:t>尽快核</a:t>
          </a:r>
          <a:r>
            <a:rPr lang="zh-CN" altLang="en-US" sz="1800" b="0" i="0" kern="1200" dirty="0" smtClean="0">
              <a:solidFill>
                <a:srgbClr val="C00000"/>
              </a:solidFill>
              <a:latin typeface="微软雅黑" panose="020B0503020204020204" charset="-122"/>
              <a:ea typeface="微软雅黑" panose="020B0503020204020204" charset="-122"/>
              <a:cs typeface="微软雅黑" panose="020B0503020204020204" charset="-122"/>
            </a:rPr>
            <a:t>实隔离对象基本信息和健康相关情况。</a:t>
          </a:r>
          <a:endParaRPr lang="zh-CN" altLang="en-US" sz="1800" kern="1200" dirty="0">
            <a:latin typeface="微软雅黑" panose="020B0503020204020204" charset="-122"/>
            <a:ea typeface="微软雅黑" panose="020B0503020204020204" charset="-122"/>
            <a:cs typeface="微软雅黑" panose="020B0503020204020204" charset="-122"/>
          </a:endParaRPr>
        </a:p>
        <a:p>
          <a:pPr marL="171450" lvl="1" indent="-171450" algn="l" defTabSz="800100">
            <a:lnSpc>
              <a:spcPct val="100000"/>
            </a:lnSpc>
            <a:spcBef>
              <a:spcPct val="0"/>
            </a:spcBef>
            <a:spcAft>
              <a:spcPct val="15000"/>
            </a:spcAft>
            <a:buChar char="••"/>
          </a:pPr>
          <a:r>
            <a:rPr lang="zh-CN" altLang="en-US" sz="1800" b="0" i="0" kern="1200" dirty="0" smtClean="0">
              <a:latin typeface="微软雅黑" panose="020B0503020204020204" charset="-122"/>
              <a:ea typeface="微软雅黑" panose="020B0503020204020204" charset="-122"/>
              <a:cs typeface="微软雅黑" panose="020B0503020204020204" charset="-122"/>
            </a:rPr>
            <a:t>建立</a:t>
          </a:r>
          <a:r>
            <a:rPr lang="en-US" altLang="zh-CN" sz="1800" b="0" i="0" kern="1200" dirty="0" smtClean="0">
              <a:latin typeface="微软雅黑" panose="020B0503020204020204" charset="-122"/>
              <a:ea typeface="微软雅黑" panose="020B0503020204020204" charset="-122"/>
              <a:cs typeface="微软雅黑" panose="020B0503020204020204" charset="-122"/>
            </a:rPr>
            <a:t>《</a:t>
          </a:r>
          <a:r>
            <a:rPr lang="zh-CN" altLang="en-US" sz="1800" b="0" i="0" kern="1200" dirty="0" smtClean="0">
              <a:latin typeface="微软雅黑" panose="020B0503020204020204" charset="-122"/>
              <a:ea typeface="微软雅黑" panose="020B0503020204020204" charset="-122"/>
              <a:cs typeface="微软雅黑" panose="020B0503020204020204" charset="-122"/>
            </a:rPr>
            <a:t>集中医学观察人员健康监测登记表</a:t>
          </a:r>
          <a:r>
            <a:rPr lang="en-US" altLang="zh-CN" sz="1800" b="0" i="0" kern="1200" dirty="0" smtClean="0">
              <a:latin typeface="微软雅黑" panose="020B0503020204020204" charset="-122"/>
              <a:ea typeface="微软雅黑" panose="020B0503020204020204" charset="-122"/>
              <a:cs typeface="微软雅黑" panose="020B0503020204020204" charset="-122"/>
            </a:rPr>
            <a:t>》</a:t>
          </a:r>
          <a:r>
            <a:rPr lang="zh-CN" altLang="en-US" sz="1800" b="0" i="0" kern="1200" dirty="0" smtClean="0">
              <a:latin typeface="微软雅黑" panose="020B0503020204020204" charset="-122"/>
              <a:ea typeface="微软雅黑" panose="020B0503020204020204" charset="-122"/>
              <a:cs typeface="微软雅黑" panose="020B0503020204020204" charset="-122"/>
            </a:rPr>
            <a:t>，初步确定隔离对象解除观察时间。</a:t>
          </a:r>
        </a:p>
      </dsp:txBody>
      <dsp:txXfrm rot="-5400000">
        <a:off x="1276403" y="1692491"/>
        <a:ext cx="9018778" cy="1069515"/>
      </dsp:txXfrm>
    </dsp:sp>
    <dsp:sp modelId="{A124352E-F033-4269-8C8E-3E5C11D85A90}">
      <dsp:nvSpPr>
        <dsp:cNvPr id="0" name=""/>
        <dsp:cNvSpPr/>
      </dsp:nvSpPr>
      <dsp:spPr>
        <a:xfrm rot="5400000">
          <a:off x="-273514" y="3539782"/>
          <a:ext cx="1823433" cy="12764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健康观察</a:t>
          </a:r>
        </a:p>
      </dsp:txBody>
      <dsp:txXfrm rot="-5400000">
        <a:off x="2" y="3904469"/>
        <a:ext cx="1276403" cy="547030"/>
      </dsp:txXfrm>
    </dsp:sp>
    <dsp:sp modelId="{9CC15177-C9D1-45C5-AC68-9B92E87BB4ED}">
      <dsp:nvSpPr>
        <dsp:cNvPr id="0" name=""/>
        <dsp:cNvSpPr/>
      </dsp:nvSpPr>
      <dsp:spPr>
        <a:xfrm rot="5400000">
          <a:off x="5222105" y="-679435"/>
          <a:ext cx="1185231" cy="90766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100000"/>
            </a:lnSpc>
            <a:spcBef>
              <a:spcPct val="0"/>
            </a:spcBef>
            <a:spcAft>
              <a:spcPct val="15000"/>
            </a:spcAft>
            <a:buChar char="••"/>
          </a:pPr>
          <a:r>
            <a:rPr lang="zh-CN" altLang="en-US" sz="1800" b="0" i="0" kern="1200" dirty="0" smtClean="0">
              <a:solidFill>
                <a:srgbClr val="C00000"/>
              </a:solidFill>
              <a:latin typeface="微软雅黑" panose="020B0503020204020204" charset="-122"/>
              <a:ea typeface="微软雅黑" panose="020B0503020204020204" charset="-122"/>
            </a:rPr>
            <a:t>每天早、晚各进行一次健康状况监测</a:t>
          </a:r>
          <a:r>
            <a:rPr lang="zh-CN" altLang="en-US" sz="1800" b="0" i="0" kern="1200" dirty="0" smtClean="0">
              <a:latin typeface="微软雅黑" panose="020B0503020204020204" charset="-122"/>
              <a:ea typeface="微软雅黑" panose="020B0503020204020204" charset="-122"/>
            </a:rPr>
            <a:t>，并做好记录。</a:t>
          </a:r>
          <a:endParaRPr lang="zh-CN" altLang="en-US" sz="1800" kern="1200" dirty="0">
            <a:latin typeface="微软雅黑" panose="020B0503020204020204" charset="-122"/>
            <a:ea typeface="微软雅黑" panose="020B0503020204020204" charset="-122"/>
          </a:endParaRPr>
        </a:p>
        <a:p>
          <a:pPr marL="171450" lvl="1" indent="-171450" algn="l" defTabSz="800100">
            <a:lnSpc>
              <a:spcPct val="100000"/>
            </a:lnSpc>
            <a:spcBef>
              <a:spcPct val="0"/>
            </a:spcBef>
            <a:spcAft>
              <a:spcPct val="15000"/>
            </a:spcAft>
            <a:buChar char="••"/>
          </a:pPr>
          <a:r>
            <a:rPr lang="zh-CN" altLang="en-US" sz="1800" b="0" i="0" kern="1200" dirty="0" smtClean="0">
              <a:latin typeface="微软雅黑" panose="020B0503020204020204" charset="-122"/>
              <a:ea typeface="微软雅黑" panose="020B0503020204020204" charset="-122"/>
            </a:rPr>
            <a:t>出现发热、干咳、乏力、咽痛、嗅（味）觉减退、腹泻等症状时，应当及时报告，按规定立即转至定点医疗机构。</a:t>
          </a:r>
          <a:endParaRPr lang="zh-CN" altLang="en-US" sz="1800" kern="1200" dirty="0">
            <a:latin typeface="微软雅黑" panose="020B0503020204020204" charset="-122"/>
            <a:ea typeface="微软雅黑" panose="020B0503020204020204" charset="-122"/>
          </a:endParaRPr>
        </a:p>
        <a:p>
          <a:pPr marL="171450" lvl="1" indent="-171450" algn="l" defTabSz="800100">
            <a:lnSpc>
              <a:spcPct val="100000"/>
            </a:lnSpc>
            <a:spcBef>
              <a:spcPct val="0"/>
            </a:spcBef>
            <a:spcAft>
              <a:spcPct val="15000"/>
            </a:spcAft>
            <a:buChar char="••"/>
          </a:pPr>
          <a:r>
            <a:rPr lang="zh-CN" altLang="en-US" sz="1800" kern="1200" dirty="0" smtClean="0">
              <a:solidFill>
                <a:srgbClr val="C00000"/>
              </a:solidFill>
              <a:latin typeface="微软雅黑" panose="020B0503020204020204" charset="-122"/>
              <a:ea typeface="微软雅黑" panose="020B0503020204020204" charset="-122"/>
            </a:rPr>
            <a:t>心理健康监测与服务</a:t>
          </a:r>
        </a:p>
      </dsp:txBody>
      <dsp:txXfrm rot="-5400000">
        <a:off x="1276403" y="3324125"/>
        <a:ext cx="9018778" cy="1069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A980D-642D-432D-B58C-5F16F44061E6}">
      <dsp:nvSpPr>
        <dsp:cNvPr id="0" name=""/>
        <dsp:cNvSpPr/>
      </dsp:nvSpPr>
      <dsp:spPr>
        <a:xfrm rot="5400000">
          <a:off x="-402840" y="404830"/>
          <a:ext cx="2685603" cy="187992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核酸检测</a:t>
          </a:r>
        </a:p>
      </dsp:txBody>
      <dsp:txXfrm rot="-5400000">
        <a:off x="1" y="941950"/>
        <a:ext cx="1879922" cy="805681"/>
      </dsp:txXfrm>
    </dsp:sp>
    <dsp:sp modelId="{85168DF7-DE3D-427A-988A-786679DD73E3}">
      <dsp:nvSpPr>
        <dsp:cNvPr id="0" name=""/>
        <dsp:cNvSpPr/>
      </dsp:nvSpPr>
      <dsp:spPr>
        <a:xfrm rot="5400000">
          <a:off x="5067765" y="-3185852"/>
          <a:ext cx="1745642" cy="81213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100000"/>
            </a:lnSpc>
            <a:spcBef>
              <a:spcPct val="0"/>
            </a:spcBef>
            <a:spcAft>
              <a:spcPct val="15000"/>
            </a:spcAft>
            <a:buChar char="••"/>
          </a:pPr>
          <a:r>
            <a:rPr lang="zh-CN" altLang="en-US" sz="2000" b="0" i="0" kern="1200" dirty="0" smtClean="0">
              <a:latin typeface="微软雅黑" panose="020B0503020204020204" charset="-122"/>
              <a:ea typeface="微软雅黑" panose="020B0503020204020204" charset="-122"/>
              <a:cs typeface="微软雅黑" panose="020B0503020204020204" charset="-122"/>
            </a:rPr>
            <a:t>检测时间与频次</a:t>
          </a:r>
          <a:endParaRPr lang="zh-CN" altLang="en-US" sz="2000" kern="1200" dirty="0">
            <a:latin typeface="微软雅黑" panose="020B0503020204020204" charset="-122"/>
            <a:ea typeface="微软雅黑" panose="020B0503020204020204" charset="-122"/>
            <a:cs typeface="微软雅黑" panose="020B0503020204020204" charset="-122"/>
          </a:endParaRPr>
        </a:p>
        <a:p>
          <a:pPr marL="228600" lvl="1" indent="-228600" algn="l" defTabSz="889000">
            <a:lnSpc>
              <a:spcPct val="100000"/>
            </a:lnSpc>
            <a:spcBef>
              <a:spcPct val="0"/>
            </a:spcBef>
            <a:spcAft>
              <a:spcPct val="15000"/>
            </a:spcAft>
            <a:buChar char="••"/>
          </a:pPr>
          <a:r>
            <a:rPr lang="zh-CN" altLang="en-US" sz="2000" b="0" i="0" kern="1200" dirty="0" smtClean="0">
              <a:solidFill>
                <a:srgbClr val="C00000"/>
              </a:solidFill>
              <a:latin typeface="微软雅黑" panose="020B0503020204020204" charset="-122"/>
              <a:ea typeface="微软雅黑" panose="020B0503020204020204" charset="-122"/>
              <a:cs typeface="微软雅黑" panose="020B0503020204020204" charset="-122"/>
            </a:rPr>
            <a:t>隔离期间“单采单检”</a:t>
          </a:r>
          <a:r>
            <a:rPr lang="zh-CN" altLang="en-US" sz="2000" b="0" i="0" kern="1200" dirty="0" smtClean="0">
              <a:latin typeface="微软雅黑" panose="020B0503020204020204" charset="-122"/>
              <a:ea typeface="微软雅黑" panose="020B0503020204020204" charset="-122"/>
              <a:cs typeface="微软雅黑" panose="020B0503020204020204" charset="-122"/>
            </a:rPr>
            <a:t>； </a:t>
          </a:r>
          <a:r>
            <a:rPr lang="zh-CN" altLang="en-US" sz="2000" b="0" i="0" kern="1200" dirty="0" smtClean="0">
              <a:solidFill>
                <a:srgbClr val="C00000"/>
              </a:solidFill>
              <a:latin typeface="微软雅黑" panose="020B0503020204020204" charset="-122"/>
              <a:ea typeface="微软雅黑" panose="020B0503020204020204" charset="-122"/>
              <a:cs typeface="微软雅黑" panose="020B0503020204020204" charset="-122"/>
            </a:rPr>
            <a:t>解除隔离时同时采集人员、物品、环境</a:t>
          </a:r>
          <a:r>
            <a:rPr lang="zh-CN" altLang="en-US" sz="2000" kern="1200" dirty="0" smtClean="0">
              <a:solidFill>
                <a:srgbClr val="C00000"/>
              </a:solidFill>
              <a:latin typeface="微软雅黑" panose="020B0503020204020204" charset="-122"/>
              <a:ea typeface="微软雅黑" panose="020B0503020204020204" charset="-122"/>
              <a:cs typeface="微软雅黑" panose="020B0503020204020204" charset="-122"/>
              <a:sym typeface="+mn-ea"/>
            </a:rPr>
            <a:t>标本</a:t>
          </a:r>
          <a:r>
            <a:rPr lang="zh-CN" altLang="en-US" sz="2000" b="0" i="0" kern="1200" dirty="0" smtClean="0">
              <a:latin typeface="微软雅黑" panose="020B0503020204020204" charset="-122"/>
              <a:ea typeface="微软雅黑" panose="020B0503020204020204" charset="-122"/>
              <a:cs typeface="微软雅黑" panose="020B0503020204020204" charset="-122"/>
            </a:rPr>
            <a:t>（包括口咽拭子、手机表面、枕头表面、卫生间门把手等）。</a:t>
          </a:r>
          <a:endParaRPr lang="zh-CN" altLang="en-US" sz="2000" kern="1200" dirty="0">
            <a:latin typeface="微软雅黑" panose="020B0503020204020204" charset="-122"/>
            <a:ea typeface="微软雅黑" panose="020B0503020204020204" charset="-122"/>
            <a:cs typeface="微软雅黑" panose="020B0503020204020204" charset="-122"/>
          </a:endParaRPr>
        </a:p>
      </dsp:txBody>
      <dsp:txXfrm rot="-5400000">
        <a:off x="1879923" y="87205"/>
        <a:ext cx="8036112" cy="1575212"/>
      </dsp:txXfrm>
    </dsp:sp>
    <dsp:sp modelId="{CB301448-6CB9-41B9-A998-174655A77CE2}">
      <dsp:nvSpPr>
        <dsp:cNvPr id="0" name=""/>
        <dsp:cNvSpPr/>
      </dsp:nvSpPr>
      <dsp:spPr>
        <a:xfrm rot="5400000">
          <a:off x="-402840" y="2807946"/>
          <a:ext cx="2685603" cy="187992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信息报送</a:t>
          </a:r>
        </a:p>
      </dsp:txBody>
      <dsp:txXfrm rot="-5400000">
        <a:off x="1" y="3345066"/>
        <a:ext cx="1879922" cy="805681"/>
      </dsp:txXfrm>
    </dsp:sp>
    <dsp:sp modelId="{E98AFB45-03A9-4FB3-A8DC-A5541F43ABB0}">
      <dsp:nvSpPr>
        <dsp:cNvPr id="0" name=""/>
        <dsp:cNvSpPr/>
      </dsp:nvSpPr>
      <dsp:spPr>
        <a:xfrm rot="5400000">
          <a:off x="5067765" y="-782736"/>
          <a:ext cx="1745642" cy="81213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100000"/>
            </a:lnSpc>
            <a:spcBef>
              <a:spcPct val="0"/>
            </a:spcBef>
            <a:spcAft>
              <a:spcPct val="15000"/>
            </a:spcAft>
            <a:buChar char="••"/>
          </a:pPr>
          <a:r>
            <a:rPr lang="zh-CN" altLang="en-US" sz="2000" b="0" i="0" kern="1200" dirty="0" smtClean="0">
              <a:latin typeface="微软雅黑" panose="020B0503020204020204" charset="-122"/>
              <a:ea typeface="微软雅黑" panose="020B0503020204020204" charset="-122"/>
            </a:rPr>
            <a:t>动态掌握隔离对象医学观察期间的健康监测、核酸检测、转运等信息，</a:t>
          </a:r>
          <a:endParaRPr lang="zh-CN" altLang="en-US" sz="2000" kern="1200" dirty="0">
            <a:latin typeface="微软雅黑" panose="020B0503020204020204" charset="-122"/>
            <a:ea typeface="微软雅黑" panose="020B0503020204020204" charset="-122"/>
          </a:endParaRPr>
        </a:p>
        <a:p>
          <a:pPr marL="228600" lvl="1" indent="-228600" algn="l" defTabSz="889000">
            <a:lnSpc>
              <a:spcPct val="100000"/>
            </a:lnSpc>
            <a:spcBef>
              <a:spcPct val="0"/>
            </a:spcBef>
            <a:spcAft>
              <a:spcPct val="15000"/>
            </a:spcAft>
            <a:buChar char="••"/>
          </a:pPr>
          <a:r>
            <a:rPr lang="zh-CN" altLang="en-US" sz="2000" b="0" i="0" kern="1200" dirty="0" smtClean="0">
              <a:latin typeface="微软雅黑" panose="020B0503020204020204" charset="-122"/>
              <a:ea typeface="微软雅黑" panose="020B0503020204020204" charset="-122"/>
            </a:rPr>
            <a:t>记录集中隔离点房间和物资使用情况</a:t>
          </a:r>
          <a:endParaRPr lang="zh-CN" altLang="en-US" sz="2000" kern="1200" dirty="0">
            <a:latin typeface="微软雅黑" panose="020B0503020204020204" charset="-122"/>
            <a:ea typeface="微软雅黑" panose="020B0503020204020204" charset="-122"/>
          </a:endParaRPr>
        </a:p>
      </dsp:txBody>
      <dsp:txXfrm rot="-5400000">
        <a:off x="1879923" y="2490321"/>
        <a:ext cx="8036112" cy="15752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2022/7/22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lnSpc>
                <a:spcPct val="150000"/>
              </a:lnSpc>
              <a:buFont typeface="Wingdings" panose="05000000000000000000" charset="0"/>
              <a:buChar char=""/>
            </a:pPr>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25A6DE-B927-452C-AB2B-4C2F5FA92BB5}"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lvl1pPr>
              <a:defRPr sz="5600">
                <a:solidFill>
                  <a:schemeClr val="tx1"/>
                </a:solidFill>
              </a:defRPr>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sz="28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smtClean="0"/>
              <a:t>单击此处编辑母版副标题样式</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0733" y="533400"/>
            <a:ext cx="2806700" cy="5334000"/>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06400" y="533400"/>
            <a:ext cx="8221133" cy="5334000"/>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06400" y="533400"/>
            <a:ext cx="11231033" cy="533400"/>
          </a:xfrm>
        </p:spPr>
        <p:txBody>
          <a:bodyPr/>
          <a:lstStyle/>
          <a:p>
            <a:r>
              <a:rPr lang="zh-CN" altLang="en-US" noProof="1" smtClean="0"/>
              <a:t>单击此处编辑母版标题样式</a:t>
            </a:r>
            <a:endParaRPr lang="zh-CN" altLang="en-US" noProof="1"/>
          </a:p>
        </p:txBody>
      </p:sp>
      <p:sp>
        <p:nvSpPr>
          <p:cNvPr id="3" name="内容占位符 2"/>
          <p:cNvSpPr>
            <a:spLocks noGrp="1"/>
          </p:cNvSpPr>
          <p:nvPr>
            <p:ph sz="quarter" idx="1"/>
          </p:nvPr>
        </p:nvSpPr>
        <p:spPr>
          <a:xfrm>
            <a:off x="406400" y="1219200"/>
            <a:ext cx="5511800" cy="22479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quarter" idx="2"/>
          </p:nvPr>
        </p:nvSpPr>
        <p:spPr>
          <a:xfrm>
            <a:off x="6121400" y="1219200"/>
            <a:ext cx="5513917" cy="22479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内容占位符 4"/>
          <p:cNvSpPr>
            <a:spLocks noGrp="1"/>
          </p:cNvSpPr>
          <p:nvPr>
            <p:ph sz="quarter" idx="3"/>
          </p:nvPr>
        </p:nvSpPr>
        <p:spPr>
          <a:xfrm>
            <a:off x="406400" y="3619500"/>
            <a:ext cx="5511800" cy="22479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6" name="内容占位符 5"/>
          <p:cNvSpPr>
            <a:spLocks noGrp="1"/>
          </p:cNvSpPr>
          <p:nvPr>
            <p:ph sz="quarter" idx="4"/>
          </p:nvPr>
        </p:nvSpPr>
        <p:spPr>
          <a:xfrm>
            <a:off x="6121400" y="3619500"/>
            <a:ext cx="5513917" cy="22479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6400" y="533400"/>
            <a:ext cx="11231033" cy="533400"/>
          </a:xfrm>
        </p:spPr>
        <p:txBody>
          <a:bodyPr/>
          <a:lstStyle/>
          <a:p>
            <a:r>
              <a:rPr lang="zh-CN" altLang="en-US" noProof="1" smtClean="0"/>
              <a:t>单击此处编辑母版标题样式</a:t>
            </a:r>
            <a:endParaRPr lang="zh-CN" altLang="en-US" noProof="1"/>
          </a:p>
        </p:txBody>
      </p:sp>
      <p:sp>
        <p:nvSpPr>
          <p:cNvPr id="3" name="表格占位符 2"/>
          <p:cNvSpPr>
            <a:spLocks noGrp="1"/>
          </p:cNvSpPr>
          <p:nvPr>
            <p:ph type="tbl" idx="1" hasCustomPrompt="1"/>
          </p:nvPr>
        </p:nvSpPr>
        <p:spPr>
          <a:xfrm>
            <a:off x="406400" y="1219200"/>
            <a:ext cx="11228917" cy="4648200"/>
          </a:xfrm>
        </p:spPr>
        <p:txBody>
          <a:bodyPr/>
          <a:lstStyle/>
          <a:p>
            <a:pPr lvl="0"/>
            <a:r>
              <a:rPr lang="zh-CN" altLang="en-US" noProof="0" smtClean="0"/>
              <a:t>单击图标添加表格</a:t>
            </a:r>
            <a:endParaRPr lang="zh-CN" altLang="en-US" noProof="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lvl1pPr>
              <a:defRPr sz="5600">
                <a:solidFill>
                  <a:schemeClr val="tx1"/>
                </a:solidFill>
              </a:defRPr>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sz="28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smtClean="0"/>
              <a:t>单击此处编辑母版副标题样式</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79742" y="6349833"/>
            <a:ext cx="2700000" cy="316800"/>
          </a:xfrm>
        </p:spPr>
        <p:txBody>
          <a:bodyPr/>
          <a:lstStyle/>
          <a:p>
            <a:fld id="{760FBDFE-C587-4B4C-A407-44438C67B59E}" type="datetimeFigureOut">
              <a:rPr lang="zh-CN" altLang="en-US" smtClean="0"/>
              <a:t>2022/7/22</a:t>
            </a:fld>
            <a:endParaRPr lang="zh-CN" altLang="en-US"/>
          </a:p>
        </p:txBody>
      </p:sp>
      <p:sp>
        <p:nvSpPr>
          <p:cNvPr id="3" name="页脚占位符 2"/>
          <p:cNvSpPr>
            <a:spLocks noGrp="1"/>
          </p:cNvSpPr>
          <p:nvPr>
            <p:ph type="ftr" sz="quarter" idx="11"/>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nvPr>
        </p:nvSpPr>
        <p:spPr>
          <a:xfrm>
            <a:off x="8610600" y="6349833"/>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tx1"/>
                </a:solidFill>
              </a:defRPr>
            </a:lvl1pPr>
          </a:lstStyle>
          <a:p>
            <a:r>
              <a:rPr lang="zh-CN" altLang="en-US" noProof="1" smtClean="0"/>
              <a:t>单击此处编辑母版标题样式</a:t>
            </a:r>
            <a:endParaRPr lang="zh-CN" altLang="en-US" noProof="1"/>
          </a:p>
        </p:txBody>
      </p:sp>
      <p:sp>
        <p:nvSpPr>
          <p:cNvPr id="3" name="内容占位符 2"/>
          <p:cNvSpPr>
            <a:spLocks noGrp="1"/>
          </p:cNvSpPr>
          <p:nvPr>
            <p:ph idx="1" hasCustomPrompt="1"/>
          </p:nvPr>
        </p:nvSpPr>
        <p:spPr/>
        <p:txBody>
          <a:bodyPr/>
          <a:lstStyle>
            <a:lvl1pPr>
              <a:buClr>
                <a:srgbClr val="002060"/>
              </a:buClr>
              <a:defRPr>
                <a:solidFill>
                  <a:schemeClr val="tx1"/>
                </a:solidFill>
              </a:defRPr>
            </a:lvl1pPr>
            <a:lvl2pPr>
              <a:buClr>
                <a:srgbClr val="002060"/>
              </a:buClr>
              <a:defRPr>
                <a:solidFill>
                  <a:schemeClr val="tx1"/>
                </a:solidFill>
              </a:defRPr>
            </a:lvl2pPr>
            <a:lvl3pPr>
              <a:defRPr>
                <a:solidFill>
                  <a:schemeClr val="tx1"/>
                </a:solidFill>
              </a:defRPr>
            </a:lvl3pPr>
            <a:lvl4pPr>
              <a:defRPr sz="2000">
                <a:solidFill>
                  <a:schemeClr val="tx1"/>
                </a:solidFill>
              </a:defRPr>
            </a:lvl4pPr>
            <a:lvl5pPr>
              <a:defRPr sz="2000">
                <a:solidFill>
                  <a:schemeClr val="tx1"/>
                </a:solidFill>
              </a:defRPr>
            </a:lvl5pPr>
          </a:lstStyle>
          <a:p>
            <a:pPr lvl="0"/>
            <a:r>
              <a:rPr lang="zh-CN" altLang="en-US" noProof="1" smtClean="0"/>
              <a:t>  单击此处编辑母版文本样式</a:t>
            </a:r>
          </a:p>
          <a:p>
            <a:pPr lvl="1"/>
            <a:r>
              <a:rPr lang="zh-CN" altLang="en-US" noProof="1" smtClean="0"/>
              <a:t>  第二级</a:t>
            </a:r>
          </a:p>
          <a:p>
            <a:pPr lvl="2"/>
            <a:r>
              <a:rPr lang="zh-CN" altLang="en-US" noProof="1" smtClean="0"/>
              <a:t>  第三级</a:t>
            </a:r>
          </a:p>
          <a:p>
            <a:pPr lvl="3"/>
            <a:r>
              <a:rPr lang="zh-CN" altLang="en-US" noProof="1" smtClean="0"/>
              <a:t>  第四级</a:t>
            </a:r>
          </a:p>
          <a:p>
            <a:pPr lvl="4"/>
            <a:r>
              <a:rPr lang="zh-CN" altLang="en-US" noProof="1" smtClean="0"/>
              <a:t>  第五级</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2442631"/>
            <a:ext cx="103632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963084" y="94244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06400" y="1219200"/>
            <a:ext cx="5511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21400" y="1219200"/>
            <a:ext cx="5513917"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06400" y="533400"/>
            <a:ext cx="1123103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634" tIns="49817" rIns="99634" bIns="49817" numCol="1" anchor="ctr" anchorCtr="0" compatLnSpc="1"/>
          <a:lstStyle/>
          <a:p>
            <a:pPr lvl="0"/>
            <a:r>
              <a:rPr lang="en-US" altLang="zh-CN" dirty="0" smtClean="0"/>
              <a:t>CLICK TO EDIT TITLE</a:t>
            </a:r>
          </a:p>
        </p:txBody>
      </p:sp>
      <p:sp>
        <p:nvSpPr>
          <p:cNvPr id="1027" name="Rectangle 3"/>
          <p:cNvSpPr>
            <a:spLocks noGrp="1" noChangeArrowheads="1"/>
          </p:cNvSpPr>
          <p:nvPr>
            <p:ph type="body" idx="9"/>
          </p:nvPr>
        </p:nvSpPr>
        <p:spPr bwMode="auto">
          <a:xfrm>
            <a:off x="406400" y="1219200"/>
            <a:ext cx="1122891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634" tIns="49817" rIns="99634" bIns="49817" numCol="1" anchor="t" anchorCtr="0" compatLnSpc="1"/>
          <a:lstStyle/>
          <a:p>
            <a:pPr lvl="0"/>
            <a:r>
              <a:rPr lang="en-US" altLang="zh-CN" dirty="0" smtClean="0"/>
              <a:t>Click to edit Master text styles</a:t>
            </a:r>
          </a:p>
          <a:p>
            <a:pPr lvl="1"/>
            <a:r>
              <a:rPr lang="en-US" altLang="zh-CN" dirty="0" smtClean="0"/>
              <a:t>Second level</a:t>
            </a:r>
          </a:p>
          <a:p>
            <a:pPr lvl="2"/>
            <a:r>
              <a:rPr lang="en-US" altLang="zh-CN" dirty="0" smtClean="0"/>
              <a:t>Third level</a:t>
            </a:r>
          </a:p>
        </p:txBody>
      </p:sp>
      <p:sp>
        <p:nvSpPr>
          <p:cNvPr id="1028" name="Text Box 10"/>
          <p:cNvSpPr txBox="1">
            <a:spLocks noChangeArrowheads="1"/>
          </p:cNvSpPr>
          <p:nvPr/>
        </p:nvSpPr>
        <p:spPr bwMode="auto">
          <a:xfrm>
            <a:off x="0" y="6246813"/>
            <a:ext cx="12192000" cy="645160"/>
          </a:xfrm>
          <a:prstGeom prst="rect">
            <a:avLst/>
          </a:prstGeom>
          <a:solidFill>
            <a:srgbClr val="000066"/>
          </a:solidFill>
          <a:ln w="9525">
            <a:noFill/>
            <a:miter lim="800000"/>
          </a:ln>
        </p:spPr>
        <p:txBody>
          <a:bodyPr>
            <a:spAutoFit/>
          </a:bodyPr>
          <a:lstStyle/>
          <a:p>
            <a:pPr algn="ctr">
              <a:buFontTx/>
              <a:buNone/>
              <a:defRPr/>
            </a:pPr>
            <a:r>
              <a:rPr lang="zh-CN" altLang="en-US" b="1" dirty="0">
                <a:solidFill>
                  <a:srgbClr val="FFFFFF"/>
                </a:solidFill>
                <a:latin typeface="黑体" panose="02010609060101010101" pitchFamily="49" charset="-122"/>
                <a:ea typeface="黑体" panose="02010609060101010101" pitchFamily="49" charset="-122"/>
              </a:rPr>
              <a:t>湖 南 省 疾 病 预 防 控 制 中 心</a:t>
            </a:r>
          </a:p>
          <a:p>
            <a:pPr algn="ctr">
              <a:buFontTx/>
              <a:buNone/>
              <a:defRPr/>
            </a:pPr>
            <a:r>
              <a:rPr lang="en-US" altLang="zh-CN" b="1" dirty="0">
                <a:solidFill>
                  <a:srgbClr val="FFFFFF"/>
                </a:solidFill>
                <a:latin typeface="+mn-lt"/>
                <a:ea typeface="华文细黑" panose="02010600040101010101" pitchFamily="2" charset="-122"/>
              </a:rPr>
              <a:t>Hunan </a:t>
            </a:r>
            <a:r>
              <a:rPr lang="en-US" altLang="zh-CN" b="1" dirty="0" smtClean="0">
                <a:solidFill>
                  <a:srgbClr val="FFFFFF"/>
                </a:solidFill>
                <a:latin typeface="+mn-lt"/>
                <a:ea typeface="华文细黑" panose="02010600040101010101" pitchFamily="2" charset="-122"/>
              </a:rPr>
              <a:t>Provincial  </a:t>
            </a:r>
            <a:r>
              <a:rPr lang="en-US" altLang="zh-CN" b="1" dirty="0">
                <a:solidFill>
                  <a:srgbClr val="FFFFFF"/>
                </a:solidFill>
                <a:latin typeface="+mn-lt"/>
                <a:ea typeface="华文细黑" panose="02010600040101010101" pitchFamily="2" charset="-122"/>
              </a:rPr>
              <a:t>Center for Disease Control and Prevention</a:t>
            </a:r>
          </a:p>
        </p:txBody>
      </p:sp>
      <p:pic>
        <p:nvPicPr>
          <p:cNvPr id="2" name="图片 1"/>
          <p:cNvPicPr>
            <a:picLocks noChangeAspect="1"/>
          </p:cNvPicPr>
          <p:nvPr/>
        </p:nvPicPr>
        <p:blipFill>
          <a:blip r:embed="rId15"/>
          <a:stretch>
            <a:fillRect/>
          </a:stretch>
        </p:blipFill>
        <p:spPr>
          <a:xfrm>
            <a:off x="10771128" y="47884"/>
            <a:ext cx="1373544" cy="5728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mc:Choice>
    <mc:Fallback xmlns="">
      <p:transition/>
    </mc:Fallback>
  </mc:AlternateContent>
  <p:txStyles>
    <p:titleStyle>
      <a:lvl1pPr algn="ctr" defTabSz="998220" rtl="0" eaLnBrk="1" fontAlgn="base" hangingPunct="1">
        <a:spcBef>
          <a:spcPct val="0"/>
        </a:spcBef>
        <a:spcAft>
          <a:spcPct val="0"/>
        </a:spcAft>
        <a:defRPr sz="4400" b="1">
          <a:solidFill>
            <a:srgbClr val="000099"/>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p:titleStyle>
    <p:bodyStyle>
      <a:lvl1pPr marL="373380" indent="-373380" algn="l" defTabSz="998220" rtl="0" eaLnBrk="1" fontAlgn="base" hangingPunct="1">
        <a:spcBef>
          <a:spcPct val="20000"/>
        </a:spcBef>
        <a:spcAft>
          <a:spcPct val="0"/>
        </a:spcAft>
        <a:buClr>
          <a:srgbClr val="C00000"/>
        </a:buClr>
        <a:buFont typeface="Wingdings" panose="05000000000000000000" pitchFamily="2" charset="2"/>
        <a:buChar char="u"/>
        <a:defRPr sz="3200">
          <a:solidFill>
            <a:srgbClr val="000099"/>
          </a:solidFill>
          <a:latin typeface="+mn-lt"/>
          <a:ea typeface="+mn-ea"/>
          <a:cs typeface="+mn-cs"/>
        </a:defRPr>
      </a:lvl1pPr>
      <a:lvl2pPr marL="809625" indent="-313055" algn="l" defTabSz="998220" rtl="0" eaLnBrk="1" fontAlgn="base" hangingPunct="1">
        <a:spcBef>
          <a:spcPct val="20000"/>
        </a:spcBef>
        <a:spcAft>
          <a:spcPct val="0"/>
        </a:spcAft>
        <a:buClr>
          <a:srgbClr val="C00000"/>
        </a:buClr>
        <a:buFont typeface="Wingdings" panose="05000000000000000000" pitchFamily="2" charset="2"/>
        <a:buChar char="v"/>
        <a:defRPr sz="2800">
          <a:solidFill>
            <a:srgbClr val="0000FF"/>
          </a:solidFill>
          <a:latin typeface="+mn-lt"/>
        </a:defRPr>
      </a:lvl2pPr>
      <a:lvl3pPr marL="1244600" indent="-246380" algn="l" defTabSz="998220" rtl="0" eaLnBrk="1" fontAlgn="base" hangingPunct="1">
        <a:spcBef>
          <a:spcPct val="20000"/>
        </a:spcBef>
        <a:spcAft>
          <a:spcPct val="0"/>
        </a:spcAft>
        <a:buClr>
          <a:srgbClr val="C00000"/>
        </a:buClr>
        <a:buFont typeface="Wingdings" panose="05000000000000000000" pitchFamily="2" charset="2"/>
        <a:buChar char="p"/>
        <a:defRPr sz="2400">
          <a:solidFill>
            <a:srgbClr val="0000FF"/>
          </a:solidFill>
          <a:latin typeface="+mn-lt"/>
        </a:defRPr>
      </a:lvl3pPr>
      <a:lvl4pPr marL="1746250" indent="-252730" algn="l" defTabSz="998220" rtl="0" eaLnBrk="1" fontAlgn="base" hangingPunct="1">
        <a:spcBef>
          <a:spcPct val="20000"/>
        </a:spcBef>
        <a:spcAft>
          <a:spcPct val="0"/>
        </a:spcAft>
        <a:buClr>
          <a:srgbClr val="800028"/>
        </a:buClr>
        <a:buChar char="–"/>
        <a:defRPr sz="3200">
          <a:solidFill>
            <a:schemeClr val="tx1"/>
          </a:solidFill>
          <a:latin typeface="+mn-lt"/>
        </a:defRPr>
      </a:lvl4pPr>
      <a:lvl5pPr marL="2241550" indent="-247650" algn="l" defTabSz="998220" rtl="0" eaLnBrk="1" fontAlgn="base" hangingPunct="1">
        <a:spcBef>
          <a:spcPct val="20000"/>
        </a:spcBef>
        <a:spcAft>
          <a:spcPct val="0"/>
        </a:spcAft>
        <a:buClr>
          <a:srgbClr val="800028"/>
        </a:buClr>
        <a:buChar char="»"/>
        <a:defRPr sz="3200">
          <a:solidFill>
            <a:schemeClr val="tx1"/>
          </a:solidFill>
          <a:latin typeface="+mn-lt"/>
        </a:defRPr>
      </a:lvl5pPr>
      <a:lvl6pPr marL="2698750" indent="-247650" algn="l" defTabSz="998220" rtl="0" eaLnBrk="1" fontAlgn="base" hangingPunct="1">
        <a:spcBef>
          <a:spcPct val="20000"/>
        </a:spcBef>
        <a:spcAft>
          <a:spcPct val="0"/>
        </a:spcAft>
        <a:buClr>
          <a:srgbClr val="800028"/>
        </a:buClr>
        <a:buChar char="»"/>
        <a:defRPr sz="3200">
          <a:solidFill>
            <a:schemeClr val="tx1"/>
          </a:solidFill>
          <a:latin typeface="+mn-lt"/>
        </a:defRPr>
      </a:lvl6pPr>
      <a:lvl7pPr marL="3155950" indent="-247650" algn="l" defTabSz="998220" rtl="0" eaLnBrk="1" fontAlgn="base" hangingPunct="1">
        <a:spcBef>
          <a:spcPct val="20000"/>
        </a:spcBef>
        <a:spcAft>
          <a:spcPct val="0"/>
        </a:spcAft>
        <a:buClr>
          <a:srgbClr val="800028"/>
        </a:buClr>
        <a:buChar char="»"/>
        <a:defRPr sz="3200">
          <a:solidFill>
            <a:schemeClr val="tx1"/>
          </a:solidFill>
          <a:latin typeface="+mn-lt"/>
        </a:defRPr>
      </a:lvl7pPr>
      <a:lvl8pPr marL="3613150" indent="-247650" algn="l" defTabSz="998220" rtl="0" eaLnBrk="1" fontAlgn="base" hangingPunct="1">
        <a:spcBef>
          <a:spcPct val="20000"/>
        </a:spcBef>
        <a:spcAft>
          <a:spcPct val="0"/>
        </a:spcAft>
        <a:buClr>
          <a:srgbClr val="800028"/>
        </a:buClr>
        <a:buChar char="»"/>
        <a:defRPr sz="3200">
          <a:solidFill>
            <a:schemeClr val="tx1"/>
          </a:solidFill>
          <a:latin typeface="+mn-lt"/>
        </a:defRPr>
      </a:lvl8pPr>
      <a:lvl9pPr marL="4070350" indent="-247650" algn="l" defTabSz="998220" rtl="0" eaLnBrk="1" fontAlgn="base" hangingPunct="1">
        <a:spcBef>
          <a:spcPct val="20000"/>
        </a:spcBef>
        <a:spcAft>
          <a:spcPct val="0"/>
        </a:spcAft>
        <a:buClr>
          <a:srgbClr val="800028"/>
        </a:buClr>
        <a:buChar char="»"/>
        <a:defRPr sz="32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06400" y="533400"/>
            <a:ext cx="1123103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634" tIns="49817" rIns="99634" bIns="49817" numCol="1" anchor="ctr" anchorCtr="0" compatLnSpc="1"/>
          <a:lstStyle/>
          <a:p>
            <a:pPr lvl="0"/>
            <a:r>
              <a:rPr lang="en-US" altLang="zh-CN" dirty="0" smtClean="0"/>
              <a:t>CLICK TO EDIT TITLE</a:t>
            </a:r>
          </a:p>
        </p:txBody>
      </p:sp>
      <p:sp>
        <p:nvSpPr>
          <p:cNvPr id="1027" name="Rectangle 3"/>
          <p:cNvSpPr>
            <a:spLocks noGrp="1" noChangeArrowheads="1"/>
          </p:cNvSpPr>
          <p:nvPr>
            <p:ph type="body" idx="9"/>
          </p:nvPr>
        </p:nvSpPr>
        <p:spPr bwMode="auto">
          <a:xfrm>
            <a:off x="406400" y="1219200"/>
            <a:ext cx="1122891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634" tIns="49817" rIns="99634" bIns="49817" numCol="1" anchor="t" anchorCtr="0" compatLnSpc="1"/>
          <a:lstStyle/>
          <a:p>
            <a:pPr lvl="0"/>
            <a:r>
              <a:rPr lang="en-US" altLang="zh-CN" dirty="0" smtClean="0"/>
              <a:t>Click to edit Master text styles</a:t>
            </a:r>
          </a:p>
          <a:p>
            <a:pPr lvl="1"/>
            <a:r>
              <a:rPr lang="en-US" altLang="zh-CN" dirty="0" smtClean="0"/>
              <a:t>Second level</a:t>
            </a:r>
          </a:p>
          <a:p>
            <a:pPr lvl="2"/>
            <a:r>
              <a:rPr lang="en-US" altLang="zh-CN" dirty="0" smtClean="0"/>
              <a:t>Third level</a:t>
            </a:r>
          </a:p>
        </p:txBody>
      </p:sp>
      <p:sp>
        <p:nvSpPr>
          <p:cNvPr id="1028" name="Text Box 10"/>
          <p:cNvSpPr txBox="1">
            <a:spLocks noChangeArrowheads="1"/>
          </p:cNvSpPr>
          <p:nvPr/>
        </p:nvSpPr>
        <p:spPr bwMode="auto">
          <a:xfrm>
            <a:off x="0" y="6246813"/>
            <a:ext cx="12192000" cy="645160"/>
          </a:xfrm>
          <a:prstGeom prst="rect">
            <a:avLst/>
          </a:prstGeom>
          <a:solidFill>
            <a:srgbClr val="000066"/>
          </a:solidFill>
          <a:ln w="9525">
            <a:noFill/>
            <a:miter lim="800000"/>
          </a:ln>
        </p:spPr>
        <p:txBody>
          <a:bodyPr>
            <a:spAutoFit/>
          </a:bodyPr>
          <a:lstStyle/>
          <a:p>
            <a:pPr algn="ctr">
              <a:buFontTx/>
              <a:buNone/>
            </a:pPr>
            <a:r>
              <a:rPr lang="zh-CN" altLang="en-US" b="1" dirty="0">
                <a:solidFill>
                  <a:srgbClr val="FFFFFF"/>
                </a:solidFill>
                <a:latin typeface="黑体" panose="02010609060101010101" pitchFamily="49" charset="-122"/>
                <a:ea typeface="黑体" panose="02010609060101010101" pitchFamily="49" charset="-122"/>
              </a:rPr>
              <a:t>湖 南 省 疾 病 预 防 控 制 中 心</a:t>
            </a:r>
          </a:p>
          <a:p>
            <a:pPr algn="ctr">
              <a:buFontTx/>
              <a:buNone/>
            </a:pPr>
            <a:r>
              <a:rPr lang="en-US" altLang="zh-CN" b="1" dirty="0">
                <a:solidFill>
                  <a:srgbClr val="FFFFFF"/>
                </a:solidFill>
                <a:latin typeface="+mn-lt"/>
                <a:ea typeface="华文细黑" panose="02010600040101010101" pitchFamily="2" charset="-122"/>
              </a:rPr>
              <a:t>Hunan </a:t>
            </a:r>
            <a:r>
              <a:rPr lang="en-US" altLang="zh-CN" b="1" dirty="0" smtClean="0">
                <a:solidFill>
                  <a:srgbClr val="FFFFFF"/>
                </a:solidFill>
                <a:latin typeface="+mn-lt"/>
                <a:ea typeface="华文细黑" panose="02010600040101010101" pitchFamily="2" charset="-122"/>
              </a:rPr>
              <a:t>Provincial  </a:t>
            </a:r>
            <a:r>
              <a:rPr lang="en-US" altLang="zh-CN" b="1" dirty="0">
                <a:solidFill>
                  <a:srgbClr val="FFFFFF"/>
                </a:solidFill>
                <a:latin typeface="+mn-lt"/>
                <a:ea typeface="华文细黑" panose="02010600040101010101" pitchFamily="2" charset="-122"/>
              </a:rPr>
              <a:t>Center for Disease Control and Prevention</a:t>
            </a:r>
          </a:p>
        </p:txBody>
      </p:sp>
      <p:pic>
        <p:nvPicPr>
          <p:cNvPr id="2" name="图片 1"/>
          <p:cNvPicPr>
            <a:picLocks noChangeAspect="1"/>
          </p:cNvPicPr>
          <p:nvPr/>
        </p:nvPicPr>
        <p:blipFill>
          <a:blip r:embed="rId4"/>
          <a:stretch>
            <a:fillRect/>
          </a:stretch>
        </p:blipFill>
        <p:spPr>
          <a:xfrm>
            <a:off x="10771128" y="47884"/>
            <a:ext cx="1373544" cy="572804"/>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Lst>
  <mc:AlternateContent xmlns:mc="http://schemas.openxmlformats.org/markup-compatibility/2006" xmlns:p14="http://schemas.microsoft.com/office/powerpoint/2010/main">
    <mc:Choice Requires="p14">
      <p:transition/>
    </mc:Choice>
    <mc:Fallback xmlns="">
      <p:transition/>
    </mc:Fallback>
  </mc:AlternateContent>
  <p:txStyles>
    <p:titleStyle>
      <a:lvl1pPr algn="ctr" defTabSz="998220" rtl="0" eaLnBrk="1" fontAlgn="base" hangingPunct="1">
        <a:spcBef>
          <a:spcPct val="0"/>
        </a:spcBef>
        <a:spcAft>
          <a:spcPct val="0"/>
        </a:spcAft>
        <a:defRPr sz="4400" b="1">
          <a:solidFill>
            <a:srgbClr val="000099"/>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p:titleStyle>
    <p:bodyStyle>
      <a:lvl1pPr marL="373380" indent="-373380" algn="l" defTabSz="998220" rtl="0" eaLnBrk="1" fontAlgn="base" hangingPunct="1">
        <a:spcBef>
          <a:spcPct val="20000"/>
        </a:spcBef>
        <a:spcAft>
          <a:spcPct val="0"/>
        </a:spcAft>
        <a:buClr>
          <a:srgbClr val="C00000"/>
        </a:buClr>
        <a:buFont typeface="Wingdings" panose="05000000000000000000" pitchFamily="2" charset="2"/>
        <a:buChar char="u"/>
        <a:defRPr sz="3200">
          <a:solidFill>
            <a:srgbClr val="000099"/>
          </a:solidFill>
          <a:latin typeface="+mn-lt"/>
          <a:ea typeface="+mn-ea"/>
          <a:cs typeface="+mn-cs"/>
        </a:defRPr>
      </a:lvl1pPr>
      <a:lvl2pPr marL="809625" indent="-313055" algn="l" defTabSz="998220" rtl="0" eaLnBrk="1" fontAlgn="base" hangingPunct="1">
        <a:spcBef>
          <a:spcPct val="20000"/>
        </a:spcBef>
        <a:spcAft>
          <a:spcPct val="0"/>
        </a:spcAft>
        <a:buClr>
          <a:srgbClr val="C00000"/>
        </a:buClr>
        <a:buFont typeface="Wingdings" panose="05000000000000000000" pitchFamily="2" charset="2"/>
        <a:buChar char="v"/>
        <a:defRPr sz="2800">
          <a:solidFill>
            <a:srgbClr val="0000FF"/>
          </a:solidFill>
          <a:latin typeface="+mn-lt"/>
        </a:defRPr>
      </a:lvl2pPr>
      <a:lvl3pPr marL="1244600" indent="-246380" algn="l" defTabSz="998220" rtl="0" eaLnBrk="1" fontAlgn="base" hangingPunct="1">
        <a:spcBef>
          <a:spcPct val="20000"/>
        </a:spcBef>
        <a:spcAft>
          <a:spcPct val="0"/>
        </a:spcAft>
        <a:buClr>
          <a:srgbClr val="C00000"/>
        </a:buClr>
        <a:buFont typeface="Wingdings" panose="05000000000000000000" pitchFamily="2" charset="2"/>
        <a:buChar char="p"/>
        <a:defRPr sz="2400">
          <a:solidFill>
            <a:srgbClr val="0000FF"/>
          </a:solidFill>
          <a:latin typeface="+mn-lt"/>
        </a:defRPr>
      </a:lvl3pPr>
      <a:lvl4pPr marL="1746250" indent="-252730" algn="l" defTabSz="998220" rtl="0" eaLnBrk="1" fontAlgn="base" hangingPunct="1">
        <a:spcBef>
          <a:spcPct val="20000"/>
        </a:spcBef>
        <a:spcAft>
          <a:spcPct val="0"/>
        </a:spcAft>
        <a:buClr>
          <a:srgbClr val="800028"/>
        </a:buClr>
        <a:buChar char="–"/>
        <a:defRPr sz="3200">
          <a:solidFill>
            <a:schemeClr val="tx1"/>
          </a:solidFill>
          <a:latin typeface="+mn-lt"/>
        </a:defRPr>
      </a:lvl4pPr>
      <a:lvl5pPr marL="2241550" indent="-247650" algn="l" defTabSz="998220" rtl="0" eaLnBrk="1" fontAlgn="base" hangingPunct="1">
        <a:spcBef>
          <a:spcPct val="20000"/>
        </a:spcBef>
        <a:spcAft>
          <a:spcPct val="0"/>
        </a:spcAft>
        <a:buClr>
          <a:srgbClr val="800028"/>
        </a:buClr>
        <a:buChar char="»"/>
        <a:defRPr sz="3200">
          <a:solidFill>
            <a:schemeClr val="tx1"/>
          </a:solidFill>
          <a:latin typeface="+mn-lt"/>
        </a:defRPr>
      </a:lvl5pPr>
      <a:lvl6pPr marL="2698750" indent="-247650" algn="l" defTabSz="998220" rtl="0" eaLnBrk="1" fontAlgn="base" hangingPunct="1">
        <a:spcBef>
          <a:spcPct val="20000"/>
        </a:spcBef>
        <a:spcAft>
          <a:spcPct val="0"/>
        </a:spcAft>
        <a:buClr>
          <a:srgbClr val="800028"/>
        </a:buClr>
        <a:buChar char="»"/>
        <a:defRPr sz="3200">
          <a:solidFill>
            <a:schemeClr val="tx1"/>
          </a:solidFill>
          <a:latin typeface="+mn-lt"/>
        </a:defRPr>
      </a:lvl6pPr>
      <a:lvl7pPr marL="3155950" indent="-247650" algn="l" defTabSz="998220" rtl="0" eaLnBrk="1" fontAlgn="base" hangingPunct="1">
        <a:spcBef>
          <a:spcPct val="20000"/>
        </a:spcBef>
        <a:spcAft>
          <a:spcPct val="0"/>
        </a:spcAft>
        <a:buClr>
          <a:srgbClr val="800028"/>
        </a:buClr>
        <a:buChar char="»"/>
        <a:defRPr sz="3200">
          <a:solidFill>
            <a:schemeClr val="tx1"/>
          </a:solidFill>
          <a:latin typeface="+mn-lt"/>
        </a:defRPr>
      </a:lvl7pPr>
      <a:lvl8pPr marL="3613150" indent="-247650" algn="l" defTabSz="998220" rtl="0" eaLnBrk="1" fontAlgn="base" hangingPunct="1">
        <a:spcBef>
          <a:spcPct val="20000"/>
        </a:spcBef>
        <a:spcAft>
          <a:spcPct val="0"/>
        </a:spcAft>
        <a:buClr>
          <a:srgbClr val="800028"/>
        </a:buClr>
        <a:buChar char="»"/>
        <a:defRPr sz="3200">
          <a:solidFill>
            <a:schemeClr val="tx1"/>
          </a:solidFill>
          <a:latin typeface="+mn-lt"/>
        </a:defRPr>
      </a:lvl8pPr>
      <a:lvl9pPr marL="4070350" indent="-247650" algn="l" defTabSz="998220" rtl="0" eaLnBrk="1" fontAlgn="base" hangingPunct="1">
        <a:spcBef>
          <a:spcPct val="20000"/>
        </a:spcBef>
        <a:spcAft>
          <a:spcPct val="0"/>
        </a:spcAft>
        <a:buClr>
          <a:srgbClr val="800028"/>
        </a:buClr>
        <a:buChar char="»"/>
        <a:defRPr sz="32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tags" Target="../tags/tag89.xml"/><Relationship Id="rId117" Type="http://schemas.openxmlformats.org/officeDocument/2006/relationships/tags" Target="../tags/tag180.xml"/><Relationship Id="rId21" Type="http://schemas.openxmlformats.org/officeDocument/2006/relationships/tags" Target="../tags/tag84.xml"/><Relationship Id="rId42" Type="http://schemas.openxmlformats.org/officeDocument/2006/relationships/tags" Target="../tags/tag105.xml"/><Relationship Id="rId47" Type="http://schemas.openxmlformats.org/officeDocument/2006/relationships/tags" Target="../tags/tag110.xml"/><Relationship Id="rId63" Type="http://schemas.openxmlformats.org/officeDocument/2006/relationships/tags" Target="../tags/tag126.xml"/><Relationship Id="rId68" Type="http://schemas.openxmlformats.org/officeDocument/2006/relationships/tags" Target="../tags/tag131.xml"/><Relationship Id="rId84" Type="http://schemas.openxmlformats.org/officeDocument/2006/relationships/tags" Target="../tags/tag147.xml"/><Relationship Id="rId89" Type="http://schemas.openxmlformats.org/officeDocument/2006/relationships/tags" Target="../tags/tag152.xml"/><Relationship Id="rId112" Type="http://schemas.openxmlformats.org/officeDocument/2006/relationships/tags" Target="../tags/tag175.xml"/><Relationship Id="rId16" Type="http://schemas.openxmlformats.org/officeDocument/2006/relationships/tags" Target="../tags/tag79.xml"/><Relationship Id="rId107" Type="http://schemas.openxmlformats.org/officeDocument/2006/relationships/tags" Target="../tags/tag170.xml"/><Relationship Id="rId11" Type="http://schemas.openxmlformats.org/officeDocument/2006/relationships/tags" Target="../tags/tag74.xml"/><Relationship Id="rId32" Type="http://schemas.openxmlformats.org/officeDocument/2006/relationships/tags" Target="../tags/tag95.xml"/><Relationship Id="rId37" Type="http://schemas.openxmlformats.org/officeDocument/2006/relationships/tags" Target="../tags/tag100.xml"/><Relationship Id="rId53" Type="http://schemas.openxmlformats.org/officeDocument/2006/relationships/tags" Target="../tags/tag116.xml"/><Relationship Id="rId58" Type="http://schemas.openxmlformats.org/officeDocument/2006/relationships/tags" Target="../tags/tag121.xml"/><Relationship Id="rId74" Type="http://schemas.openxmlformats.org/officeDocument/2006/relationships/tags" Target="../tags/tag137.xml"/><Relationship Id="rId79" Type="http://schemas.openxmlformats.org/officeDocument/2006/relationships/tags" Target="../tags/tag142.xml"/><Relationship Id="rId102" Type="http://schemas.openxmlformats.org/officeDocument/2006/relationships/tags" Target="../tags/tag165.xml"/><Relationship Id="rId123" Type="http://schemas.openxmlformats.org/officeDocument/2006/relationships/tags" Target="../tags/tag186.xml"/><Relationship Id="rId5" Type="http://schemas.openxmlformats.org/officeDocument/2006/relationships/tags" Target="../tags/tag68.xml"/><Relationship Id="rId90" Type="http://schemas.openxmlformats.org/officeDocument/2006/relationships/tags" Target="../tags/tag153.xml"/><Relationship Id="rId95" Type="http://schemas.openxmlformats.org/officeDocument/2006/relationships/tags" Target="../tags/tag158.xml"/><Relationship Id="rId22" Type="http://schemas.openxmlformats.org/officeDocument/2006/relationships/tags" Target="../tags/tag85.xml"/><Relationship Id="rId27" Type="http://schemas.openxmlformats.org/officeDocument/2006/relationships/tags" Target="../tags/tag90.xml"/><Relationship Id="rId43" Type="http://schemas.openxmlformats.org/officeDocument/2006/relationships/tags" Target="../tags/tag106.xml"/><Relationship Id="rId48" Type="http://schemas.openxmlformats.org/officeDocument/2006/relationships/tags" Target="../tags/tag111.xml"/><Relationship Id="rId64" Type="http://schemas.openxmlformats.org/officeDocument/2006/relationships/tags" Target="../tags/tag127.xml"/><Relationship Id="rId69" Type="http://schemas.openxmlformats.org/officeDocument/2006/relationships/tags" Target="../tags/tag132.xml"/><Relationship Id="rId113" Type="http://schemas.openxmlformats.org/officeDocument/2006/relationships/tags" Target="../tags/tag176.xml"/><Relationship Id="rId118" Type="http://schemas.openxmlformats.org/officeDocument/2006/relationships/tags" Target="../tags/tag181.xml"/><Relationship Id="rId80" Type="http://schemas.openxmlformats.org/officeDocument/2006/relationships/tags" Target="../tags/tag143.xml"/><Relationship Id="rId85" Type="http://schemas.openxmlformats.org/officeDocument/2006/relationships/tags" Target="../tags/tag148.xml"/><Relationship Id="rId12" Type="http://schemas.openxmlformats.org/officeDocument/2006/relationships/tags" Target="../tags/tag75.xml"/><Relationship Id="rId17" Type="http://schemas.openxmlformats.org/officeDocument/2006/relationships/tags" Target="../tags/tag80.xml"/><Relationship Id="rId33" Type="http://schemas.openxmlformats.org/officeDocument/2006/relationships/tags" Target="../tags/tag96.xml"/><Relationship Id="rId38" Type="http://schemas.openxmlformats.org/officeDocument/2006/relationships/tags" Target="../tags/tag101.xml"/><Relationship Id="rId59" Type="http://schemas.openxmlformats.org/officeDocument/2006/relationships/tags" Target="../tags/tag122.xml"/><Relationship Id="rId103" Type="http://schemas.openxmlformats.org/officeDocument/2006/relationships/tags" Target="../tags/tag166.xml"/><Relationship Id="rId108" Type="http://schemas.openxmlformats.org/officeDocument/2006/relationships/tags" Target="../tags/tag171.xml"/><Relationship Id="rId124" Type="http://schemas.openxmlformats.org/officeDocument/2006/relationships/slideLayout" Target="../slideLayouts/slideLayout14.xml"/><Relationship Id="rId54" Type="http://schemas.openxmlformats.org/officeDocument/2006/relationships/tags" Target="../tags/tag117.xml"/><Relationship Id="rId70" Type="http://schemas.openxmlformats.org/officeDocument/2006/relationships/tags" Target="../tags/tag133.xml"/><Relationship Id="rId75" Type="http://schemas.openxmlformats.org/officeDocument/2006/relationships/tags" Target="../tags/tag138.xml"/><Relationship Id="rId91" Type="http://schemas.openxmlformats.org/officeDocument/2006/relationships/tags" Target="../tags/tag154.xml"/><Relationship Id="rId96" Type="http://schemas.openxmlformats.org/officeDocument/2006/relationships/tags" Target="../tags/tag159.xml"/><Relationship Id="rId1" Type="http://schemas.openxmlformats.org/officeDocument/2006/relationships/tags" Target="../tags/tag64.xml"/><Relationship Id="rId6" Type="http://schemas.openxmlformats.org/officeDocument/2006/relationships/tags" Target="../tags/tag69.xml"/><Relationship Id="rId23" Type="http://schemas.openxmlformats.org/officeDocument/2006/relationships/tags" Target="../tags/tag86.xml"/><Relationship Id="rId28" Type="http://schemas.openxmlformats.org/officeDocument/2006/relationships/tags" Target="../tags/tag91.xml"/><Relationship Id="rId49" Type="http://schemas.openxmlformats.org/officeDocument/2006/relationships/tags" Target="../tags/tag112.xml"/><Relationship Id="rId114" Type="http://schemas.openxmlformats.org/officeDocument/2006/relationships/tags" Target="../tags/tag177.xml"/><Relationship Id="rId119" Type="http://schemas.openxmlformats.org/officeDocument/2006/relationships/tags" Target="../tags/tag182.xml"/><Relationship Id="rId44" Type="http://schemas.openxmlformats.org/officeDocument/2006/relationships/tags" Target="../tags/tag107.xml"/><Relationship Id="rId60" Type="http://schemas.openxmlformats.org/officeDocument/2006/relationships/tags" Target="../tags/tag123.xml"/><Relationship Id="rId65" Type="http://schemas.openxmlformats.org/officeDocument/2006/relationships/tags" Target="../tags/tag128.xml"/><Relationship Id="rId81" Type="http://schemas.openxmlformats.org/officeDocument/2006/relationships/tags" Target="../tags/tag144.xml"/><Relationship Id="rId86" Type="http://schemas.openxmlformats.org/officeDocument/2006/relationships/tags" Target="../tags/tag149.xml"/><Relationship Id="rId13" Type="http://schemas.openxmlformats.org/officeDocument/2006/relationships/tags" Target="../tags/tag76.xml"/><Relationship Id="rId18" Type="http://schemas.openxmlformats.org/officeDocument/2006/relationships/tags" Target="../tags/tag81.xml"/><Relationship Id="rId39" Type="http://schemas.openxmlformats.org/officeDocument/2006/relationships/tags" Target="../tags/tag102.xml"/><Relationship Id="rId109" Type="http://schemas.openxmlformats.org/officeDocument/2006/relationships/tags" Target="../tags/tag172.xml"/><Relationship Id="rId34" Type="http://schemas.openxmlformats.org/officeDocument/2006/relationships/tags" Target="../tags/tag97.xml"/><Relationship Id="rId50" Type="http://schemas.openxmlformats.org/officeDocument/2006/relationships/tags" Target="../tags/tag113.xml"/><Relationship Id="rId55" Type="http://schemas.openxmlformats.org/officeDocument/2006/relationships/tags" Target="../tags/tag118.xml"/><Relationship Id="rId76" Type="http://schemas.openxmlformats.org/officeDocument/2006/relationships/tags" Target="../tags/tag139.xml"/><Relationship Id="rId97" Type="http://schemas.openxmlformats.org/officeDocument/2006/relationships/tags" Target="../tags/tag160.xml"/><Relationship Id="rId104" Type="http://schemas.openxmlformats.org/officeDocument/2006/relationships/tags" Target="../tags/tag167.xml"/><Relationship Id="rId120" Type="http://schemas.openxmlformats.org/officeDocument/2006/relationships/tags" Target="../tags/tag183.xml"/><Relationship Id="rId125" Type="http://schemas.openxmlformats.org/officeDocument/2006/relationships/notesSlide" Target="../notesSlides/notesSlide10.xml"/><Relationship Id="rId7" Type="http://schemas.openxmlformats.org/officeDocument/2006/relationships/tags" Target="../tags/tag70.xml"/><Relationship Id="rId71" Type="http://schemas.openxmlformats.org/officeDocument/2006/relationships/tags" Target="../tags/tag134.xml"/><Relationship Id="rId92" Type="http://schemas.openxmlformats.org/officeDocument/2006/relationships/tags" Target="../tags/tag155.xml"/><Relationship Id="rId2" Type="http://schemas.openxmlformats.org/officeDocument/2006/relationships/tags" Target="../tags/tag65.xml"/><Relationship Id="rId29" Type="http://schemas.openxmlformats.org/officeDocument/2006/relationships/tags" Target="../tags/tag92.xml"/><Relationship Id="rId24" Type="http://schemas.openxmlformats.org/officeDocument/2006/relationships/tags" Target="../tags/tag87.xml"/><Relationship Id="rId40" Type="http://schemas.openxmlformats.org/officeDocument/2006/relationships/tags" Target="../tags/tag103.xml"/><Relationship Id="rId45" Type="http://schemas.openxmlformats.org/officeDocument/2006/relationships/tags" Target="../tags/tag108.xml"/><Relationship Id="rId66" Type="http://schemas.openxmlformats.org/officeDocument/2006/relationships/tags" Target="../tags/tag129.xml"/><Relationship Id="rId87" Type="http://schemas.openxmlformats.org/officeDocument/2006/relationships/tags" Target="../tags/tag150.xml"/><Relationship Id="rId110" Type="http://schemas.openxmlformats.org/officeDocument/2006/relationships/tags" Target="../tags/tag173.xml"/><Relationship Id="rId115" Type="http://schemas.openxmlformats.org/officeDocument/2006/relationships/tags" Target="../tags/tag178.xml"/><Relationship Id="rId61" Type="http://schemas.openxmlformats.org/officeDocument/2006/relationships/tags" Target="../tags/tag124.xml"/><Relationship Id="rId82" Type="http://schemas.openxmlformats.org/officeDocument/2006/relationships/tags" Target="../tags/tag145.xml"/><Relationship Id="rId19" Type="http://schemas.openxmlformats.org/officeDocument/2006/relationships/tags" Target="../tags/tag82.xml"/><Relationship Id="rId14" Type="http://schemas.openxmlformats.org/officeDocument/2006/relationships/tags" Target="../tags/tag77.xml"/><Relationship Id="rId30" Type="http://schemas.openxmlformats.org/officeDocument/2006/relationships/tags" Target="../tags/tag93.xml"/><Relationship Id="rId35" Type="http://schemas.openxmlformats.org/officeDocument/2006/relationships/tags" Target="../tags/tag98.xml"/><Relationship Id="rId56" Type="http://schemas.openxmlformats.org/officeDocument/2006/relationships/tags" Target="../tags/tag119.xml"/><Relationship Id="rId77" Type="http://schemas.openxmlformats.org/officeDocument/2006/relationships/tags" Target="../tags/tag140.xml"/><Relationship Id="rId100" Type="http://schemas.openxmlformats.org/officeDocument/2006/relationships/tags" Target="../tags/tag163.xml"/><Relationship Id="rId105" Type="http://schemas.openxmlformats.org/officeDocument/2006/relationships/tags" Target="../tags/tag168.xml"/><Relationship Id="rId8" Type="http://schemas.openxmlformats.org/officeDocument/2006/relationships/tags" Target="../tags/tag71.xml"/><Relationship Id="rId51" Type="http://schemas.openxmlformats.org/officeDocument/2006/relationships/tags" Target="../tags/tag114.xml"/><Relationship Id="rId72" Type="http://schemas.openxmlformats.org/officeDocument/2006/relationships/tags" Target="../tags/tag135.xml"/><Relationship Id="rId93" Type="http://schemas.openxmlformats.org/officeDocument/2006/relationships/tags" Target="../tags/tag156.xml"/><Relationship Id="rId98" Type="http://schemas.openxmlformats.org/officeDocument/2006/relationships/tags" Target="../tags/tag161.xml"/><Relationship Id="rId121" Type="http://schemas.openxmlformats.org/officeDocument/2006/relationships/tags" Target="../tags/tag184.xml"/><Relationship Id="rId3" Type="http://schemas.openxmlformats.org/officeDocument/2006/relationships/tags" Target="../tags/tag66.xml"/><Relationship Id="rId25" Type="http://schemas.openxmlformats.org/officeDocument/2006/relationships/tags" Target="../tags/tag88.xml"/><Relationship Id="rId46" Type="http://schemas.openxmlformats.org/officeDocument/2006/relationships/tags" Target="../tags/tag109.xml"/><Relationship Id="rId67" Type="http://schemas.openxmlformats.org/officeDocument/2006/relationships/tags" Target="../tags/tag130.xml"/><Relationship Id="rId116" Type="http://schemas.openxmlformats.org/officeDocument/2006/relationships/tags" Target="../tags/tag179.xml"/><Relationship Id="rId20" Type="http://schemas.openxmlformats.org/officeDocument/2006/relationships/tags" Target="../tags/tag83.xml"/><Relationship Id="rId41" Type="http://schemas.openxmlformats.org/officeDocument/2006/relationships/tags" Target="../tags/tag104.xml"/><Relationship Id="rId62" Type="http://schemas.openxmlformats.org/officeDocument/2006/relationships/tags" Target="../tags/tag125.xml"/><Relationship Id="rId83" Type="http://schemas.openxmlformats.org/officeDocument/2006/relationships/tags" Target="../tags/tag146.xml"/><Relationship Id="rId88" Type="http://schemas.openxmlformats.org/officeDocument/2006/relationships/tags" Target="../tags/tag151.xml"/><Relationship Id="rId111" Type="http://schemas.openxmlformats.org/officeDocument/2006/relationships/tags" Target="../tags/tag174.xml"/><Relationship Id="rId15" Type="http://schemas.openxmlformats.org/officeDocument/2006/relationships/tags" Target="../tags/tag78.xml"/><Relationship Id="rId36" Type="http://schemas.openxmlformats.org/officeDocument/2006/relationships/tags" Target="../tags/tag99.xml"/><Relationship Id="rId57" Type="http://schemas.openxmlformats.org/officeDocument/2006/relationships/tags" Target="../tags/tag120.xml"/><Relationship Id="rId106" Type="http://schemas.openxmlformats.org/officeDocument/2006/relationships/tags" Target="../tags/tag169.xml"/><Relationship Id="rId10" Type="http://schemas.openxmlformats.org/officeDocument/2006/relationships/tags" Target="../tags/tag73.xml"/><Relationship Id="rId31" Type="http://schemas.openxmlformats.org/officeDocument/2006/relationships/tags" Target="../tags/tag94.xml"/><Relationship Id="rId52" Type="http://schemas.openxmlformats.org/officeDocument/2006/relationships/tags" Target="../tags/tag115.xml"/><Relationship Id="rId73" Type="http://schemas.openxmlformats.org/officeDocument/2006/relationships/tags" Target="../tags/tag136.xml"/><Relationship Id="rId78" Type="http://schemas.openxmlformats.org/officeDocument/2006/relationships/tags" Target="../tags/tag141.xml"/><Relationship Id="rId94" Type="http://schemas.openxmlformats.org/officeDocument/2006/relationships/tags" Target="../tags/tag157.xml"/><Relationship Id="rId99" Type="http://schemas.openxmlformats.org/officeDocument/2006/relationships/tags" Target="../tags/tag162.xml"/><Relationship Id="rId101" Type="http://schemas.openxmlformats.org/officeDocument/2006/relationships/tags" Target="../tags/tag164.xml"/><Relationship Id="rId122" Type="http://schemas.openxmlformats.org/officeDocument/2006/relationships/tags" Target="../tags/tag185.xml"/><Relationship Id="rId4" Type="http://schemas.openxmlformats.org/officeDocument/2006/relationships/tags" Target="../tags/tag67.xml"/><Relationship Id="rId9" Type="http://schemas.openxmlformats.org/officeDocument/2006/relationships/tags" Target="../tags/tag7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3" Type="http://schemas.openxmlformats.org/officeDocument/2006/relationships/tags" Target="../tags/tag199.xml"/><Relationship Id="rId18" Type="http://schemas.openxmlformats.org/officeDocument/2006/relationships/tags" Target="../tags/tag204.xml"/><Relationship Id="rId26" Type="http://schemas.openxmlformats.org/officeDocument/2006/relationships/tags" Target="../tags/tag212.xml"/><Relationship Id="rId39" Type="http://schemas.openxmlformats.org/officeDocument/2006/relationships/tags" Target="../tags/tag225.xml"/><Relationship Id="rId21" Type="http://schemas.openxmlformats.org/officeDocument/2006/relationships/tags" Target="../tags/tag207.xml"/><Relationship Id="rId34" Type="http://schemas.openxmlformats.org/officeDocument/2006/relationships/tags" Target="../tags/tag220.xml"/><Relationship Id="rId42" Type="http://schemas.openxmlformats.org/officeDocument/2006/relationships/tags" Target="../tags/tag228.xml"/><Relationship Id="rId7" Type="http://schemas.openxmlformats.org/officeDocument/2006/relationships/tags" Target="../tags/tag193.xml"/><Relationship Id="rId2" Type="http://schemas.openxmlformats.org/officeDocument/2006/relationships/tags" Target="../tags/tag188.xml"/><Relationship Id="rId16" Type="http://schemas.openxmlformats.org/officeDocument/2006/relationships/tags" Target="../tags/tag202.xml"/><Relationship Id="rId29" Type="http://schemas.openxmlformats.org/officeDocument/2006/relationships/tags" Target="../tags/tag215.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24" Type="http://schemas.openxmlformats.org/officeDocument/2006/relationships/tags" Target="../tags/tag210.xml"/><Relationship Id="rId32" Type="http://schemas.openxmlformats.org/officeDocument/2006/relationships/tags" Target="../tags/tag218.xml"/><Relationship Id="rId37" Type="http://schemas.openxmlformats.org/officeDocument/2006/relationships/tags" Target="../tags/tag223.xml"/><Relationship Id="rId40" Type="http://schemas.openxmlformats.org/officeDocument/2006/relationships/tags" Target="../tags/tag226.xml"/><Relationship Id="rId45" Type="http://schemas.openxmlformats.org/officeDocument/2006/relationships/notesSlide" Target="../notesSlides/notesSlide17.xml"/><Relationship Id="rId5" Type="http://schemas.openxmlformats.org/officeDocument/2006/relationships/tags" Target="../tags/tag191.xml"/><Relationship Id="rId15" Type="http://schemas.openxmlformats.org/officeDocument/2006/relationships/tags" Target="../tags/tag201.xml"/><Relationship Id="rId23" Type="http://schemas.openxmlformats.org/officeDocument/2006/relationships/tags" Target="../tags/tag209.xml"/><Relationship Id="rId28" Type="http://schemas.openxmlformats.org/officeDocument/2006/relationships/tags" Target="../tags/tag214.xml"/><Relationship Id="rId36" Type="http://schemas.openxmlformats.org/officeDocument/2006/relationships/tags" Target="../tags/tag222.xml"/><Relationship Id="rId10" Type="http://schemas.openxmlformats.org/officeDocument/2006/relationships/tags" Target="../tags/tag196.xml"/><Relationship Id="rId19" Type="http://schemas.openxmlformats.org/officeDocument/2006/relationships/tags" Target="../tags/tag205.xml"/><Relationship Id="rId31" Type="http://schemas.openxmlformats.org/officeDocument/2006/relationships/tags" Target="../tags/tag217.xml"/><Relationship Id="rId44" Type="http://schemas.openxmlformats.org/officeDocument/2006/relationships/slideLayout" Target="../slideLayouts/slideLayout1.xm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 Id="rId22" Type="http://schemas.openxmlformats.org/officeDocument/2006/relationships/tags" Target="../tags/tag208.xml"/><Relationship Id="rId27" Type="http://schemas.openxmlformats.org/officeDocument/2006/relationships/tags" Target="../tags/tag213.xml"/><Relationship Id="rId30" Type="http://schemas.openxmlformats.org/officeDocument/2006/relationships/tags" Target="../tags/tag216.xml"/><Relationship Id="rId35" Type="http://schemas.openxmlformats.org/officeDocument/2006/relationships/tags" Target="../tags/tag221.xml"/><Relationship Id="rId43" Type="http://schemas.openxmlformats.org/officeDocument/2006/relationships/tags" Target="../tags/tag229.xml"/><Relationship Id="rId8" Type="http://schemas.openxmlformats.org/officeDocument/2006/relationships/tags" Target="../tags/tag194.xml"/><Relationship Id="rId3" Type="http://schemas.openxmlformats.org/officeDocument/2006/relationships/tags" Target="../tags/tag189.xml"/><Relationship Id="rId12" Type="http://schemas.openxmlformats.org/officeDocument/2006/relationships/tags" Target="../tags/tag198.xml"/><Relationship Id="rId17" Type="http://schemas.openxmlformats.org/officeDocument/2006/relationships/tags" Target="../tags/tag203.xml"/><Relationship Id="rId25" Type="http://schemas.openxmlformats.org/officeDocument/2006/relationships/tags" Target="../tags/tag211.xml"/><Relationship Id="rId33" Type="http://schemas.openxmlformats.org/officeDocument/2006/relationships/tags" Target="../tags/tag219.xml"/><Relationship Id="rId38" Type="http://schemas.openxmlformats.org/officeDocument/2006/relationships/tags" Target="../tags/tag224.xml"/><Relationship Id="rId20" Type="http://schemas.openxmlformats.org/officeDocument/2006/relationships/tags" Target="../tags/tag206.xml"/><Relationship Id="rId41" Type="http://schemas.openxmlformats.org/officeDocument/2006/relationships/tags" Target="../tags/tag22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tags" Target="../tags/tag238.xml"/><Relationship Id="rId3" Type="http://schemas.openxmlformats.org/officeDocument/2006/relationships/tags" Target="../tags/tag233.xml"/><Relationship Id="rId7" Type="http://schemas.openxmlformats.org/officeDocument/2006/relationships/tags" Target="../tags/tag237.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notesSlide" Target="../notesSlides/notesSlide19.xml"/><Relationship Id="rId5" Type="http://schemas.openxmlformats.org/officeDocument/2006/relationships/tags" Target="../tags/tag235.xml"/><Relationship Id="rId10" Type="http://schemas.openxmlformats.org/officeDocument/2006/relationships/slideLayout" Target="../slideLayouts/slideLayout1.xml"/><Relationship Id="rId4" Type="http://schemas.openxmlformats.org/officeDocument/2006/relationships/tags" Target="../tags/tag234.xml"/><Relationship Id="rId9" Type="http://schemas.openxmlformats.org/officeDocument/2006/relationships/tags" Target="../tags/tag239.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notesSlide" Target="../notesSlides/notesSlide2.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slideLayout" Target="../slideLayouts/slideLayout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tags" Target="../tags/tag252.xml"/><Relationship Id="rId18" Type="http://schemas.openxmlformats.org/officeDocument/2006/relationships/tags" Target="../tags/tag257.xml"/><Relationship Id="rId3" Type="http://schemas.openxmlformats.org/officeDocument/2006/relationships/tags" Target="../tags/tag242.xml"/><Relationship Id="rId21" Type="http://schemas.openxmlformats.org/officeDocument/2006/relationships/slideLayout" Target="../slideLayouts/slideLayout1.xml"/><Relationship Id="rId7" Type="http://schemas.openxmlformats.org/officeDocument/2006/relationships/tags" Target="../tags/tag246.xml"/><Relationship Id="rId12" Type="http://schemas.openxmlformats.org/officeDocument/2006/relationships/tags" Target="../tags/tag251.xml"/><Relationship Id="rId17" Type="http://schemas.openxmlformats.org/officeDocument/2006/relationships/tags" Target="../tags/tag256.xml"/><Relationship Id="rId2" Type="http://schemas.openxmlformats.org/officeDocument/2006/relationships/tags" Target="../tags/tag241.xml"/><Relationship Id="rId16" Type="http://schemas.openxmlformats.org/officeDocument/2006/relationships/tags" Target="../tags/tag255.xml"/><Relationship Id="rId20" Type="http://schemas.openxmlformats.org/officeDocument/2006/relationships/tags" Target="../tags/tag259.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5" Type="http://schemas.openxmlformats.org/officeDocument/2006/relationships/tags" Target="../tags/tag254.xml"/><Relationship Id="rId23" Type="http://schemas.openxmlformats.org/officeDocument/2006/relationships/image" Target="../media/image34.png"/><Relationship Id="rId10" Type="http://schemas.openxmlformats.org/officeDocument/2006/relationships/tags" Target="../tags/tag249.xml"/><Relationship Id="rId19" Type="http://schemas.openxmlformats.org/officeDocument/2006/relationships/tags" Target="../tags/tag258.xml"/><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tags" Target="../tags/tag253.xml"/><Relationship Id="rId2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slideLayout" Target="../slideLayouts/slideLayout1.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tags" Target="../tags/tag276.xml"/><Relationship Id="rId2" Type="http://schemas.openxmlformats.org/officeDocument/2006/relationships/tags" Target="../tags/tag261.xml"/><Relationship Id="rId16" Type="http://schemas.openxmlformats.org/officeDocument/2006/relationships/tags" Target="../tags/tag275.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tags" Target="../tags/tag274.xml"/><Relationship Id="rId10" Type="http://schemas.openxmlformats.org/officeDocument/2006/relationships/tags" Target="../tags/tag269.xml"/><Relationship Id="rId19" Type="http://schemas.openxmlformats.org/officeDocument/2006/relationships/notesSlide" Target="../notesSlides/notesSlide30.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3" Type="http://schemas.openxmlformats.org/officeDocument/2006/relationships/tags" Target="../tags/tag289.xml"/><Relationship Id="rId18" Type="http://schemas.openxmlformats.org/officeDocument/2006/relationships/tags" Target="../tags/tag294.xml"/><Relationship Id="rId26" Type="http://schemas.openxmlformats.org/officeDocument/2006/relationships/tags" Target="../tags/tag302.xml"/><Relationship Id="rId39" Type="http://schemas.openxmlformats.org/officeDocument/2006/relationships/tags" Target="../tags/tag315.xml"/><Relationship Id="rId21" Type="http://schemas.openxmlformats.org/officeDocument/2006/relationships/tags" Target="../tags/tag297.xml"/><Relationship Id="rId34" Type="http://schemas.openxmlformats.org/officeDocument/2006/relationships/tags" Target="../tags/tag310.xml"/><Relationship Id="rId7" Type="http://schemas.openxmlformats.org/officeDocument/2006/relationships/tags" Target="../tags/tag283.xml"/><Relationship Id="rId2" Type="http://schemas.openxmlformats.org/officeDocument/2006/relationships/tags" Target="../tags/tag278.xml"/><Relationship Id="rId16" Type="http://schemas.openxmlformats.org/officeDocument/2006/relationships/tags" Target="../tags/tag292.xml"/><Relationship Id="rId20" Type="http://schemas.openxmlformats.org/officeDocument/2006/relationships/tags" Target="../tags/tag296.xml"/><Relationship Id="rId29" Type="http://schemas.openxmlformats.org/officeDocument/2006/relationships/tags" Target="../tags/tag305.xml"/><Relationship Id="rId41" Type="http://schemas.openxmlformats.org/officeDocument/2006/relationships/slideLayout" Target="../slideLayouts/slideLayout2.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tags" Target="../tags/tag287.xml"/><Relationship Id="rId24" Type="http://schemas.openxmlformats.org/officeDocument/2006/relationships/tags" Target="../tags/tag300.xml"/><Relationship Id="rId32" Type="http://schemas.openxmlformats.org/officeDocument/2006/relationships/tags" Target="../tags/tag308.xml"/><Relationship Id="rId37" Type="http://schemas.openxmlformats.org/officeDocument/2006/relationships/tags" Target="../tags/tag313.xml"/><Relationship Id="rId40" Type="http://schemas.openxmlformats.org/officeDocument/2006/relationships/tags" Target="../tags/tag316.xml"/><Relationship Id="rId5" Type="http://schemas.openxmlformats.org/officeDocument/2006/relationships/tags" Target="../tags/tag281.xml"/><Relationship Id="rId15" Type="http://schemas.openxmlformats.org/officeDocument/2006/relationships/tags" Target="../tags/tag291.xml"/><Relationship Id="rId23" Type="http://schemas.openxmlformats.org/officeDocument/2006/relationships/tags" Target="../tags/tag299.xml"/><Relationship Id="rId28" Type="http://schemas.openxmlformats.org/officeDocument/2006/relationships/tags" Target="../tags/tag304.xml"/><Relationship Id="rId36" Type="http://schemas.openxmlformats.org/officeDocument/2006/relationships/tags" Target="../tags/tag312.xml"/><Relationship Id="rId10" Type="http://schemas.openxmlformats.org/officeDocument/2006/relationships/tags" Target="../tags/tag286.xml"/><Relationship Id="rId19" Type="http://schemas.openxmlformats.org/officeDocument/2006/relationships/tags" Target="../tags/tag295.xml"/><Relationship Id="rId31" Type="http://schemas.openxmlformats.org/officeDocument/2006/relationships/tags" Target="../tags/tag307.xml"/><Relationship Id="rId4" Type="http://schemas.openxmlformats.org/officeDocument/2006/relationships/tags" Target="../tags/tag280.xml"/><Relationship Id="rId9" Type="http://schemas.openxmlformats.org/officeDocument/2006/relationships/tags" Target="../tags/tag285.xml"/><Relationship Id="rId14" Type="http://schemas.openxmlformats.org/officeDocument/2006/relationships/tags" Target="../tags/tag290.xml"/><Relationship Id="rId22" Type="http://schemas.openxmlformats.org/officeDocument/2006/relationships/tags" Target="../tags/tag298.xml"/><Relationship Id="rId27" Type="http://schemas.openxmlformats.org/officeDocument/2006/relationships/tags" Target="../tags/tag303.xml"/><Relationship Id="rId30" Type="http://schemas.openxmlformats.org/officeDocument/2006/relationships/tags" Target="../tags/tag306.xml"/><Relationship Id="rId35" Type="http://schemas.openxmlformats.org/officeDocument/2006/relationships/tags" Target="../tags/tag311.xml"/><Relationship Id="rId8" Type="http://schemas.openxmlformats.org/officeDocument/2006/relationships/tags" Target="../tags/tag284.xml"/><Relationship Id="rId3" Type="http://schemas.openxmlformats.org/officeDocument/2006/relationships/tags" Target="../tags/tag279.xml"/><Relationship Id="rId12" Type="http://schemas.openxmlformats.org/officeDocument/2006/relationships/tags" Target="../tags/tag288.xml"/><Relationship Id="rId17" Type="http://schemas.openxmlformats.org/officeDocument/2006/relationships/tags" Target="../tags/tag293.xml"/><Relationship Id="rId25" Type="http://schemas.openxmlformats.org/officeDocument/2006/relationships/tags" Target="../tags/tag301.xml"/><Relationship Id="rId33" Type="http://schemas.openxmlformats.org/officeDocument/2006/relationships/tags" Target="../tags/tag309.xml"/><Relationship Id="rId38" Type="http://schemas.openxmlformats.org/officeDocument/2006/relationships/tags" Target="../tags/tag31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26" Type="http://schemas.openxmlformats.org/officeDocument/2006/relationships/slideLayout" Target="../slideLayouts/slideLayout1.xml"/><Relationship Id="rId3" Type="http://schemas.openxmlformats.org/officeDocument/2006/relationships/tags" Target="../tags/tag28.xml"/><Relationship Id="rId21" Type="http://schemas.openxmlformats.org/officeDocument/2006/relationships/tags" Target="../tags/tag46.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5" Type="http://schemas.openxmlformats.org/officeDocument/2006/relationships/tags" Target="../tags/tag50.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tags" Target="../tags/tag45.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tags" Target="../tags/tag49.xml"/><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tags" Target="../tags/tag48.xml"/><Relationship Id="rId10" Type="http://schemas.openxmlformats.org/officeDocument/2006/relationships/tags" Target="../tags/tag35.xml"/><Relationship Id="rId19" Type="http://schemas.openxmlformats.org/officeDocument/2006/relationships/tags" Target="../tags/tag44.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tags" Target="../tags/tag47.xml"/><Relationship Id="rId2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tags" Target="../tags/tag6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notesSlide" Target="../notesSlides/notesSlide6.xml"/><Relationship Id="rId10" Type="http://schemas.openxmlformats.org/officeDocument/2006/relationships/tags" Target="../tags/tag60.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344930" y="740410"/>
            <a:ext cx="9502775" cy="2639695"/>
          </a:xfrm>
        </p:spPr>
        <p:txBody>
          <a:bodyPr/>
          <a:lstStyle/>
          <a:p>
            <a:pPr algn="ctr"/>
            <a:r>
              <a:rPr lang="zh-CN" altLang="en-US" sz="6000" dirty="0" smtClean="0">
                <a:latin typeface="黑体" panose="02010609060101010101" pitchFamily="49" charset="-122"/>
                <a:ea typeface="黑体" panose="02010609060101010101" pitchFamily="49" charset="-122"/>
              </a:rPr>
              <a:t>湖南省新冠肺炎疫情防控</a:t>
            </a:r>
            <a:br>
              <a:rPr lang="zh-CN" altLang="en-US" sz="6000" dirty="0" smtClean="0">
                <a:latin typeface="黑体" panose="02010609060101010101" pitchFamily="49" charset="-122"/>
                <a:ea typeface="黑体" panose="02010609060101010101" pitchFamily="49" charset="-122"/>
              </a:rPr>
            </a:br>
            <a:r>
              <a:rPr lang="zh-CN" altLang="en-US" sz="6000" dirty="0" smtClean="0">
                <a:latin typeface="黑体" panose="02010609060101010101" pitchFamily="49" charset="-122"/>
                <a:ea typeface="黑体" panose="02010609060101010101" pitchFamily="49" charset="-122"/>
              </a:rPr>
              <a:t>志愿者培训</a:t>
            </a:r>
            <a:r>
              <a:rPr lang="en-US" altLang="zh-CN" sz="5865" dirty="0" smtClean="0">
                <a:latin typeface="黑体" panose="02010609060101010101" pitchFamily="49" charset="-122"/>
                <a:ea typeface="黑体" panose="02010609060101010101" pitchFamily="49" charset="-122"/>
              </a:rPr>
              <a:t>              </a:t>
            </a:r>
            <a:br>
              <a:rPr lang="en-US" altLang="zh-CN" sz="5865" dirty="0" smtClean="0">
                <a:latin typeface="黑体" panose="02010609060101010101" pitchFamily="49" charset="-122"/>
                <a:ea typeface="黑体" panose="02010609060101010101" pitchFamily="49" charset="-122"/>
              </a:rPr>
            </a:br>
            <a:r>
              <a:rPr lang="en-US" altLang="zh-CN" sz="5865" dirty="0" smtClean="0">
                <a:latin typeface="黑体" panose="02010609060101010101" pitchFamily="49" charset="-122"/>
                <a:ea typeface="黑体" panose="02010609060101010101" pitchFamily="49" charset="-122"/>
              </a:rPr>
              <a:t>  </a:t>
            </a:r>
            <a:r>
              <a:rPr lang="en-US" altLang="zh-CN" sz="3600" b="0" dirty="0" smtClean="0">
                <a:latin typeface="黑体" panose="02010609060101010101" pitchFamily="49" charset="-122"/>
                <a:ea typeface="黑体" panose="02010609060101010101" pitchFamily="49" charset="-122"/>
                <a:sym typeface="+mn-ea"/>
              </a:rPr>
              <a:t>                  </a:t>
            </a:r>
            <a:r>
              <a:rPr lang="en-US" altLang="zh-CN" sz="3600" b="0" dirty="0" smtClean="0">
                <a:latin typeface="黑体" panose="02010609060101010101" pitchFamily="49" charset="-122"/>
                <a:ea typeface="黑体" panose="02010609060101010101" pitchFamily="49" charset="-122"/>
              </a:rPr>
              <a:t>---</a:t>
            </a:r>
            <a:r>
              <a:rPr lang="zh-CN" altLang="en-US" sz="3600" b="0" dirty="0" smtClean="0">
                <a:latin typeface="黑体" panose="02010609060101010101" pitchFamily="49" charset="-122"/>
                <a:ea typeface="黑体" panose="02010609060101010101" pitchFamily="49" charset="-122"/>
              </a:rPr>
              <a:t>集中隔离点篇</a:t>
            </a:r>
          </a:p>
        </p:txBody>
      </p:sp>
      <p:sp>
        <p:nvSpPr>
          <p:cNvPr id="3" name="副标题 2"/>
          <p:cNvSpPr>
            <a:spLocks noGrp="1"/>
          </p:cNvSpPr>
          <p:nvPr>
            <p:ph type="subTitle" idx="1"/>
          </p:nvPr>
        </p:nvSpPr>
        <p:spPr>
          <a:xfrm>
            <a:off x="2667000" y="4265428"/>
            <a:ext cx="6858000" cy="1655763"/>
          </a:xfrm>
        </p:spPr>
        <p:txBody>
          <a:bodyPr/>
          <a:lstStyle/>
          <a:p>
            <a:r>
              <a:rPr lang="zh-CN" altLang="en-US" sz="2665" dirty="0" smtClean="0">
                <a:solidFill>
                  <a:schemeClr val="tx1"/>
                </a:solidFill>
              </a:rPr>
              <a:t>湖南省疾病预防控制中心                                                                                                </a:t>
            </a:r>
            <a:endParaRPr lang="en-US" altLang="zh-CN" sz="2665" dirty="0" smtClean="0">
              <a:solidFill>
                <a:schemeClr val="tx1"/>
              </a:solidFill>
            </a:endParaRPr>
          </a:p>
          <a:p>
            <a:r>
              <a:rPr lang="en-US" altLang="zh-CN" sz="2665" dirty="0" smtClean="0">
                <a:solidFill>
                  <a:schemeClr val="tx1"/>
                </a:solidFill>
              </a:rPr>
              <a:t>2022</a:t>
            </a:r>
            <a:r>
              <a:rPr lang="zh-CN" altLang="en-US" sz="2665" dirty="0" smtClean="0">
                <a:solidFill>
                  <a:schemeClr val="tx1"/>
                </a:solidFill>
              </a:rPr>
              <a:t>年</a:t>
            </a:r>
            <a:r>
              <a:rPr lang="en-US" altLang="zh-CN" sz="2665" dirty="0" smtClean="0">
                <a:solidFill>
                  <a:schemeClr val="tx1"/>
                </a:solidFill>
              </a:rPr>
              <a:t>7</a:t>
            </a:r>
            <a:r>
              <a:rPr lang="zh-CN" altLang="en-US" sz="2665" dirty="0" smtClean="0">
                <a:solidFill>
                  <a:schemeClr val="tx1"/>
                </a:solidFill>
                <a:ea typeface="宋体" panose="02010600030101010101" pitchFamily="2" charset="-122"/>
              </a:rPr>
              <a:t>月</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olidFill>
                  <a:schemeClr val="tx1"/>
                </a:solidFill>
              </a:rPr>
              <a:t>二、人员配置与工作内容</a:t>
            </a:r>
          </a:p>
        </p:txBody>
      </p:sp>
      <p:sp>
        <p:nvSpPr>
          <p:cNvPr id="5" name="Freeform 7"/>
          <p:cNvSpPr/>
          <p:nvPr>
            <p:custDataLst>
              <p:tags r:id="rId2"/>
            </p:custDataLst>
          </p:nvPr>
        </p:nvSpPr>
        <p:spPr bwMode="auto">
          <a:xfrm>
            <a:off x="2529758" y="1154198"/>
            <a:ext cx="3880407" cy="1067937"/>
          </a:xfrm>
          <a:custGeom>
            <a:avLst/>
            <a:gdLst>
              <a:gd name="T0" fmla="*/ 147 w 1629"/>
              <a:gd name="T1" fmla="*/ 447 h 449"/>
              <a:gd name="T2" fmla="*/ 0 w 1629"/>
              <a:gd name="T3" fmla="*/ 196 h 449"/>
              <a:gd name="T4" fmla="*/ 112 w 1629"/>
              <a:gd name="T5" fmla="*/ 0 h 449"/>
              <a:gd name="T6" fmla="*/ 1497 w 1629"/>
              <a:gd name="T7" fmla="*/ 0 h 449"/>
              <a:gd name="T8" fmla="*/ 1629 w 1629"/>
              <a:gd name="T9" fmla="*/ 225 h 449"/>
              <a:gd name="T10" fmla="*/ 1497 w 1629"/>
              <a:gd name="T11" fmla="*/ 449 h 449"/>
              <a:gd name="T12" fmla="*/ 147 w 1629"/>
              <a:gd name="T13" fmla="*/ 447 h 449"/>
            </a:gdLst>
            <a:ahLst/>
            <a:cxnLst>
              <a:cxn ang="0">
                <a:pos x="T0" y="T1"/>
              </a:cxn>
              <a:cxn ang="0">
                <a:pos x="T2" y="T3"/>
              </a:cxn>
              <a:cxn ang="0">
                <a:pos x="T4" y="T5"/>
              </a:cxn>
              <a:cxn ang="0">
                <a:pos x="T6" y="T7"/>
              </a:cxn>
              <a:cxn ang="0">
                <a:pos x="T8" y="T9"/>
              </a:cxn>
              <a:cxn ang="0">
                <a:pos x="T10" y="T11"/>
              </a:cxn>
              <a:cxn ang="0">
                <a:pos x="T12" y="T13"/>
              </a:cxn>
            </a:cxnLst>
            <a:rect l="0" t="0" r="r" b="b"/>
            <a:pathLst>
              <a:path w="1629" h="449">
                <a:moveTo>
                  <a:pt x="147" y="447"/>
                </a:moveTo>
                <a:cubicBezTo>
                  <a:pt x="98" y="363"/>
                  <a:pt x="49" y="280"/>
                  <a:pt x="0" y="196"/>
                </a:cubicBezTo>
                <a:cubicBezTo>
                  <a:pt x="37" y="131"/>
                  <a:pt x="75" y="65"/>
                  <a:pt x="112" y="0"/>
                </a:cubicBezTo>
                <a:cubicBezTo>
                  <a:pt x="1497" y="0"/>
                  <a:pt x="1497" y="0"/>
                  <a:pt x="1497" y="0"/>
                </a:cubicBezTo>
                <a:cubicBezTo>
                  <a:pt x="1629" y="225"/>
                  <a:pt x="1629" y="225"/>
                  <a:pt x="1629" y="225"/>
                </a:cubicBezTo>
                <a:cubicBezTo>
                  <a:pt x="1497" y="449"/>
                  <a:pt x="1497" y="449"/>
                  <a:pt x="1497" y="449"/>
                </a:cubicBezTo>
                <a:cubicBezTo>
                  <a:pt x="1047" y="448"/>
                  <a:pt x="597" y="448"/>
                  <a:pt x="147" y="447"/>
                </a:cubicBez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 name="Freeform 8"/>
          <p:cNvSpPr/>
          <p:nvPr>
            <p:custDataLst>
              <p:tags r:id="rId3"/>
            </p:custDataLst>
          </p:nvPr>
        </p:nvSpPr>
        <p:spPr bwMode="auto">
          <a:xfrm>
            <a:off x="2575631" y="1082525"/>
            <a:ext cx="3728460" cy="1037117"/>
          </a:xfrm>
          <a:custGeom>
            <a:avLst/>
            <a:gdLst>
              <a:gd name="T0" fmla="*/ 262 w 3253"/>
              <a:gd name="T1" fmla="*/ 905 h 905"/>
              <a:gd name="T2" fmla="*/ 0 w 3253"/>
              <a:gd name="T3" fmla="*/ 453 h 905"/>
              <a:gd name="T4" fmla="*/ 262 w 3253"/>
              <a:gd name="T5" fmla="*/ 0 h 905"/>
              <a:gd name="T6" fmla="*/ 2991 w 3253"/>
              <a:gd name="T7" fmla="*/ 0 h 905"/>
              <a:gd name="T8" fmla="*/ 3253 w 3253"/>
              <a:gd name="T9" fmla="*/ 453 h 905"/>
              <a:gd name="T10" fmla="*/ 2991 w 3253"/>
              <a:gd name="T11" fmla="*/ 905 h 905"/>
              <a:gd name="T12" fmla="*/ 262 w 3253"/>
              <a:gd name="T13" fmla="*/ 905 h 905"/>
            </a:gdLst>
            <a:ahLst/>
            <a:cxnLst>
              <a:cxn ang="0">
                <a:pos x="T0" y="T1"/>
              </a:cxn>
              <a:cxn ang="0">
                <a:pos x="T2" y="T3"/>
              </a:cxn>
              <a:cxn ang="0">
                <a:pos x="T4" y="T5"/>
              </a:cxn>
              <a:cxn ang="0">
                <a:pos x="T6" y="T7"/>
              </a:cxn>
              <a:cxn ang="0">
                <a:pos x="T8" y="T9"/>
              </a:cxn>
              <a:cxn ang="0">
                <a:pos x="T10" y="T11"/>
              </a:cxn>
              <a:cxn ang="0">
                <a:pos x="T12" y="T13"/>
              </a:cxn>
            </a:cxnLst>
            <a:rect l="0" t="0" r="r" b="b"/>
            <a:pathLst>
              <a:path w="3253" h="905">
                <a:moveTo>
                  <a:pt x="262" y="905"/>
                </a:moveTo>
                <a:lnTo>
                  <a:pt x="0" y="453"/>
                </a:lnTo>
                <a:lnTo>
                  <a:pt x="262" y="0"/>
                </a:lnTo>
                <a:lnTo>
                  <a:pt x="2991" y="0"/>
                </a:lnTo>
                <a:lnTo>
                  <a:pt x="3253" y="453"/>
                </a:lnTo>
                <a:lnTo>
                  <a:pt x="2991" y="905"/>
                </a:lnTo>
                <a:lnTo>
                  <a:pt x="262" y="905"/>
                </a:lnTo>
                <a:close/>
              </a:path>
            </a:pathLst>
          </a:custGeom>
          <a:solidFill>
            <a:srgbClr val="FFFFFF"/>
          </a:solidFill>
          <a:ln w="12700">
            <a:solidFill>
              <a:srgbClr val="000000"/>
            </a:solidFill>
            <a:round/>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 name="Freeform 9"/>
          <p:cNvSpPr/>
          <p:nvPr>
            <p:custDataLst>
              <p:tags r:id="rId4"/>
            </p:custDataLst>
          </p:nvPr>
        </p:nvSpPr>
        <p:spPr bwMode="auto">
          <a:xfrm>
            <a:off x="2575631" y="1083241"/>
            <a:ext cx="3728460" cy="1037117"/>
          </a:xfrm>
          <a:custGeom>
            <a:avLst/>
            <a:gdLst>
              <a:gd name="T0" fmla="*/ 262 w 3253"/>
              <a:gd name="T1" fmla="*/ 905 h 905"/>
              <a:gd name="T2" fmla="*/ 0 w 3253"/>
              <a:gd name="T3" fmla="*/ 453 h 905"/>
              <a:gd name="T4" fmla="*/ 262 w 3253"/>
              <a:gd name="T5" fmla="*/ 0 h 905"/>
              <a:gd name="T6" fmla="*/ 2991 w 3253"/>
              <a:gd name="T7" fmla="*/ 0 h 905"/>
              <a:gd name="T8" fmla="*/ 3253 w 3253"/>
              <a:gd name="T9" fmla="*/ 453 h 905"/>
              <a:gd name="T10" fmla="*/ 2991 w 3253"/>
              <a:gd name="T11" fmla="*/ 905 h 905"/>
              <a:gd name="T12" fmla="*/ 262 w 3253"/>
              <a:gd name="T13" fmla="*/ 905 h 905"/>
            </a:gdLst>
            <a:ahLst/>
            <a:cxnLst>
              <a:cxn ang="0">
                <a:pos x="T0" y="T1"/>
              </a:cxn>
              <a:cxn ang="0">
                <a:pos x="T2" y="T3"/>
              </a:cxn>
              <a:cxn ang="0">
                <a:pos x="T4" y="T5"/>
              </a:cxn>
              <a:cxn ang="0">
                <a:pos x="T6" y="T7"/>
              </a:cxn>
              <a:cxn ang="0">
                <a:pos x="T8" y="T9"/>
              </a:cxn>
              <a:cxn ang="0">
                <a:pos x="T10" y="T11"/>
              </a:cxn>
              <a:cxn ang="0">
                <a:pos x="T12" y="T13"/>
              </a:cxn>
            </a:cxnLst>
            <a:rect l="0" t="0" r="r" b="b"/>
            <a:pathLst>
              <a:path w="3253" h="905">
                <a:moveTo>
                  <a:pt x="262" y="905"/>
                </a:moveTo>
                <a:lnTo>
                  <a:pt x="0" y="453"/>
                </a:lnTo>
                <a:lnTo>
                  <a:pt x="262" y="0"/>
                </a:lnTo>
                <a:lnTo>
                  <a:pt x="2991" y="0"/>
                </a:lnTo>
                <a:lnTo>
                  <a:pt x="3253" y="453"/>
                </a:lnTo>
                <a:lnTo>
                  <a:pt x="2991" y="905"/>
                </a:lnTo>
                <a:lnTo>
                  <a:pt x="262" y="9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 name="Freeform 10"/>
          <p:cNvSpPr/>
          <p:nvPr>
            <p:custDataLst>
              <p:tags r:id="rId5"/>
            </p:custDataLst>
          </p:nvPr>
        </p:nvSpPr>
        <p:spPr bwMode="auto">
          <a:xfrm>
            <a:off x="5405304" y="983615"/>
            <a:ext cx="15051" cy="13617"/>
          </a:xfrm>
          <a:custGeom>
            <a:avLst/>
            <a:gdLst>
              <a:gd name="T0" fmla="*/ 13 w 13"/>
              <a:gd name="T1" fmla="*/ 0 h 12"/>
              <a:gd name="T2" fmla="*/ 0 w 13"/>
              <a:gd name="T3" fmla="*/ 0 h 12"/>
              <a:gd name="T4" fmla="*/ 6 w 13"/>
              <a:gd name="T5" fmla="*/ 12 h 12"/>
              <a:gd name="T6" fmla="*/ 13 w 13"/>
              <a:gd name="T7" fmla="*/ 0 h 12"/>
            </a:gdLst>
            <a:ahLst/>
            <a:cxnLst>
              <a:cxn ang="0">
                <a:pos x="T0" y="T1"/>
              </a:cxn>
              <a:cxn ang="0">
                <a:pos x="T2" y="T3"/>
              </a:cxn>
              <a:cxn ang="0">
                <a:pos x="T4" y="T5"/>
              </a:cxn>
              <a:cxn ang="0">
                <a:pos x="T6" y="T7"/>
              </a:cxn>
            </a:cxnLst>
            <a:rect l="0" t="0" r="r" b="b"/>
            <a:pathLst>
              <a:path w="13" h="12">
                <a:moveTo>
                  <a:pt x="13" y="0"/>
                </a:moveTo>
                <a:lnTo>
                  <a:pt x="0" y="0"/>
                </a:lnTo>
                <a:lnTo>
                  <a:pt x="6" y="12"/>
                </a:lnTo>
                <a:lnTo>
                  <a:pt x="13"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 name="Freeform 11"/>
          <p:cNvSpPr/>
          <p:nvPr>
            <p:custDataLst>
              <p:tags r:id="rId6"/>
            </p:custDataLst>
          </p:nvPr>
        </p:nvSpPr>
        <p:spPr bwMode="auto">
          <a:xfrm>
            <a:off x="5405304" y="983615"/>
            <a:ext cx="15051" cy="13617"/>
          </a:xfrm>
          <a:custGeom>
            <a:avLst/>
            <a:gdLst>
              <a:gd name="T0" fmla="*/ 13 w 13"/>
              <a:gd name="T1" fmla="*/ 0 h 12"/>
              <a:gd name="T2" fmla="*/ 0 w 13"/>
              <a:gd name="T3" fmla="*/ 0 h 12"/>
              <a:gd name="T4" fmla="*/ 6 w 13"/>
              <a:gd name="T5" fmla="*/ 12 h 12"/>
              <a:gd name="T6" fmla="*/ 13 w 13"/>
              <a:gd name="T7" fmla="*/ 0 h 12"/>
            </a:gdLst>
            <a:ahLst/>
            <a:cxnLst>
              <a:cxn ang="0">
                <a:pos x="T0" y="T1"/>
              </a:cxn>
              <a:cxn ang="0">
                <a:pos x="T2" y="T3"/>
              </a:cxn>
              <a:cxn ang="0">
                <a:pos x="T4" y="T5"/>
              </a:cxn>
              <a:cxn ang="0">
                <a:pos x="T6" y="T7"/>
              </a:cxn>
            </a:cxnLst>
            <a:rect l="0" t="0" r="r" b="b"/>
            <a:pathLst>
              <a:path w="13" h="12">
                <a:moveTo>
                  <a:pt x="13" y="0"/>
                </a:moveTo>
                <a:lnTo>
                  <a:pt x="0" y="0"/>
                </a:lnTo>
                <a:lnTo>
                  <a:pt x="6" y="12"/>
                </a:lnTo>
                <a:lnTo>
                  <a:pt x="13"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 name="Freeform 12"/>
          <p:cNvSpPr/>
          <p:nvPr>
            <p:custDataLst>
              <p:tags r:id="rId7"/>
            </p:custDataLst>
          </p:nvPr>
        </p:nvSpPr>
        <p:spPr bwMode="auto">
          <a:xfrm>
            <a:off x="5302811" y="2206366"/>
            <a:ext cx="233656" cy="13617"/>
          </a:xfrm>
          <a:custGeom>
            <a:avLst/>
            <a:gdLst>
              <a:gd name="T0" fmla="*/ 95 w 204"/>
              <a:gd name="T1" fmla="*/ 0 h 12"/>
              <a:gd name="T2" fmla="*/ 89 w 204"/>
              <a:gd name="T3" fmla="*/ 12 h 12"/>
              <a:gd name="T4" fmla="*/ 0 w 204"/>
              <a:gd name="T5" fmla="*/ 12 h 12"/>
              <a:gd name="T6" fmla="*/ 204 w 204"/>
              <a:gd name="T7" fmla="*/ 12 h 12"/>
              <a:gd name="T8" fmla="*/ 102 w 204"/>
              <a:gd name="T9" fmla="*/ 12 h 12"/>
              <a:gd name="T10" fmla="*/ 95 w 204"/>
              <a:gd name="T11" fmla="*/ 0 h 12"/>
            </a:gdLst>
            <a:ahLst/>
            <a:cxnLst>
              <a:cxn ang="0">
                <a:pos x="T0" y="T1"/>
              </a:cxn>
              <a:cxn ang="0">
                <a:pos x="T2" y="T3"/>
              </a:cxn>
              <a:cxn ang="0">
                <a:pos x="T4" y="T5"/>
              </a:cxn>
              <a:cxn ang="0">
                <a:pos x="T6" y="T7"/>
              </a:cxn>
              <a:cxn ang="0">
                <a:pos x="T8" y="T9"/>
              </a:cxn>
              <a:cxn ang="0">
                <a:pos x="T10" y="T11"/>
              </a:cxn>
            </a:cxnLst>
            <a:rect l="0" t="0" r="r" b="b"/>
            <a:pathLst>
              <a:path w="204" h="12">
                <a:moveTo>
                  <a:pt x="95" y="0"/>
                </a:moveTo>
                <a:lnTo>
                  <a:pt x="89" y="12"/>
                </a:lnTo>
                <a:lnTo>
                  <a:pt x="0" y="12"/>
                </a:lnTo>
                <a:lnTo>
                  <a:pt x="204" y="12"/>
                </a:lnTo>
                <a:lnTo>
                  <a:pt x="102" y="12"/>
                </a:lnTo>
                <a:lnTo>
                  <a:pt x="95"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1" name="Freeform 13"/>
          <p:cNvSpPr/>
          <p:nvPr>
            <p:custDataLst>
              <p:tags r:id="rId8"/>
            </p:custDataLst>
          </p:nvPr>
        </p:nvSpPr>
        <p:spPr bwMode="auto">
          <a:xfrm>
            <a:off x="5302811" y="2206366"/>
            <a:ext cx="233656" cy="13617"/>
          </a:xfrm>
          <a:custGeom>
            <a:avLst/>
            <a:gdLst>
              <a:gd name="T0" fmla="*/ 95 w 204"/>
              <a:gd name="T1" fmla="*/ 0 h 12"/>
              <a:gd name="T2" fmla="*/ 89 w 204"/>
              <a:gd name="T3" fmla="*/ 12 h 12"/>
              <a:gd name="T4" fmla="*/ 0 w 204"/>
              <a:gd name="T5" fmla="*/ 12 h 12"/>
              <a:gd name="T6" fmla="*/ 204 w 204"/>
              <a:gd name="T7" fmla="*/ 12 h 12"/>
              <a:gd name="T8" fmla="*/ 102 w 204"/>
              <a:gd name="T9" fmla="*/ 12 h 12"/>
              <a:gd name="T10" fmla="*/ 95 w 204"/>
              <a:gd name="T11" fmla="*/ 0 h 12"/>
            </a:gdLst>
            <a:ahLst/>
            <a:cxnLst>
              <a:cxn ang="0">
                <a:pos x="T0" y="T1"/>
              </a:cxn>
              <a:cxn ang="0">
                <a:pos x="T2" y="T3"/>
              </a:cxn>
              <a:cxn ang="0">
                <a:pos x="T4" y="T5"/>
              </a:cxn>
              <a:cxn ang="0">
                <a:pos x="T6" y="T7"/>
              </a:cxn>
              <a:cxn ang="0">
                <a:pos x="T8" y="T9"/>
              </a:cxn>
              <a:cxn ang="0">
                <a:pos x="T10" y="T11"/>
              </a:cxn>
            </a:cxnLst>
            <a:rect l="0" t="0" r="r" b="b"/>
            <a:pathLst>
              <a:path w="204" h="12">
                <a:moveTo>
                  <a:pt x="95" y="0"/>
                </a:moveTo>
                <a:lnTo>
                  <a:pt x="89" y="12"/>
                </a:lnTo>
                <a:lnTo>
                  <a:pt x="0" y="12"/>
                </a:lnTo>
                <a:lnTo>
                  <a:pt x="204" y="12"/>
                </a:lnTo>
                <a:lnTo>
                  <a:pt x="102" y="12"/>
                </a:lnTo>
                <a:lnTo>
                  <a:pt x="95"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2" name="Freeform 14"/>
          <p:cNvSpPr>
            <a:spLocks noEditPoints="1"/>
          </p:cNvSpPr>
          <p:nvPr>
            <p:custDataLst>
              <p:tags r:id="rId9"/>
            </p:custDataLst>
          </p:nvPr>
        </p:nvSpPr>
        <p:spPr bwMode="auto">
          <a:xfrm>
            <a:off x="4631229" y="983615"/>
            <a:ext cx="773358" cy="1236369"/>
          </a:xfrm>
          <a:custGeom>
            <a:avLst/>
            <a:gdLst>
              <a:gd name="T0" fmla="*/ 24 w 325"/>
              <a:gd name="T1" fmla="*/ 520 h 520"/>
              <a:gd name="T2" fmla="*/ 24 w 325"/>
              <a:gd name="T3" fmla="*/ 520 h 520"/>
              <a:gd name="T4" fmla="*/ 80 w 325"/>
              <a:gd name="T5" fmla="*/ 520 h 520"/>
              <a:gd name="T6" fmla="*/ 80 w 325"/>
              <a:gd name="T7" fmla="*/ 520 h 520"/>
              <a:gd name="T8" fmla="*/ 24 w 325"/>
              <a:gd name="T9" fmla="*/ 520 h 520"/>
              <a:gd name="T10" fmla="*/ 325 w 325"/>
              <a:gd name="T11" fmla="*/ 0 h 520"/>
              <a:gd name="T12" fmla="*/ 24 w 325"/>
              <a:gd name="T13" fmla="*/ 0 h 520"/>
              <a:gd name="T14" fmla="*/ 0 w 325"/>
              <a:gd name="T15" fmla="*/ 42 h 520"/>
              <a:gd name="T16" fmla="*/ 55 w 325"/>
              <a:gd name="T17" fmla="*/ 42 h 520"/>
              <a:gd name="T18" fmla="*/ 80 w 325"/>
              <a:gd name="T19" fmla="*/ 0 h 520"/>
              <a:gd name="T20" fmla="*/ 325 w 325"/>
              <a:gd name="T21"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5" h="520">
                <a:moveTo>
                  <a:pt x="24" y="520"/>
                </a:moveTo>
                <a:cubicBezTo>
                  <a:pt x="24" y="520"/>
                  <a:pt x="24" y="520"/>
                  <a:pt x="24" y="520"/>
                </a:cubicBezTo>
                <a:cubicBezTo>
                  <a:pt x="80" y="520"/>
                  <a:pt x="80" y="520"/>
                  <a:pt x="80" y="520"/>
                </a:cubicBezTo>
                <a:cubicBezTo>
                  <a:pt x="80" y="520"/>
                  <a:pt x="80" y="520"/>
                  <a:pt x="80" y="520"/>
                </a:cubicBezTo>
                <a:cubicBezTo>
                  <a:pt x="61" y="520"/>
                  <a:pt x="43" y="520"/>
                  <a:pt x="24" y="520"/>
                </a:cubicBezTo>
                <a:moveTo>
                  <a:pt x="325" y="0"/>
                </a:moveTo>
                <a:cubicBezTo>
                  <a:pt x="24" y="0"/>
                  <a:pt x="24" y="0"/>
                  <a:pt x="24" y="0"/>
                </a:cubicBezTo>
                <a:cubicBezTo>
                  <a:pt x="0" y="42"/>
                  <a:pt x="0" y="42"/>
                  <a:pt x="0" y="42"/>
                </a:cubicBezTo>
                <a:cubicBezTo>
                  <a:pt x="55" y="42"/>
                  <a:pt x="55" y="42"/>
                  <a:pt x="55" y="42"/>
                </a:cubicBezTo>
                <a:cubicBezTo>
                  <a:pt x="80" y="0"/>
                  <a:pt x="80" y="0"/>
                  <a:pt x="80" y="0"/>
                </a:cubicBezTo>
                <a:cubicBezTo>
                  <a:pt x="325" y="0"/>
                  <a:pt x="325" y="0"/>
                  <a:pt x="325" y="0"/>
                </a:cubicBez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3" name="Freeform 15"/>
          <p:cNvSpPr/>
          <p:nvPr>
            <p:custDataLst>
              <p:tags r:id="rId10"/>
            </p:custDataLst>
          </p:nvPr>
        </p:nvSpPr>
        <p:spPr bwMode="auto">
          <a:xfrm>
            <a:off x="4631229" y="2120358"/>
            <a:ext cx="189935" cy="99626"/>
          </a:xfrm>
          <a:custGeom>
            <a:avLst/>
            <a:gdLst>
              <a:gd name="T0" fmla="*/ 55 w 80"/>
              <a:gd name="T1" fmla="*/ 0 h 42"/>
              <a:gd name="T2" fmla="*/ 0 w 80"/>
              <a:gd name="T3" fmla="*/ 0 h 42"/>
              <a:gd name="T4" fmla="*/ 24 w 80"/>
              <a:gd name="T5" fmla="*/ 42 h 42"/>
              <a:gd name="T6" fmla="*/ 80 w 80"/>
              <a:gd name="T7" fmla="*/ 42 h 42"/>
              <a:gd name="T8" fmla="*/ 55 w 80"/>
              <a:gd name="T9" fmla="*/ 0 h 42"/>
            </a:gdLst>
            <a:ahLst/>
            <a:cxnLst>
              <a:cxn ang="0">
                <a:pos x="T0" y="T1"/>
              </a:cxn>
              <a:cxn ang="0">
                <a:pos x="T2" y="T3"/>
              </a:cxn>
              <a:cxn ang="0">
                <a:pos x="T4" y="T5"/>
              </a:cxn>
              <a:cxn ang="0">
                <a:pos x="T6" y="T7"/>
              </a:cxn>
              <a:cxn ang="0">
                <a:pos x="T8" y="T9"/>
              </a:cxn>
            </a:cxnLst>
            <a:rect l="0" t="0" r="r" b="b"/>
            <a:pathLst>
              <a:path w="80" h="42">
                <a:moveTo>
                  <a:pt x="55" y="0"/>
                </a:moveTo>
                <a:cubicBezTo>
                  <a:pt x="0" y="0"/>
                  <a:pt x="0" y="0"/>
                  <a:pt x="0" y="0"/>
                </a:cubicBezTo>
                <a:cubicBezTo>
                  <a:pt x="24" y="42"/>
                  <a:pt x="24" y="42"/>
                  <a:pt x="24" y="42"/>
                </a:cubicBezTo>
                <a:cubicBezTo>
                  <a:pt x="43" y="42"/>
                  <a:pt x="61" y="42"/>
                  <a:pt x="80" y="42"/>
                </a:cubicBezTo>
                <a:cubicBezTo>
                  <a:pt x="55" y="0"/>
                  <a:pt x="55" y="0"/>
                  <a:pt x="55" y="0"/>
                </a:cubicBez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4" name="Freeform 16"/>
          <p:cNvSpPr/>
          <p:nvPr>
            <p:custDataLst>
              <p:tags r:id="rId11"/>
            </p:custDataLst>
          </p:nvPr>
        </p:nvSpPr>
        <p:spPr bwMode="auto">
          <a:xfrm>
            <a:off x="4330917" y="1083241"/>
            <a:ext cx="430758" cy="1037117"/>
          </a:xfrm>
          <a:custGeom>
            <a:avLst/>
            <a:gdLst>
              <a:gd name="T0" fmla="*/ 376 w 376"/>
              <a:gd name="T1" fmla="*/ 0 h 905"/>
              <a:gd name="T2" fmla="*/ 262 w 376"/>
              <a:gd name="T3" fmla="*/ 0 h 905"/>
              <a:gd name="T4" fmla="*/ 0 w 376"/>
              <a:gd name="T5" fmla="*/ 453 h 905"/>
              <a:gd name="T6" fmla="*/ 262 w 376"/>
              <a:gd name="T7" fmla="*/ 905 h 905"/>
              <a:gd name="T8" fmla="*/ 376 w 376"/>
              <a:gd name="T9" fmla="*/ 905 h 905"/>
              <a:gd name="T10" fmla="*/ 114 w 376"/>
              <a:gd name="T11" fmla="*/ 453 h 905"/>
              <a:gd name="T12" fmla="*/ 376 w 376"/>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376" h="905">
                <a:moveTo>
                  <a:pt x="376" y="0"/>
                </a:moveTo>
                <a:lnTo>
                  <a:pt x="262" y="0"/>
                </a:lnTo>
                <a:lnTo>
                  <a:pt x="0" y="453"/>
                </a:lnTo>
                <a:lnTo>
                  <a:pt x="262" y="905"/>
                </a:lnTo>
                <a:lnTo>
                  <a:pt x="376" y="905"/>
                </a:lnTo>
                <a:lnTo>
                  <a:pt x="114" y="453"/>
                </a:lnTo>
                <a:lnTo>
                  <a:pt x="37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5" name="Freeform 17"/>
          <p:cNvSpPr/>
          <p:nvPr>
            <p:custDataLst>
              <p:tags r:id="rId12"/>
            </p:custDataLst>
          </p:nvPr>
        </p:nvSpPr>
        <p:spPr bwMode="auto">
          <a:xfrm>
            <a:off x="4330917" y="1083241"/>
            <a:ext cx="430758" cy="1037117"/>
          </a:xfrm>
          <a:custGeom>
            <a:avLst/>
            <a:gdLst>
              <a:gd name="T0" fmla="*/ 376 w 376"/>
              <a:gd name="T1" fmla="*/ 0 h 905"/>
              <a:gd name="T2" fmla="*/ 262 w 376"/>
              <a:gd name="T3" fmla="*/ 0 h 905"/>
              <a:gd name="T4" fmla="*/ 0 w 376"/>
              <a:gd name="T5" fmla="*/ 453 h 905"/>
              <a:gd name="T6" fmla="*/ 262 w 376"/>
              <a:gd name="T7" fmla="*/ 905 h 905"/>
              <a:gd name="T8" fmla="*/ 376 w 376"/>
              <a:gd name="T9" fmla="*/ 905 h 905"/>
              <a:gd name="T10" fmla="*/ 114 w 376"/>
              <a:gd name="T11" fmla="*/ 453 h 905"/>
              <a:gd name="T12" fmla="*/ 376 w 376"/>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376" h="905">
                <a:moveTo>
                  <a:pt x="376" y="0"/>
                </a:moveTo>
                <a:lnTo>
                  <a:pt x="262" y="0"/>
                </a:lnTo>
                <a:lnTo>
                  <a:pt x="0" y="453"/>
                </a:lnTo>
                <a:lnTo>
                  <a:pt x="262" y="905"/>
                </a:lnTo>
                <a:lnTo>
                  <a:pt x="376" y="905"/>
                </a:lnTo>
                <a:lnTo>
                  <a:pt x="114" y="453"/>
                </a:lnTo>
                <a:lnTo>
                  <a:pt x="3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6" name="Freeform 18"/>
          <p:cNvSpPr>
            <a:spLocks noEditPoints="1"/>
          </p:cNvSpPr>
          <p:nvPr>
            <p:custDataLst>
              <p:tags r:id="rId13"/>
            </p:custDataLst>
          </p:nvPr>
        </p:nvSpPr>
        <p:spPr bwMode="auto">
          <a:xfrm>
            <a:off x="4762392" y="983615"/>
            <a:ext cx="642912" cy="1236369"/>
          </a:xfrm>
          <a:custGeom>
            <a:avLst/>
            <a:gdLst>
              <a:gd name="T0" fmla="*/ 25 w 270"/>
              <a:gd name="T1" fmla="*/ 520 h 520"/>
              <a:gd name="T2" fmla="*/ 25 w 270"/>
              <a:gd name="T3" fmla="*/ 520 h 520"/>
              <a:gd name="T4" fmla="*/ 87 w 270"/>
              <a:gd name="T5" fmla="*/ 520 h 520"/>
              <a:gd name="T6" fmla="*/ 25 w 270"/>
              <a:gd name="T7" fmla="*/ 520 h 520"/>
              <a:gd name="T8" fmla="*/ 270 w 270"/>
              <a:gd name="T9" fmla="*/ 0 h 520"/>
              <a:gd name="T10" fmla="*/ 25 w 270"/>
              <a:gd name="T11" fmla="*/ 0 h 520"/>
              <a:gd name="T12" fmla="*/ 0 w 270"/>
              <a:gd name="T13" fmla="*/ 42 h 520"/>
              <a:gd name="T14" fmla="*/ 110 w 270"/>
              <a:gd name="T15" fmla="*/ 42 h 520"/>
              <a:gd name="T16" fmla="*/ 134 w 270"/>
              <a:gd name="T17" fmla="*/ 0 h 520"/>
              <a:gd name="T18" fmla="*/ 270 w 270"/>
              <a:gd name="T1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520">
                <a:moveTo>
                  <a:pt x="25" y="520"/>
                </a:moveTo>
                <a:cubicBezTo>
                  <a:pt x="25" y="520"/>
                  <a:pt x="25" y="520"/>
                  <a:pt x="25" y="520"/>
                </a:cubicBezTo>
                <a:cubicBezTo>
                  <a:pt x="87" y="520"/>
                  <a:pt x="87" y="520"/>
                  <a:pt x="87" y="520"/>
                </a:cubicBezTo>
                <a:cubicBezTo>
                  <a:pt x="66" y="520"/>
                  <a:pt x="46" y="520"/>
                  <a:pt x="25" y="520"/>
                </a:cubicBezTo>
                <a:moveTo>
                  <a:pt x="270" y="0"/>
                </a:moveTo>
                <a:cubicBezTo>
                  <a:pt x="25" y="0"/>
                  <a:pt x="25" y="0"/>
                  <a:pt x="25" y="0"/>
                </a:cubicBezTo>
                <a:cubicBezTo>
                  <a:pt x="0" y="42"/>
                  <a:pt x="0" y="42"/>
                  <a:pt x="0" y="42"/>
                </a:cubicBezTo>
                <a:cubicBezTo>
                  <a:pt x="110" y="42"/>
                  <a:pt x="110" y="42"/>
                  <a:pt x="110" y="42"/>
                </a:cubicBezTo>
                <a:cubicBezTo>
                  <a:pt x="134" y="0"/>
                  <a:pt x="134" y="0"/>
                  <a:pt x="134" y="0"/>
                </a:cubicBezTo>
                <a:cubicBezTo>
                  <a:pt x="270" y="0"/>
                  <a:pt x="270" y="0"/>
                  <a:pt x="270" y="0"/>
                </a:cubicBez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7" name="Freeform 19"/>
          <p:cNvSpPr/>
          <p:nvPr>
            <p:custDataLst>
              <p:tags r:id="rId14"/>
            </p:custDataLst>
          </p:nvPr>
        </p:nvSpPr>
        <p:spPr bwMode="auto">
          <a:xfrm>
            <a:off x="4762392" y="2120358"/>
            <a:ext cx="319664" cy="99626"/>
          </a:xfrm>
          <a:custGeom>
            <a:avLst/>
            <a:gdLst>
              <a:gd name="T0" fmla="*/ 110 w 134"/>
              <a:gd name="T1" fmla="*/ 0 h 42"/>
              <a:gd name="T2" fmla="*/ 0 w 134"/>
              <a:gd name="T3" fmla="*/ 0 h 42"/>
              <a:gd name="T4" fmla="*/ 25 w 134"/>
              <a:gd name="T5" fmla="*/ 42 h 42"/>
              <a:gd name="T6" fmla="*/ 87 w 134"/>
              <a:gd name="T7" fmla="*/ 42 h 42"/>
              <a:gd name="T8" fmla="*/ 134 w 134"/>
              <a:gd name="T9" fmla="*/ 42 h 42"/>
              <a:gd name="T10" fmla="*/ 110 w 134"/>
              <a:gd name="T11" fmla="*/ 0 h 42"/>
            </a:gdLst>
            <a:ahLst/>
            <a:cxnLst>
              <a:cxn ang="0">
                <a:pos x="T0" y="T1"/>
              </a:cxn>
              <a:cxn ang="0">
                <a:pos x="T2" y="T3"/>
              </a:cxn>
              <a:cxn ang="0">
                <a:pos x="T4" y="T5"/>
              </a:cxn>
              <a:cxn ang="0">
                <a:pos x="T6" y="T7"/>
              </a:cxn>
              <a:cxn ang="0">
                <a:pos x="T8" y="T9"/>
              </a:cxn>
              <a:cxn ang="0">
                <a:pos x="T10" y="T11"/>
              </a:cxn>
            </a:cxnLst>
            <a:rect l="0" t="0" r="r" b="b"/>
            <a:pathLst>
              <a:path w="134" h="42">
                <a:moveTo>
                  <a:pt x="110" y="0"/>
                </a:moveTo>
                <a:cubicBezTo>
                  <a:pt x="0" y="0"/>
                  <a:pt x="0" y="0"/>
                  <a:pt x="0" y="0"/>
                </a:cubicBezTo>
                <a:cubicBezTo>
                  <a:pt x="25" y="42"/>
                  <a:pt x="25" y="42"/>
                  <a:pt x="25" y="42"/>
                </a:cubicBezTo>
                <a:cubicBezTo>
                  <a:pt x="46" y="42"/>
                  <a:pt x="66" y="42"/>
                  <a:pt x="87" y="42"/>
                </a:cubicBezTo>
                <a:cubicBezTo>
                  <a:pt x="134" y="42"/>
                  <a:pt x="134" y="42"/>
                  <a:pt x="134" y="42"/>
                </a:cubicBezTo>
                <a:cubicBezTo>
                  <a:pt x="110" y="0"/>
                  <a:pt x="110" y="0"/>
                  <a:pt x="110" y="0"/>
                </a:cubicBez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3" name="Freeform 20"/>
          <p:cNvSpPr/>
          <p:nvPr>
            <p:custDataLst>
              <p:tags r:id="rId15"/>
            </p:custDataLst>
          </p:nvPr>
        </p:nvSpPr>
        <p:spPr bwMode="auto">
          <a:xfrm>
            <a:off x="4462079" y="1083241"/>
            <a:ext cx="562637" cy="1037117"/>
          </a:xfrm>
          <a:custGeom>
            <a:avLst/>
            <a:gdLst>
              <a:gd name="T0" fmla="*/ 491 w 491"/>
              <a:gd name="T1" fmla="*/ 0 h 905"/>
              <a:gd name="T2" fmla="*/ 262 w 491"/>
              <a:gd name="T3" fmla="*/ 0 h 905"/>
              <a:gd name="T4" fmla="*/ 0 w 491"/>
              <a:gd name="T5" fmla="*/ 453 h 905"/>
              <a:gd name="T6" fmla="*/ 262 w 491"/>
              <a:gd name="T7" fmla="*/ 905 h 905"/>
              <a:gd name="T8" fmla="*/ 491 w 491"/>
              <a:gd name="T9" fmla="*/ 905 h 905"/>
              <a:gd name="T10" fmla="*/ 229 w 491"/>
              <a:gd name="T11" fmla="*/ 453 h 905"/>
              <a:gd name="T12" fmla="*/ 491 w 491"/>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491" h="905">
                <a:moveTo>
                  <a:pt x="491" y="0"/>
                </a:moveTo>
                <a:lnTo>
                  <a:pt x="262" y="0"/>
                </a:lnTo>
                <a:lnTo>
                  <a:pt x="0" y="453"/>
                </a:lnTo>
                <a:lnTo>
                  <a:pt x="262" y="905"/>
                </a:lnTo>
                <a:lnTo>
                  <a:pt x="491" y="905"/>
                </a:lnTo>
                <a:lnTo>
                  <a:pt x="229" y="453"/>
                </a:lnTo>
                <a:lnTo>
                  <a:pt x="49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9" name="Freeform 21"/>
          <p:cNvSpPr/>
          <p:nvPr>
            <p:custDataLst>
              <p:tags r:id="rId16"/>
            </p:custDataLst>
          </p:nvPr>
        </p:nvSpPr>
        <p:spPr bwMode="auto">
          <a:xfrm>
            <a:off x="4462079" y="1083241"/>
            <a:ext cx="562637" cy="1037117"/>
          </a:xfrm>
          <a:custGeom>
            <a:avLst/>
            <a:gdLst>
              <a:gd name="T0" fmla="*/ 491 w 491"/>
              <a:gd name="T1" fmla="*/ 0 h 905"/>
              <a:gd name="T2" fmla="*/ 262 w 491"/>
              <a:gd name="T3" fmla="*/ 0 h 905"/>
              <a:gd name="T4" fmla="*/ 0 w 491"/>
              <a:gd name="T5" fmla="*/ 453 h 905"/>
              <a:gd name="T6" fmla="*/ 262 w 491"/>
              <a:gd name="T7" fmla="*/ 905 h 905"/>
              <a:gd name="T8" fmla="*/ 491 w 491"/>
              <a:gd name="T9" fmla="*/ 905 h 905"/>
              <a:gd name="T10" fmla="*/ 229 w 491"/>
              <a:gd name="T11" fmla="*/ 453 h 905"/>
              <a:gd name="T12" fmla="*/ 491 w 491"/>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491" h="905">
                <a:moveTo>
                  <a:pt x="491" y="0"/>
                </a:moveTo>
                <a:lnTo>
                  <a:pt x="262" y="0"/>
                </a:lnTo>
                <a:lnTo>
                  <a:pt x="0" y="453"/>
                </a:lnTo>
                <a:lnTo>
                  <a:pt x="262" y="905"/>
                </a:lnTo>
                <a:lnTo>
                  <a:pt x="491" y="905"/>
                </a:lnTo>
                <a:lnTo>
                  <a:pt x="229" y="453"/>
                </a:lnTo>
                <a:lnTo>
                  <a:pt x="4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0" name="Freeform 22"/>
          <p:cNvSpPr/>
          <p:nvPr>
            <p:custDataLst>
              <p:tags r:id="rId17"/>
            </p:custDataLst>
          </p:nvPr>
        </p:nvSpPr>
        <p:spPr bwMode="auto">
          <a:xfrm>
            <a:off x="5024717" y="983615"/>
            <a:ext cx="380587" cy="99626"/>
          </a:xfrm>
          <a:custGeom>
            <a:avLst/>
            <a:gdLst>
              <a:gd name="T0" fmla="*/ 332 w 332"/>
              <a:gd name="T1" fmla="*/ 0 h 87"/>
              <a:gd name="T2" fmla="*/ 50 w 332"/>
              <a:gd name="T3" fmla="*/ 0 h 87"/>
              <a:gd name="T4" fmla="*/ 0 w 332"/>
              <a:gd name="T5" fmla="*/ 87 h 87"/>
              <a:gd name="T6" fmla="*/ 191 w 332"/>
              <a:gd name="T7" fmla="*/ 87 h 87"/>
              <a:gd name="T8" fmla="*/ 243 w 332"/>
              <a:gd name="T9" fmla="*/ 0 h 87"/>
              <a:gd name="T10" fmla="*/ 332 w 332"/>
              <a:gd name="T11" fmla="*/ 0 h 87"/>
            </a:gdLst>
            <a:ahLst/>
            <a:cxnLst>
              <a:cxn ang="0">
                <a:pos x="T0" y="T1"/>
              </a:cxn>
              <a:cxn ang="0">
                <a:pos x="T2" y="T3"/>
              </a:cxn>
              <a:cxn ang="0">
                <a:pos x="T4" y="T5"/>
              </a:cxn>
              <a:cxn ang="0">
                <a:pos x="T6" y="T7"/>
              </a:cxn>
              <a:cxn ang="0">
                <a:pos x="T8" y="T9"/>
              </a:cxn>
              <a:cxn ang="0">
                <a:pos x="T10" y="T11"/>
              </a:cxn>
            </a:cxnLst>
            <a:rect l="0" t="0" r="r" b="b"/>
            <a:pathLst>
              <a:path w="332" h="87">
                <a:moveTo>
                  <a:pt x="332" y="0"/>
                </a:moveTo>
                <a:lnTo>
                  <a:pt x="50" y="0"/>
                </a:lnTo>
                <a:lnTo>
                  <a:pt x="0" y="87"/>
                </a:lnTo>
                <a:lnTo>
                  <a:pt x="191" y="87"/>
                </a:lnTo>
                <a:lnTo>
                  <a:pt x="243" y="0"/>
                </a:lnTo>
                <a:lnTo>
                  <a:pt x="332"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1" name="Freeform 23"/>
          <p:cNvSpPr/>
          <p:nvPr>
            <p:custDataLst>
              <p:tags r:id="rId18"/>
            </p:custDataLst>
          </p:nvPr>
        </p:nvSpPr>
        <p:spPr bwMode="auto">
          <a:xfrm>
            <a:off x="5024717" y="983615"/>
            <a:ext cx="380587" cy="99626"/>
          </a:xfrm>
          <a:custGeom>
            <a:avLst/>
            <a:gdLst>
              <a:gd name="T0" fmla="*/ 332 w 332"/>
              <a:gd name="T1" fmla="*/ 0 h 87"/>
              <a:gd name="T2" fmla="*/ 50 w 332"/>
              <a:gd name="T3" fmla="*/ 0 h 87"/>
              <a:gd name="T4" fmla="*/ 0 w 332"/>
              <a:gd name="T5" fmla="*/ 87 h 87"/>
              <a:gd name="T6" fmla="*/ 191 w 332"/>
              <a:gd name="T7" fmla="*/ 87 h 87"/>
              <a:gd name="T8" fmla="*/ 243 w 332"/>
              <a:gd name="T9" fmla="*/ 0 h 87"/>
              <a:gd name="T10" fmla="*/ 332 w 332"/>
              <a:gd name="T11" fmla="*/ 0 h 87"/>
            </a:gdLst>
            <a:ahLst/>
            <a:cxnLst>
              <a:cxn ang="0">
                <a:pos x="T0" y="T1"/>
              </a:cxn>
              <a:cxn ang="0">
                <a:pos x="T2" y="T3"/>
              </a:cxn>
              <a:cxn ang="0">
                <a:pos x="T4" y="T5"/>
              </a:cxn>
              <a:cxn ang="0">
                <a:pos x="T6" y="T7"/>
              </a:cxn>
              <a:cxn ang="0">
                <a:pos x="T8" y="T9"/>
              </a:cxn>
              <a:cxn ang="0">
                <a:pos x="T10" y="T11"/>
              </a:cxn>
            </a:cxnLst>
            <a:rect l="0" t="0" r="r" b="b"/>
            <a:pathLst>
              <a:path w="332" h="87">
                <a:moveTo>
                  <a:pt x="332" y="0"/>
                </a:moveTo>
                <a:lnTo>
                  <a:pt x="50" y="0"/>
                </a:lnTo>
                <a:lnTo>
                  <a:pt x="0" y="87"/>
                </a:lnTo>
                <a:lnTo>
                  <a:pt x="191" y="87"/>
                </a:lnTo>
                <a:lnTo>
                  <a:pt x="243" y="0"/>
                </a:lnTo>
                <a:lnTo>
                  <a:pt x="332"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2" name="Freeform 24"/>
          <p:cNvSpPr/>
          <p:nvPr>
            <p:custDataLst>
              <p:tags r:id="rId19"/>
            </p:custDataLst>
          </p:nvPr>
        </p:nvSpPr>
        <p:spPr bwMode="auto">
          <a:xfrm>
            <a:off x="5024717" y="2120358"/>
            <a:ext cx="278810" cy="99626"/>
          </a:xfrm>
          <a:custGeom>
            <a:avLst/>
            <a:gdLst>
              <a:gd name="T0" fmla="*/ 191 w 243"/>
              <a:gd name="T1" fmla="*/ 0 h 87"/>
              <a:gd name="T2" fmla="*/ 0 w 243"/>
              <a:gd name="T3" fmla="*/ 0 h 87"/>
              <a:gd name="T4" fmla="*/ 50 w 243"/>
              <a:gd name="T5" fmla="*/ 87 h 87"/>
              <a:gd name="T6" fmla="*/ 243 w 243"/>
              <a:gd name="T7" fmla="*/ 87 h 87"/>
              <a:gd name="T8" fmla="*/ 191 w 243"/>
              <a:gd name="T9" fmla="*/ 0 h 87"/>
            </a:gdLst>
            <a:ahLst/>
            <a:cxnLst>
              <a:cxn ang="0">
                <a:pos x="T0" y="T1"/>
              </a:cxn>
              <a:cxn ang="0">
                <a:pos x="T2" y="T3"/>
              </a:cxn>
              <a:cxn ang="0">
                <a:pos x="T4" y="T5"/>
              </a:cxn>
              <a:cxn ang="0">
                <a:pos x="T6" y="T7"/>
              </a:cxn>
              <a:cxn ang="0">
                <a:pos x="T8" y="T9"/>
              </a:cxn>
            </a:cxnLst>
            <a:rect l="0" t="0" r="r" b="b"/>
            <a:pathLst>
              <a:path w="243" h="87">
                <a:moveTo>
                  <a:pt x="191" y="0"/>
                </a:moveTo>
                <a:lnTo>
                  <a:pt x="0" y="0"/>
                </a:lnTo>
                <a:lnTo>
                  <a:pt x="50" y="87"/>
                </a:lnTo>
                <a:lnTo>
                  <a:pt x="243" y="87"/>
                </a:lnTo>
                <a:lnTo>
                  <a:pt x="191"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3" name="Freeform 25"/>
          <p:cNvSpPr/>
          <p:nvPr>
            <p:custDataLst>
              <p:tags r:id="rId20"/>
            </p:custDataLst>
          </p:nvPr>
        </p:nvSpPr>
        <p:spPr bwMode="auto">
          <a:xfrm>
            <a:off x="5024717" y="2120358"/>
            <a:ext cx="278810" cy="99626"/>
          </a:xfrm>
          <a:custGeom>
            <a:avLst/>
            <a:gdLst>
              <a:gd name="T0" fmla="*/ 191 w 243"/>
              <a:gd name="T1" fmla="*/ 0 h 87"/>
              <a:gd name="T2" fmla="*/ 0 w 243"/>
              <a:gd name="T3" fmla="*/ 0 h 87"/>
              <a:gd name="T4" fmla="*/ 50 w 243"/>
              <a:gd name="T5" fmla="*/ 87 h 87"/>
              <a:gd name="T6" fmla="*/ 243 w 243"/>
              <a:gd name="T7" fmla="*/ 87 h 87"/>
              <a:gd name="T8" fmla="*/ 191 w 243"/>
              <a:gd name="T9" fmla="*/ 0 h 87"/>
            </a:gdLst>
            <a:ahLst/>
            <a:cxnLst>
              <a:cxn ang="0">
                <a:pos x="T0" y="T1"/>
              </a:cxn>
              <a:cxn ang="0">
                <a:pos x="T2" y="T3"/>
              </a:cxn>
              <a:cxn ang="0">
                <a:pos x="T4" y="T5"/>
              </a:cxn>
              <a:cxn ang="0">
                <a:pos x="T6" y="T7"/>
              </a:cxn>
              <a:cxn ang="0">
                <a:pos x="T8" y="T9"/>
              </a:cxn>
            </a:cxnLst>
            <a:rect l="0" t="0" r="r" b="b"/>
            <a:pathLst>
              <a:path w="243" h="87">
                <a:moveTo>
                  <a:pt x="191" y="0"/>
                </a:moveTo>
                <a:lnTo>
                  <a:pt x="0" y="0"/>
                </a:lnTo>
                <a:lnTo>
                  <a:pt x="50" y="87"/>
                </a:lnTo>
                <a:lnTo>
                  <a:pt x="243" y="87"/>
                </a:lnTo>
                <a:lnTo>
                  <a:pt x="191"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4" name="Freeform 26"/>
          <p:cNvSpPr/>
          <p:nvPr>
            <p:custDataLst>
              <p:tags r:id="rId21"/>
            </p:custDataLst>
          </p:nvPr>
        </p:nvSpPr>
        <p:spPr bwMode="auto">
          <a:xfrm>
            <a:off x="4724404" y="1083241"/>
            <a:ext cx="518918" cy="1037117"/>
          </a:xfrm>
          <a:custGeom>
            <a:avLst/>
            <a:gdLst>
              <a:gd name="T0" fmla="*/ 453 w 453"/>
              <a:gd name="T1" fmla="*/ 0 h 905"/>
              <a:gd name="T2" fmla="*/ 262 w 453"/>
              <a:gd name="T3" fmla="*/ 0 h 905"/>
              <a:gd name="T4" fmla="*/ 0 w 453"/>
              <a:gd name="T5" fmla="*/ 453 h 905"/>
              <a:gd name="T6" fmla="*/ 262 w 453"/>
              <a:gd name="T7" fmla="*/ 905 h 905"/>
              <a:gd name="T8" fmla="*/ 453 w 453"/>
              <a:gd name="T9" fmla="*/ 905 h 905"/>
              <a:gd name="T10" fmla="*/ 193 w 453"/>
              <a:gd name="T11" fmla="*/ 453 h 905"/>
              <a:gd name="T12" fmla="*/ 453 w 453"/>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453" h="905">
                <a:moveTo>
                  <a:pt x="453" y="0"/>
                </a:moveTo>
                <a:lnTo>
                  <a:pt x="262" y="0"/>
                </a:lnTo>
                <a:lnTo>
                  <a:pt x="0" y="453"/>
                </a:lnTo>
                <a:lnTo>
                  <a:pt x="262" y="905"/>
                </a:lnTo>
                <a:lnTo>
                  <a:pt x="453" y="905"/>
                </a:lnTo>
                <a:lnTo>
                  <a:pt x="193" y="453"/>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5" name="Freeform 27"/>
          <p:cNvSpPr/>
          <p:nvPr>
            <p:custDataLst>
              <p:tags r:id="rId22"/>
            </p:custDataLst>
          </p:nvPr>
        </p:nvSpPr>
        <p:spPr bwMode="auto">
          <a:xfrm>
            <a:off x="4724404" y="1083241"/>
            <a:ext cx="518918" cy="1037117"/>
          </a:xfrm>
          <a:custGeom>
            <a:avLst/>
            <a:gdLst>
              <a:gd name="T0" fmla="*/ 453 w 453"/>
              <a:gd name="T1" fmla="*/ 0 h 905"/>
              <a:gd name="T2" fmla="*/ 262 w 453"/>
              <a:gd name="T3" fmla="*/ 0 h 905"/>
              <a:gd name="T4" fmla="*/ 0 w 453"/>
              <a:gd name="T5" fmla="*/ 453 h 905"/>
              <a:gd name="T6" fmla="*/ 262 w 453"/>
              <a:gd name="T7" fmla="*/ 905 h 905"/>
              <a:gd name="T8" fmla="*/ 453 w 453"/>
              <a:gd name="T9" fmla="*/ 905 h 905"/>
              <a:gd name="T10" fmla="*/ 193 w 453"/>
              <a:gd name="T11" fmla="*/ 453 h 905"/>
              <a:gd name="T12" fmla="*/ 453 w 453"/>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453" h="905">
                <a:moveTo>
                  <a:pt x="453" y="0"/>
                </a:moveTo>
                <a:lnTo>
                  <a:pt x="262" y="0"/>
                </a:lnTo>
                <a:lnTo>
                  <a:pt x="0" y="453"/>
                </a:lnTo>
                <a:lnTo>
                  <a:pt x="262" y="905"/>
                </a:lnTo>
                <a:lnTo>
                  <a:pt x="453" y="905"/>
                </a:lnTo>
                <a:lnTo>
                  <a:pt x="193" y="453"/>
                </a:lnTo>
                <a:lnTo>
                  <a:pt x="4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 name="Freeform 28"/>
          <p:cNvSpPr/>
          <p:nvPr>
            <p:custDataLst>
              <p:tags r:id="rId23"/>
            </p:custDataLst>
          </p:nvPr>
        </p:nvSpPr>
        <p:spPr bwMode="auto">
          <a:xfrm>
            <a:off x="5243321" y="983615"/>
            <a:ext cx="168432" cy="99626"/>
          </a:xfrm>
          <a:custGeom>
            <a:avLst/>
            <a:gdLst>
              <a:gd name="T0" fmla="*/ 141 w 147"/>
              <a:gd name="T1" fmla="*/ 0 h 87"/>
              <a:gd name="T2" fmla="*/ 52 w 147"/>
              <a:gd name="T3" fmla="*/ 0 h 87"/>
              <a:gd name="T4" fmla="*/ 0 w 147"/>
              <a:gd name="T5" fmla="*/ 87 h 87"/>
              <a:gd name="T6" fmla="*/ 104 w 147"/>
              <a:gd name="T7" fmla="*/ 87 h 87"/>
              <a:gd name="T8" fmla="*/ 147 w 147"/>
              <a:gd name="T9" fmla="*/ 12 h 87"/>
              <a:gd name="T10" fmla="*/ 141 w 147"/>
              <a:gd name="T11" fmla="*/ 0 h 87"/>
            </a:gdLst>
            <a:ahLst/>
            <a:cxnLst>
              <a:cxn ang="0">
                <a:pos x="T0" y="T1"/>
              </a:cxn>
              <a:cxn ang="0">
                <a:pos x="T2" y="T3"/>
              </a:cxn>
              <a:cxn ang="0">
                <a:pos x="T4" y="T5"/>
              </a:cxn>
              <a:cxn ang="0">
                <a:pos x="T6" y="T7"/>
              </a:cxn>
              <a:cxn ang="0">
                <a:pos x="T8" y="T9"/>
              </a:cxn>
              <a:cxn ang="0">
                <a:pos x="T10" y="T11"/>
              </a:cxn>
            </a:cxnLst>
            <a:rect l="0" t="0" r="r" b="b"/>
            <a:pathLst>
              <a:path w="147" h="87">
                <a:moveTo>
                  <a:pt x="141" y="0"/>
                </a:moveTo>
                <a:lnTo>
                  <a:pt x="52" y="0"/>
                </a:lnTo>
                <a:lnTo>
                  <a:pt x="0" y="87"/>
                </a:lnTo>
                <a:lnTo>
                  <a:pt x="104" y="87"/>
                </a:lnTo>
                <a:lnTo>
                  <a:pt x="147" y="12"/>
                </a:lnTo>
                <a:lnTo>
                  <a:pt x="141"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7" name="Freeform 29"/>
          <p:cNvSpPr/>
          <p:nvPr>
            <p:custDataLst>
              <p:tags r:id="rId24"/>
            </p:custDataLst>
          </p:nvPr>
        </p:nvSpPr>
        <p:spPr bwMode="auto">
          <a:xfrm>
            <a:off x="5243321" y="983615"/>
            <a:ext cx="168432" cy="99626"/>
          </a:xfrm>
          <a:custGeom>
            <a:avLst/>
            <a:gdLst>
              <a:gd name="T0" fmla="*/ 141 w 147"/>
              <a:gd name="T1" fmla="*/ 0 h 87"/>
              <a:gd name="T2" fmla="*/ 52 w 147"/>
              <a:gd name="T3" fmla="*/ 0 h 87"/>
              <a:gd name="T4" fmla="*/ 0 w 147"/>
              <a:gd name="T5" fmla="*/ 87 h 87"/>
              <a:gd name="T6" fmla="*/ 104 w 147"/>
              <a:gd name="T7" fmla="*/ 87 h 87"/>
              <a:gd name="T8" fmla="*/ 147 w 147"/>
              <a:gd name="T9" fmla="*/ 12 h 87"/>
              <a:gd name="T10" fmla="*/ 141 w 147"/>
              <a:gd name="T11" fmla="*/ 0 h 87"/>
            </a:gdLst>
            <a:ahLst/>
            <a:cxnLst>
              <a:cxn ang="0">
                <a:pos x="T0" y="T1"/>
              </a:cxn>
              <a:cxn ang="0">
                <a:pos x="T2" y="T3"/>
              </a:cxn>
              <a:cxn ang="0">
                <a:pos x="T4" y="T5"/>
              </a:cxn>
              <a:cxn ang="0">
                <a:pos x="T6" y="T7"/>
              </a:cxn>
              <a:cxn ang="0">
                <a:pos x="T8" y="T9"/>
              </a:cxn>
              <a:cxn ang="0">
                <a:pos x="T10" y="T11"/>
              </a:cxn>
            </a:cxnLst>
            <a:rect l="0" t="0" r="r" b="b"/>
            <a:pathLst>
              <a:path w="147" h="87">
                <a:moveTo>
                  <a:pt x="141" y="0"/>
                </a:moveTo>
                <a:lnTo>
                  <a:pt x="52" y="0"/>
                </a:lnTo>
                <a:lnTo>
                  <a:pt x="0" y="87"/>
                </a:lnTo>
                <a:lnTo>
                  <a:pt x="104" y="87"/>
                </a:lnTo>
                <a:lnTo>
                  <a:pt x="147" y="12"/>
                </a:lnTo>
                <a:lnTo>
                  <a:pt x="141"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8" name="Freeform 30"/>
          <p:cNvSpPr/>
          <p:nvPr>
            <p:custDataLst>
              <p:tags r:id="rId25"/>
            </p:custDataLst>
          </p:nvPr>
        </p:nvSpPr>
        <p:spPr bwMode="auto">
          <a:xfrm>
            <a:off x="5243321" y="2120358"/>
            <a:ext cx="168432" cy="99626"/>
          </a:xfrm>
          <a:custGeom>
            <a:avLst/>
            <a:gdLst>
              <a:gd name="T0" fmla="*/ 104 w 147"/>
              <a:gd name="T1" fmla="*/ 0 h 87"/>
              <a:gd name="T2" fmla="*/ 0 w 147"/>
              <a:gd name="T3" fmla="*/ 0 h 87"/>
              <a:gd name="T4" fmla="*/ 52 w 147"/>
              <a:gd name="T5" fmla="*/ 87 h 87"/>
              <a:gd name="T6" fmla="*/ 141 w 147"/>
              <a:gd name="T7" fmla="*/ 87 h 87"/>
              <a:gd name="T8" fmla="*/ 147 w 147"/>
              <a:gd name="T9" fmla="*/ 75 h 87"/>
              <a:gd name="T10" fmla="*/ 104 w 147"/>
              <a:gd name="T11" fmla="*/ 0 h 87"/>
            </a:gdLst>
            <a:ahLst/>
            <a:cxnLst>
              <a:cxn ang="0">
                <a:pos x="T0" y="T1"/>
              </a:cxn>
              <a:cxn ang="0">
                <a:pos x="T2" y="T3"/>
              </a:cxn>
              <a:cxn ang="0">
                <a:pos x="T4" y="T5"/>
              </a:cxn>
              <a:cxn ang="0">
                <a:pos x="T6" y="T7"/>
              </a:cxn>
              <a:cxn ang="0">
                <a:pos x="T8" y="T9"/>
              </a:cxn>
              <a:cxn ang="0">
                <a:pos x="T10" y="T11"/>
              </a:cxn>
            </a:cxnLst>
            <a:rect l="0" t="0" r="r" b="b"/>
            <a:pathLst>
              <a:path w="147" h="87">
                <a:moveTo>
                  <a:pt x="104" y="0"/>
                </a:moveTo>
                <a:lnTo>
                  <a:pt x="0" y="0"/>
                </a:lnTo>
                <a:lnTo>
                  <a:pt x="52" y="87"/>
                </a:lnTo>
                <a:lnTo>
                  <a:pt x="141" y="87"/>
                </a:lnTo>
                <a:lnTo>
                  <a:pt x="147" y="75"/>
                </a:lnTo>
                <a:lnTo>
                  <a:pt x="104"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29" name="Freeform 31"/>
          <p:cNvSpPr/>
          <p:nvPr>
            <p:custDataLst>
              <p:tags r:id="rId26"/>
            </p:custDataLst>
          </p:nvPr>
        </p:nvSpPr>
        <p:spPr bwMode="auto">
          <a:xfrm>
            <a:off x="5243321" y="2120358"/>
            <a:ext cx="168432" cy="99626"/>
          </a:xfrm>
          <a:custGeom>
            <a:avLst/>
            <a:gdLst>
              <a:gd name="T0" fmla="*/ 104 w 147"/>
              <a:gd name="T1" fmla="*/ 0 h 87"/>
              <a:gd name="T2" fmla="*/ 0 w 147"/>
              <a:gd name="T3" fmla="*/ 0 h 87"/>
              <a:gd name="T4" fmla="*/ 52 w 147"/>
              <a:gd name="T5" fmla="*/ 87 h 87"/>
              <a:gd name="T6" fmla="*/ 141 w 147"/>
              <a:gd name="T7" fmla="*/ 87 h 87"/>
              <a:gd name="T8" fmla="*/ 147 w 147"/>
              <a:gd name="T9" fmla="*/ 75 h 87"/>
              <a:gd name="T10" fmla="*/ 104 w 147"/>
              <a:gd name="T11" fmla="*/ 0 h 87"/>
            </a:gdLst>
            <a:ahLst/>
            <a:cxnLst>
              <a:cxn ang="0">
                <a:pos x="T0" y="T1"/>
              </a:cxn>
              <a:cxn ang="0">
                <a:pos x="T2" y="T3"/>
              </a:cxn>
              <a:cxn ang="0">
                <a:pos x="T4" y="T5"/>
              </a:cxn>
              <a:cxn ang="0">
                <a:pos x="T6" y="T7"/>
              </a:cxn>
              <a:cxn ang="0">
                <a:pos x="T8" y="T9"/>
              </a:cxn>
              <a:cxn ang="0">
                <a:pos x="T10" y="T11"/>
              </a:cxn>
            </a:cxnLst>
            <a:rect l="0" t="0" r="r" b="b"/>
            <a:pathLst>
              <a:path w="147" h="87">
                <a:moveTo>
                  <a:pt x="104" y="0"/>
                </a:moveTo>
                <a:lnTo>
                  <a:pt x="0" y="0"/>
                </a:lnTo>
                <a:lnTo>
                  <a:pt x="52" y="87"/>
                </a:lnTo>
                <a:lnTo>
                  <a:pt x="141" y="87"/>
                </a:lnTo>
                <a:lnTo>
                  <a:pt x="147" y="75"/>
                </a:lnTo>
                <a:lnTo>
                  <a:pt x="104"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30" name="Freeform 32"/>
          <p:cNvSpPr/>
          <p:nvPr>
            <p:custDataLst>
              <p:tags r:id="rId27"/>
            </p:custDataLst>
          </p:nvPr>
        </p:nvSpPr>
        <p:spPr bwMode="auto">
          <a:xfrm>
            <a:off x="4945876" y="1083241"/>
            <a:ext cx="417141" cy="1037117"/>
          </a:xfrm>
          <a:custGeom>
            <a:avLst/>
            <a:gdLst>
              <a:gd name="T0" fmla="*/ 364 w 364"/>
              <a:gd name="T1" fmla="*/ 0 h 905"/>
              <a:gd name="T2" fmla="*/ 260 w 364"/>
              <a:gd name="T3" fmla="*/ 0 h 905"/>
              <a:gd name="T4" fmla="*/ 0 w 364"/>
              <a:gd name="T5" fmla="*/ 453 h 905"/>
              <a:gd name="T6" fmla="*/ 260 w 364"/>
              <a:gd name="T7" fmla="*/ 905 h 905"/>
              <a:gd name="T8" fmla="*/ 364 w 364"/>
              <a:gd name="T9" fmla="*/ 905 h 905"/>
              <a:gd name="T10" fmla="*/ 102 w 364"/>
              <a:gd name="T11" fmla="*/ 453 h 905"/>
              <a:gd name="T12" fmla="*/ 364 w 364"/>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364" h="905">
                <a:moveTo>
                  <a:pt x="364" y="0"/>
                </a:moveTo>
                <a:lnTo>
                  <a:pt x="260" y="0"/>
                </a:lnTo>
                <a:lnTo>
                  <a:pt x="0" y="453"/>
                </a:lnTo>
                <a:lnTo>
                  <a:pt x="260" y="905"/>
                </a:lnTo>
                <a:lnTo>
                  <a:pt x="364" y="905"/>
                </a:lnTo>
                <a:lnTo>
                  <a:pt x="102" y="453"/>
                </a:lnTo>
                <a:lnTo>
                  <a:pt x="36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31" name="Freeform 33"/>
          <p:cNvSpPr/>
          <p:nvPr>
            <p:custDataLst>
              <p:tags r:id="rId28"/>
            </p:custDataLst>
          </p:nvPr>
        </p:nvSpPr>
        <p:spPr bwMode="auto">
          <a:xfrm>
            <a:off x="4945876" y="1083241"/>
            <a:ext cx="417141" cy="1037117"/>
          </a:xfrm>
          <a:custGeom>
            <a:avLst/>
            <a:gdLst>
              <a:gd name="T0" fmla="*/ 364 w 364"/>
              <a:gd name="T1" fmla="*/ 0 h 905"/>
              <a:gd name="T2" fmla="*/ 260 w 364"/>
              <a:gd name="T3" fmla="*/ 0 h 905"/>
              <a:gd name="T4" fmla="*/ 0 w 364"/>
              <a:gd name="T5" fmla="*/ 453 h 905"/>
              <a:gd name="T6" fmla="*/ 260 w 364"/>
              <a:gd name="T7" fmla="*/ 905 h 905"/>
              <a:gd name="T8" fmla="*/ 364 w 364"/>
              <a:gd name="T9" fmla="*/ 905 h 905"/>
              <a:gd name="T10" fmla="*/ 102 w 364"/>
              <a:gd name="T11" fmla="*/ 453 h 905"/>
              <a:gd name="T12" fmla="*/ 364 w 364"/>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364" h="905">
                <a:moveTo>
                  <a:pt x="364" y="0"/>
                </a:moveTo>
                <a:lnTo>
                  <a:pt x="260" y="0"/>
                </a:lnTo>
                <a:lnTo>
                  <a:pt x="0" y="453"/>
                </a:lnTo>
                <a:lnTo>
                  <a:pt x="260" y="905"/>
                </a:lnTo>
                <a:lnTo>
                  <a:pt x="364" y="905"/>
                </a:lnTo>
                <a:lnTo>
                  <a:pt x="102" y="453"/>
                </a:lnTo>
                <a:lnTo>
                  <a:pt x="3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32" name="Freeform 34"/>
          <p:cNvSpPr/>
          <p:nvPr>
            <p:custDataLst>
              <p:tags r:id="rId29"/>
            </p:custDataLst>
          </p:nvPr>
        </p:nvSpPr>
        <p:spPr bwMode="auto">
          <a:xfrm>
            <a:off x="5062704" y="983615"/>
            <a:ext cx="1431322" cy="1236369"/>
          </a:xfrm>
          <a:custGeom>
            <a:avLst/>
            <a:gdLst>
              <a:gd name="T0" fmla="*/ 312 w 1249"/>
              <a:gd name="T1" fmla="*/ 1079 h 1079"/>
              <a:gd name="T2" fmla="*/ 0 w 1249"/>
              <a:gd name="T3" fmla="*/ 540 h 1079"/>
              <a:gd name="T4" fmla="*/ 312 w 1249"/>
              <a:gd name="T5" fmla="*/ 0 h 1079"/>
              <a:gd name="T6" fmla="*/ 937 w 1249"/>
              <a:gd name="T7" fmla="*/ 0 h 1079"/>
              <a:gd name="T8" fmla="*/ 1249 w 1249"/>
              <a:gd name="T9" fmla="*/ 540 h 1079"/>
              <a:gd name="T10" fmla="*/ 937 w 1249"/>
              <a:gd name="T11" fmla="*/ 1079 h 1079"/>
              <a:gd name="T12" fmla="*/ 312 w 1249"/>
              <a:gd name="T13" fmla="*/ 1079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a:moveTo>
                  <a:pt x="312" y="1079"/>
                </a:moveTo>
                <a:lnTo>
                  <a:pt x="0" y="540"/>
                </a:lnTo>
                <a:lnTo>
                  <a:pt x="312" y="0"/>
                </a:lnTo>
                <a:lnTo>
                  <a:pt x="937" y="0"/>
                </a:lnTo>
                <a:lnTo>
                  <a:pt x="1249" y="540"/>
                </a:lnTo>
                <a:lnTo>
                  <a:pt x="937" y="1079"/>
                </a:lnTo>
                <a:lnTo>
                  <a:pt x="312" y="1079"/>
                </a:lnTo>
                <a:close/>
              </a:path>
            </a:pathLst>
          </a:custGeom>
          <a:solidFill>
            <a:srgbClr val="1DADA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33" name="Freeform 35"/>
          <p:cNvSpPr/>
          <p:nvPr>
            <p:custDataLst>
              <p:tags r:id="rId30"/>
            </p:custDataLst>
          </p:nvPr>
        </p:nvSpPr>
        <p:spPr bwMode="auto">
          <a:xfrm>
            <a:off x="5062704" y="983615"/>
            <a:ext cx="1431322" cy="1236369"/>
          </a:xfrm>
          <a:custGeom>
            <a:avLst/>
            <a:gdLst>
              <a:gd name="T0" fmla="*/ 312 w 1249"/>
              <a:gd name="T1" fmla="*/ 1079 h 1079"/>
              <a:gd name="T2" fmla="*/ 0 w 1249"/>
              <a:gd name="T3" fmla="*/ 540 h 1079"/>
              <a:gd name="T4" fmla="*/ 312 w 1249"/>
              <a:gd name="T5" fmla="*/ 0 h 1079"/>
              <a:gd name="T6" fmla="*/ 937 w 1249"/>
              <a:gd name="T7" fmla="*/ 0 h 1079"/>
              <a:gd name="T8" fmla="*/ 1249 w 1249"/>
              <a:gd name="T9" fmla="*/ 540 h 1079"/>
              <a:gd name="T10" fmla="*/ 937 w 1249"/>
              <a:gd name="T11" fmla="*/ 1079 h 1079"/>
              <a:gd name="T12" fmla="*/ 312 w 1249"/>
              <a:gd name="T13" fmla="*/ 1079 h 1079"/>
            </a:gdLst>
            <a:ahLst/>
            <a:cxnLst>
              <a:cxn ang="0">
                <a:pos x="T0" y="T1"/>
              </a:cxn>
              <a:cxn ang="0">
                <a:pos x="T2" y="T3"/>
              </a:cxn>
              <a:cxn ang="0">
                <a:pos x="T4" y="T5"/>
              </a:cxn>
              <a:cxn ang="0">
                <a:pos x="T6" y="T7"/>
              </a:cxn>
              <a:cxn ang="0">
                <a:pos x="T8" y="T9"/>
              </a:cxn>
              <a:cxn ang="0">
                <a:pos x="T10" y="T11"/>
              </a:cxn>
              <a:cxn ang="0">
                <a:pos x="T12" y="T13"/>
              </a:cxn>
            </a:cxnLst>
            <a:rect l="0" t="0" r="r" b="b"/>
            <a:pathLst>
              <a:path w="1249" h="1079">
                <a:moveTo>
                  <a:pt x="312" y="1079"/>
                </a:moveTo>
                <a:lnTo>
                  <a:pt x="0" y="540"/>
                </a:lnTo>
                <a:lnTo>
                  <a:pt x="312" y="0"/>
                </a:lnTo>
                <a:lnTo>
                  <a:pt x="937" y="0"/>
                </a:lnTo>
                <a:lnTo>
                  <a:pt x="1249" y="540"/>
                </a:lnTo>
                <a:lnTo>
                  <a:pt x="937" y="1079"/>
                </a:lnTo>
                <a:lnTo>
                  <a:pt x="312" y="10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35" name="Freeform 36"/>
          <p:cNvSpPr/>
          <p:nvPr>
            <p:custDataLst>
              <p:tags r:id="rId31"/>
            </p:custDataLst>
          </p:nvPr>
        </p:nvSpPr>
        <p:spPr bwMode="auto">
          <a:xfrm>
            <a:off x="5064854" y="983615"/>
            <a:ext cx="1427021" cy="612810"/>
          </a:xfrm>
          <a:custGeom>
            <a:avLst/>
            <a:gdLst>
              <a:gd name="T0" fmla="*/ 935 w 1245"/>
              <a:gd name="T1" fmla="*/ 0 h 535"/>
              <a:gd name="T2" fmla="*/ 310 w 1245"/>
              <a:gd name="T3" fmla="*/ 0 h 535"/>
              <a:gd name="T4" fmla="*/ 0 w 1245"/>
              <a:gd name="T5" fmla="*/ 535 h 535"/>
              <a:gd name="T6" fmla="*/ 1245 w 1245"/>
              <a:gd name="T7" fmla="*/ 535 h 535"/>
              <a:gd name="T8" fmla="*/ 935 w 1245"/>
              <a:gd name="T9" fmla="*/ 0 h 535"/>
            </a:gdLst>
            <a:ahLst/>
            <a:cxnLst>
              <a:cxn ang="0">
                <a:pos x="T0" y="T1"/>
              </a:cxn>
              <a:cxn ang="0">
                <a:pos x="T2" y="T3"/>
              </a:cxn>
              <a:cxn ang="0">
                <a:pos x="T4" y="T5"/>
              </a:cxn>
              <a:cxn ang="0">
                <a:pos x="T6" y="T7"/>
              </a:cxn>
              <a:cxn ang="0">
                <a:pos x="T8" y="T9"/>
              </a:cxn>
            </a:cxnLst>
            <a:rect l="0" t="0" r="r" b="b"/>
            <a:pathLst>
              <a:path w="1245" h="535">
                <a:moveTo>
                  <a:pt x="935" y="0"/>
                </a:moveTo>
                <a:lnTo>
                  <a:pt x="310" y="0"/>
                </a:lnTo>
                <a:lnTo>
                  <a:pt x="0" y="535"/>
                </a:lnTo>
                <a:lnTo>
                  <a:pt x="1245" y="535"/>
                </a:lnTo>
                <a:lnTo>
                  <a:pt x="935" y="0"/>
                </a:lnTo>
                <a:close/>
              </a:path>
            </a:pathLst>
          </a:custGeom>
          <a:solidFill>
            <a:srgbClr val="1DADA3">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36" name="Freeform 37"/>
          <p:cNvSpPr/>
          <p:nvPr>
            <p:custDataLst>
              <p:tags r:id="rId32"/>
            </p:custDataLst>
          </p:nvPr>
        </p:nvSpPr>
        <p:spPr bwMode="auto">
          <a:xfrm>
            <a:off x="5064854" y="983615"/>
            <a:ext cx="1427021" cy="612810"/>
          </a:xfrm>
          <a:custGeom>
            <a:avLst/>
            <a:gdLst>
              <a:gd name="T0" fmla="*/ 935 w 1245"/>
              <a:gd name="T1" fmla="*/ 0 h 535"/>
              <a:gd name="T2" fmla="*/ 310 w 1245"/>
              <a:gd name="T3" fmla="*/ 0 h 535"/>
              <a:gd name="T4" fmla="*/ 0 w 1245"/>
              <a:gd name="T5" fmla="*/ 535 h 535"/>
              <a:gd name="T6" fmla="*/ 1245 w 1245"/>
              <a:gd name="T7" fmla="*/ 535 h 535"/>
              <a:gd name="T8" fmla="*/ 935 w 1245"/>
              <a:gd name="T9" fmla="*/ 0 h 535"/>
            </a:gdLst>
            <a:ahLst/>
            <a:cxnLst>
              <a:cxn ang="0">
                <a:pos x="T0" y="T1"/>
              </a:cxn>
              <a:cxn ang="0">
                <a:pos x="T2" y="T3"/>
              </a:cxn>
              <a:cxn ang="0">
                <a:pos x="T4" y="T5"/>
              </a:cxn>
              <a:cxn ang="0">
                <a:pos x="T6" y="T7"/>
              </a:cxn>
              <a:cxn ang="0">
                <a:pos x="T8" y="T9"/>
              </a:cxn>
            </a:cxnLst>
            <a:rect l="0" t="0" r="r" b="b"/>
            <a:pathLst>
              <a:path w="1245" h="535">
                <a:moveTo>
                  <a:pt x="935" y="0"/>
                </a:moveTo>
                <a:lnTo>
                  <a:pt x="310" y="0"/>
                </a:lnTo>
                <a:lnTo>
                  <a:pt x="0" y="535"/>
                </a:lnTo>
                <a:lnTo>
                  <a:pt x="1245" y="535"/>
                </a:lnTo>
                <a:lnTo>
                  <a:pt x="9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4" name="文本框 103"/>
          <p:cNvSpPr txBox="1"/>
          <p:nvPr>
            <p:custDataLst>
              <p:tags r:id="rId33"/>
            </p:custDataLst>
          </p:nvPr>
        </p:nvSpPr>
        <p:spPr>
          <a:xfrm>
            <a:off x="5388101" y="1066756"/>
            <a:ext cx="771924" cy="1146061"/>
          </a:xfrm>
          <a:prstGeom prst="rect">
            <a:avLst/>
          </a:prstGeom>
          <a:noFill/>
        </p:spPr>
        <p:txBody>
          <a:bodyPr wrap="square" rtlCol="0">
            <a:normAutofit/>
          </a:bodyPr>
          <a:lstStyle/>
          <a:p>
            <a:pPr algn="ctr"/>
            <a:r>
              <a:rPr lang="en-US" altLang="zh-CN" sz="6000" dirty="0">
                <a:solidFill>
                  <a:srgbClr val="000000"/>
                </a:solidFill>
                <a:latin typeface="Arial" panose="020B0604020202020204" pitchFamily="34" charset="0"/>
                <a:ea typeface="微软雅黑" panose="020B0503020204020204" charset="-122"/>
                <a:sym typeface="Arial" panose="020B0604020202020204" pitchFamily="34" charset="0"/>
              </a:rPr>
              <a:t>A</a:t>
            </a:r>
          </a:p>
        </p:txBody>
      </p:sp>
      <p:sp>
        <p:nvSpPr>
          <p:cNvPr id="108" name="矩形 107"/>
          <p:cNvSpPr/>
          <p:nvPr>
            <p:custDataLst>
              <p:tags r:id="rId34"/>
            </p:custDataLst>
          </p:nvPr>
        </p:nvSpPr>
        <p:spPr>
          <a:xfrm>
            <a:off x="3022987" y="1066684"/>
            <a:ext cx="2041708" cy="554363"/>
          </a:xfrm>
          <a:prstGeom prst="rect">
            <a:avLst/>
          </a:prstGeom>
        </p:spPr>
        <p:txBody>
          <a:bodyPr wrap="square">
            <a:noAutofit/>
          </a:bodyPr>
          <a:lstStyle/>
          <a:p>
            <a:pPr algn="r"/>
            <a:endParaRPr lang="zh-CN" altLang="en-US" sz="2400" b="1">
              <a:solidFill>
                <a:srgbClr val="000000"/>
              </a:solidFill>
              <a:latin typeface="Arial" panose="020B0604020202020204" pitchFamily="34" charset="0"/>
              <a:ea typeface="微软雅黑" panose="020B0503020204020204" charset="-122"/>
              <a:cs typeface="+mn-ea"/>
              <a:sym typeface="Arial" panose="020B0604020202020204" pitchFamily="34" charset="0"/>
            </a:endParaRPr>
          </a:p>
          <a:p>
            <a:pPr algn="r"/>
            <a:r>
              <a:rPr lang="zh-CN" altLang="en-US" sz="2400">
                <a:solidFill>
                  <a:srgbClr val="000000"/>
                </a:solidFill>
                <a:latin typeface="微软雅黑" panose="020B0503020204020204" charset="-122"/>
                <a:ea typeface="微软雅黑" panose="020B0503020204020204" charset="-122"/>
                <a:sym typeface="Arial" panose="020B0604020202020204" pitchFamily="34" charset="0"/>
              </a:rPr>
              <a:t>隔离点负责人</a:t>
            </a:r>
            <a:endParaRPr lang="zh-CN" altLang="en-US" sz="2400">
              <a:solidFill>
                <a:srgbClr val="000000"/>
              </a:solidFill>
              <a:latin typeface="微软雅黑" panose="020B0503020204020204" charset="-122"/>
              <a:ea typeface="微软雅黑" panose="020B0503020204020204" charset="-122"/>
              <a:cs typeface="+mn-ea"/>
              <a:sym typeface="Arial" panose="020B0604020202020204" pitchFamily="34" charset="0"/>
            </a:endParaRPr>
          </a:p>
        </p:txBody>
      </p:sp>
      <p:sp>
        <p:nvSpPr>
          <p:cNvPr id="37" name="Freeform 6"/>
          <p:cNvSpPr/>
          <p:nvPr>
            <p:custDataLst>
              <p:tags r:id="rId35"/>
            </p:custDataLst>
          </p:nvPr>
        </p:nvSpPr>
        <p:spPr bwMode="auto">
          <a:xfrm>
            <a:off x="1288372" y="2611322"/>
            <a:ext cx="3880407" cy="1067937"/>
          </a:xfrm>
          <a:custGeom>
            <a:avLst/>
            <a:gdLst>
              <a:gd name="T0" fmla="*/ 1482 w 1629"/>
              <a:gd name="T1" fmla="*/ 447 h 449"/>
              <a:gd name="T2" fmla="*/ 1629 w 1629"/>
              <a:gd name="T3" fmla="*/ 196 h 449"/>
              <a:gd name="T4" fmla="*/ 1517 w 1629"/>
              <a:gd name="T5" fmla="*/ 0 h 449"/>
              <a:gd name="T6" fmla="*/ 132 w 1629"/>
              <a:gd name="T7" fmla="*/ 0 h 449"/>
              <a:gd name="T8" fmla="*/ 0 w 1629"/>
              <a:gd name="T9" fmla="*/ 225 h 449"/>
              <a:gd name="T10" fmla="*/ 132 w 1629"/>
              <a:gd name="T11" fmla="*/ 449 h 449"/>
              <a:gd name="T12" fmla="*/ 1482 w 1629"/>
              <a:gd name="T13" fmla="*/ 447 h 449"/>
            </a:gdLst>
            <a:ahLst/>
            <a:cxnLst>
              <a:cxn ang="0">
                <a:pos x="T0" y="T1"/>
              </a:cxn>
              <a:cxn ang="0">
                <a:pos x="T2" y="T3"/>
              </a:cxn>
              <a:cxn ang="0">
                <a:pos x="T4" y="T5"/>
              </a:cxn>
              <a:cxn ang="0">
                <a:pos x="T6" y="T7"/>
              </a:cxn>
              <a:cxn ang="0">
                <a:pos x="T8" y="T9"/>
              </a:cxn>
              <a:cxn ang="0">
                <a:pos x="T10" y="T11"/>
              </a:cxn>
              <a:cxn ang="0">
                <a:pos x="T12" y="T13"/>
              </a:cxn>
            </a:cxnLst>
            <a:rect l="0" t="0" r="r" b="b"/>
            <a:pathLst>
              <a:path w="1629" h="449">
                <a:moveTo>
                  <a:pt x="1482" y="447"/>
                </a:moveTo>
                <a:cubicBezTo>
                  <a:pt x="1531" y="363"/>
                  <a:pt x="1580" y="280"/>
                  <a:pt x="1629" y="196"/>
                </a:cubicBezTo>
                <a:cubicBezTo>
                  <a:pt x="1592" y="131"/>
                  <a:pt x="1554" y="65"/>
                  <a:pt x="1517" y="0"/>
                </a:cubicBezTo>
                <a:cubicBezTo>
                  <a:pt x="132" y="0"/>
                  <a:pt x="132" y="0"/>
                  <a:pt x="132" y="0"/>
                </a:cubicBezTo>
                <a:cubicBezTo>
                  <a:pt x="0" y="225"/>
                  <a:pt x="0" y="225"/>
                  <a:pt x="0" y="225"/>
                </a:cubicBezTo>
                <a:cubicBezTo>
                  <a:pt x="132" y="449"/>
                  <a:pt x="132" y="449"/>
                  <a:pt x="132" y="449"/>
                </a:cubicBezTo>
                <a:cubicBezTo>
                  <a:pt x="582" y="448"/>
                  <a:pt x="1032" y="448"/>
                  <a:pt x="1482" y="447"/>
                </a:cubicBez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39" name="Freeform 40"/>
          <p:cNvSpPr/>
          <p:nvPr>
            <p:custDataLst>
              <p:tags r:id="rId36"/>
            </p:custDataLst>
          </p:nvPr>
        </p:nvSpPr>
        <p:spPr bwMode="auto">
          <a:xfrm>
            <a:off x="5489878" y="3893563"/>
            <a:ext cx="15051" cy="15051"/>
          </a:xfrm>
          <a:custGeom>
            <a:avLst/>
            <a:gdLst>
              <a:gd name="T0" fmla="*/ 13 w 13"/>
              <a:gd name="T1" fmla="*/ 0 h 13"/>
              <a:gd name="T2" fmla="*/ 0 w 13"/>
              <a:gd name="T3" fmla="*/ 0 h 13"/>
              <a:gd name="T4" fmla="*/ 6 w 13"/>
              <a:gd name="T5" fmla="*/ 13 h 13"/>
              <a:gd name="T6" fmla="*/ 13 w 13"/>
              <a:gd name="T7" fmla="*/ 0 h 13"/>
            </a:gdLst>
            <a:ahLst/>
            <a:cxnLst>
              <a:cxn ang="0">
                <a:pos x="T0" y="T1"/>
              </a:cxn>
              <a:cxn ang="0">
                <a:pos x="T2" y="T3"/>
              </a:cxn>
              <a:cxn ang="0">
                <a:pos x="T4" y="T5"/>
              </a:cxn>
              <a:cxn ang="0">
                <a:pos x="T6" y="T7"/>
              </a:cxn>
            </a:cxnLst>
            <a:rect l="0" t="0" r="r" b="b"/>
            <a:pathLst>
              <a:path w="13" h="13">
                <a:moveTo>
                  <a:pt x="13" y="0"/>
                </a:moveTo>
                <a:lnTo>
                  <a:pt x="0" y="0"/>
                </a:lnTo>
                <a:lnTo>
                  <a:pt x="6" y="13"/>
                </a:lnTo>
                <a:lnTo>
                  <a:pt x="13"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0" name="Freeform 41"/>
          <p:cNvSpPr/>
          <p:nvPr>
            <p:custDataLst>
              <p:tags r:id="rId37"/>
            </p:custDataLst>
          </p:nvPr>
        </p:nvSpPr>
        <p:spPr bwMode="auto">
          <a:xfrm>
            <a:off x="5489878" y="3893563"/>
            <a:ext cx="15051" cy="15051"/>
          </a:xfrm>
          <a:custGeom>
            <a:avLst/>
            <a:gdLst>
              <a:gd name="T0" fmla="*/ 13 w 13"/>
              <a:gd name="T1" fmla="*/ 0 h 13"/>
              <a:gd name="T2" fmla="*/ 0 w 13"/>
              <a:gd name="T3" fmla="*/ 0 h 13"/>
              <a:gd name="T4" fmla="*/ 6 w 13"/>
              <a:gd name="T5" fmla="*/ 13 h 13"/>
              <a:gd name="T6" fmla="*/ 13 w 13"/>
              <a:gd name="T7" fmla="*/ 0 h 13"/>
            </a:gdLst>
            <a:ahLst/>
            <a:cxnLst>
              <a:cxn ang="0">
                <a:pos x="T0" y="T1"/>
              </a:cxn>
              <a:cxn ang="0">
                <a:pos x="T2" y="T3"/>
              </a:cxn>
              <a:cxn ang="0">
                <a:pos x="T4" y="T5"/>
              </a:cxn>
              <a:cxn ang="0">
                <a:pos x="T6" y="T7"/>
              </a:cxn>
            </a:cxnLst>
            <a:rect l="0" t="0" r="r" b="b"/>
            <a:pathLst>
              <a:path w="13" h="13">
                <a:moveTo>
                  <a:pt x="13" y="0"/>
                </a:moveTo>
                <a:lnTo>
                  <a:pt x="0" y="0"/>
                </a:lnTo>
                <a:lnTo>
                  <a:pt x="6" y="13"/>
                </a:lnTo>
                <a:lnTo>
                  <a:pt x="13"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0" name="Freeform 72"/>
          <p:cNvSpPr/>
          <p:nvPr>
            <p:custDataLst>
              <p:tags r:id="rId38"/>
            </p:custDataLst>
          </p:nvPr>
        </p:nvSpPr>
        <p:spPr bwMode="auto">
          <a:xfrm>
            <a:off x="1385848" y="2536782"/>
            <a:ext cx="3728460" cy="1037117"/>
          </a:xfrm>
          <a:custGeom>
            <a:avLst/>
            <a:gdLst>
              <a:gd name="T0" fmla="*/ 262 w 3253"/>
              <a:gd name="T1" fmla="*/ 905 h 905"/>
              <a:gd name="T2" fmla="*/ 0 w 3253"/>
              <a:gd name="T3" fmla="*/ 452 h 905"/>
              <a:gd name="T4" fmla="*/ 262 w 3253"/>
              <a:gd name="T5" fmla="*/ 0 h 905"/>
              <a:gd name="T6" fmla="*/ 2991 w 3253"/>
              <a:gd name="T7" fmla="*/ 0 h 905"/>
              <a:gd name="T8" fmla="*/ 3253 w 3253"/>
              <a:gd name="T9" fmla="*/ 452 h 905"/>
              <a:gd name="T10" fmla="*/ 2991 w 3253"/>
              <a:gd name="T11" fmla="*/ 905 h 905"/>
              <a:gd name="T12" fmla="*/ 262 w 3253"/>
              <a:gd name="T13" fmla="*/ 905 h 905"/>
            </a:gdLst>
            <a:ahLst/>
            <a:cxnLst>
              <a:cxn ang="0">
                <a:pos x="T0" y="T1"/>
              </a:cxn>
              <a:cxn ang="0">
                <a:pos x="T2" y="T3"/>
              </a:cxn>
              <a:cxn ang="0">
                <a:pos x="T4" y="T5"/>
              </a:cxn>
              <a:cxn ang="0">
                <a:pos x="T6" y="T7"/>
              </a:cxn>
              <a:cxn ang="0">
                <a:pos x="T8" y="T9"/>
              </a:cxn>
              <a:cxn ang="0">
                <a:pos x="T10" y="T11"/>
              </a:cxn>
              <a:cxn ang="0">
                <a:pos x="T12" y="T13"/>
              </a:cxn>
            </a:cxnLst>
            <a:rect l="0" t="0" r="r" b="b"/>
            <a:pathLst>
              <a:path w="3253" h="905">
                <a:moveTo>
                  <a:pt x="262" y="905"/>
                </a:moveTo>
                <a:lnTo>
                  <a:pt x="0" y="452"/>
                </a:lnTo>
                <a:lnTo>
                  <a:pt x="262" y="0"/>
                </a:lnTo>
                <a:lnTo>
                  <a:pt x="2991" y="0"/>
                </a:lnTo>
                <a:lnTo>
                  <a:pt x="3253" y="452"/>
                </a:lnTo>
                <a:lnTo>
                  <a:pt x="2991" y="905"/>
                </a:lnTo>
                <a:lnTo>
                  <a:pt x="262" y="905"/>
                </a:lnTo>
                <a:close/>
              </a:path>
            </a:pathLst>
          </a:custGeom>
          <a:solidFill>
            <a:srgbClr val="FFFFFF"/>
          </a:solidFill>
          <a:ln w="12700">
            <a:solidFill>
              <a:srgbClr val="000000"/>
            </a:solidFill>
            <a:round/>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1" name="Freeform 73"/>
          <p:cNvSpPr/>
          <p:nvPr>
            <p:custDataLst>
              <p:tags r:id="rId39"/>
            </p:custDataLst>
          </p:nvPr>
        </p:nvSpPr>
        <p:spPr bwMode="auto">
          <a:xfrm>
            <a:off x="1385848" y="2538216"/>
            <a:ext cx="3728460" cy="1037117"/>
          </a:xfrm>
          <a:custGeom>
            <a:avLst/>
            <a:gdLst>
              <a:gd name="T0" fmla="*/ 262 w 3253"/>
              <a:gd name="T1" fmla="*/ 905 h 905"/>
              <a:gd name="T2" fmla="*/ 0 w 3253"/>
              <a:gd name="T3" fmla="*/ 452 h 905"/>
              <a:gd name="T4" fmla="*/ 262 w 3253"/>
              <a:gd name="T5" fmla="*/ 0 h 905"/>
              <a:gd name="T6" fmla="*/ 2991 w 3253"/>
              <a:gd name="T7" fmla="*/ 0 h 905"/>
              <a:gd name="T8" fmla="*/ 3253 w 3253"/>
              <a:gd name="T9" fmla="*/ 452 h 905"/>
              <a:gd name="T10" fmla="*/ 2991 w 3253"/>
              <a:gd name="T11" fmla="*/ 905 h 905"/>
              <a:gd name="T12" fmla="*/ 262 w 3253"/>
              <a:gd name="T13" fmla="*/ 905 h 905"/>
            </a:gdLst>
            <a:ahLst/>
            <a:cxnLst>
              <a:cxn ang="0">
                <a:pos x="T0" y="T1"/>
              </a:cxn>
              <a:cxn ang="0">
                <a:pos x="T2" y="T3"/>
              </a:cxn>
              <a:cxn ang="0">
                <a:pos x="T4" y="T5"/>
              </a:cxn>
              <a:cxn ang="0">
                <a:pos x="T6" y="T7"/>
              </a:cxn>
              <a:cxn ang="0">
                <a:pos x="T8" y="T9"/>
              </a:cxn>
              <a:cxn ang="0">
                <a:pos x="T10" y="T11"/>
              </a:cxn>
              <a:cxn ang="0">
                <a:pos x="T12" y="T13"/>
              </a:cxn>
            </a:cxnLst>
            <a:rect l="0" t="0" r="r" b="b"/>
            <a:pathLst>
              <a:path w="3253" h="905">
                <a:moveTo>
                  <a:pt x="262" y="905"/>
                </a:moveTo>
                <a:lnTo>
                  <a:pt x="0" y="452"/>
                </a:lnTo>
                <a:lnTo>
                  <a:pt x="262" y="0"/>
                </a:lnTo>
                <a:lnTo>
                  <a:pt x="2991" y="0"/>
                </a:lnTo>
                <a:lnTo>
                  <a:pt x="3253" y="452"/>
                </a:lnTo>
                <a:lnTo>
                  <a:pt x="2991" y="905"/>
                </a:lnTo>
                <a:lnTo>
                  <a:pt x="262" y="9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2" name="Freeform 74"/>
          <p:cNvSpPr/>
          <p:nvPr>
            <p:custDataLst>
              <p:tags r:id="rId40"/>
            </p:custDataLst>
          </p:nvPr>
        </p:nvSpPr>
        <p:spPr bwMode="auto">
          <a:xfrm>
            <a:off x="2062447" y="2437155"/>
            <a:ext cx="17202" cy="15051"/>
          </a:xfrm>
          <a:custGeom>
            <a:avLst/>
            <a:gdLst>
              <a:gd name="T0" fmla="*/ 15 w 15"/>
              <a:gd name="T1" fmla="*/ 0 h 13"/>
              <a:gd name="T2" fmla="*/ 0 w 15"/>
              <a:gd name="T3" fmla="*/ 0 h 13"/>
              <a:gd name="T4" fmla="*/ 7 w 15"/>
              <a:gd name="T5" fmla="*/ 13 h 13"/>
              <a:gd name="T6" fmla="*/ 15 w 15"/>
              <a:gd name="T7" fmla="*/ 0 h 13"/>
            </a:gdLst>
            <a:ahLst/>
            <a:cxnLst>
              <a:cxn ang="0">
                <a:pos x="T0" y="T1"/>
              </a:cxn>
              <a:cxn ang="0">
                <a:pos x="T2" y="T3"/>
              </a:cxn>
              <a:cxn ang="0">
                <a:pos x="T4" y="T5"/>
              </a:cxn>
              <a:cxn ang="0">
                <a:pos x="T6" y="T7"/>
              </a:cxn>
            </a:cxnLst>
            <a:rect l="0" t="0" r="r" b="b"/>
            <a:pathLst>
              <a:path w="15" h="13">
                <a:moveTo>
                  <a:pt x="15" y="0"/>
                </a:moveTo>
                <a:lnTo>
                  <a:pt x="0" y="0"/>
                </a:lnTo>
                <a:lnTo>
                  <a:pt x="7" y="13"/>
                </a:lnTo>
                <a:lnTo>
                  <a:pt x="15"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3" name="Freeform 75"/>
          <p:cNvSpPr/>
          <p:nvPr>
            <p:custDataLst>
              <p:tags r:id="rId41"/>
            </p:custDataLst>
          </p:nvPr>
        </p:nvSpPr>
        <p:spPr bwMode="auto">
          <a:xfrm>
            <a:off x="2062447" y="2437155"/>
            <a:ext cx="17202" cy="15051"/>
          </a:xfrm>
          <a:custGeom>
            <a:avLst/>
            <a:gdLst>
              <a:gd name="T0" fmla="*/ 15 w 15"/>
              <a:gd name="T1" fmla="*/ 0 h 13"/>
              <a:gd name="T2" fmla="*/ 0 w 15"/>
              <a:gd name="T3" fmla="*/ 0 h 13"/>
              <a:gd name="T4" fmla="*/ 7 w 15"/>
              <a:gd name="T5" fmla="*/ 13 h 13"/>
              <a:gd name="T6" fmla="*/ 15 w 15"/>
              <a:gd name="T7" fmla="*/ 0 h 13"/>
            </a:gdLst>
            <a:ahLst/>
            <a:cxnLst>
              <a:cxn ang="0">
                <a:pos x="T0" y="T1"/>
              </a:cxn>
              <a:cxn ang="0">
                <a:pos x="T2" y="T3"/>
              </a:cxn>
              <a:cxn ang="0">
                <a:pos x="T4" y="T5"/>
              </a:cxn>
              <a:cxn ang="0">
                <a:pos x="T6" y="T7"/>
              </a:cxn>
            </a:cxnLst>
            <a:rect l="0" t="0" r="r" b="b"/>
            <a:pathLst>
              <a:path w="15" h="13">
                <a:moveTo>
                  <a:pt x="15" y="0"/>
                </a:moveTo>
                <a:lnTo>
                  <a:pt x="0" y="0"/>
                </a:lnTo>
                <a:lnTo>
                  <a:pt x="7" y="13"/>
                </a:lnTo>
                <a:lnTo>
                  <a:pt x="15"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4" name="Freeform 76"/>
          <p:cNvSpPr/>
          <p:nvPr>
            <p:custDataLst>
              <p:tags r:id="rId42"/>
            </p:custDataLst>
          </p:nvPr>
        </p:nvSpPr>
        <p:spPr bwMode="auto">
          <a:xfrm>
            <a:off x="1946336" y="3662057"/>
            <a:ext cx="232939" cy="15051"/>
          </a:xfrm>
          <a:custGeom>
            <a:avLst/>
            <a:gdLst>
              <a:gd name="T0" fmla="*/ 108 w 203"/>
              <a:gd name="T1" fmla="*/ 0 h 13"/>
              <a:gd name="T2" fmla="*/ 101 w 203"/>
              <a:gd name="T3" fmla="*/ 13 h 13"/>
              <a:gd name="T4" fmla="*/ 0 w 203"/>
              <a:gd name="T5" fmla="*/ 13 h 13"/>
              <a:gd name="T6" fmla="*/ 203 w 203"/>
              <a:gd name="T7" fmla="*/ 13 h 13"/>
              <a:gd name="T8" fmla="*/ 116 w 203"/>
              <a:gd name="T9" fmla="*/ 13 h 13"/>
              <a:gd name="T10" fmla="*/ 108 w 203"/>
              <a:gd name="T11" fmla="*/ 0 h 13"/>
            </a:gdLst>
            <a:ahLst/>
            <a:cxnLst>
              <a:cxn ang="0">
                <a:pos x="T0" y="T1"/>
              </a:cxn>
              <a:cxn ang="0">
                <a:pos x="T2" y="T3"/>
              </a:cxn>
              <a:cxn ang="0">
                <a:pos x="T4" y="T5"/>
              </a:cxn>
              <a:cxn ang="0">
                <a:pos x="T6" y="T7"/>
              </a:cxn>
              <a:cxn ang="0">
                <a:pos x="T8" y="T9"/>
              </a:cxn>
              <a:cxn ang="0">
                <a:pos x="T10" y="T11"/>
              </a:cxn>
            </a:cxnLst>
            <a:rect l="0" t="0" r="r" b="b"/>
            <a:pathLst>
              <a:path w="203" h="13">
                <a:moveTo>
                  <a:pt x="108" y="0"/>
                </a:moveTo>
                <a:lnTo>
                  <a:pt x="101" y="13"/>
                </a:lnTo>
                <a:lnTo>
                  <a:pt x="0" y="13"/>
                </a:lnTo>
                <a:lnTo>
                  <a:pt x="203" y="13"/>
                </a:lnTo>
                <a:lnTo>
                  <a:pt x="116" y="13"/>
                </a:lnTo>
                <a:lnTo>
                  <a:pt x="108"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5" name="Freeform 77"/>
          <p:cNvSpPr/>
          <p:nvPr>
            <p:custDataLst>
              <p:tags r:id="rId43"/>
            </p:custDataLst>
          </p:nvPr>
        </p:nvSpPr>
        <p:spPr bwMode="auto">
          <a:xfrm>
            <a:off x="1946336" y="3662057"/>
            <a:ext cx="232939" cy="15051"/>
          </a:xfrm>
          <a:custGeom>
            <a:avLst/>
            <a:gdLst>
              <a:gd name="T0" fmla="*/ 108 w 203"/>
              <a:gd name="T1" fmla="*/ 0 h 13"/>
              <a:gd name="T2" fmla="*/ 101 w 203"/>
              <a:gd name="T3" fmla="*/ 13 h 13"/>
              <a:gd name="T4" fmla="*/ 0 w 203"/>
              <a:gd name="T5" fmla="*/ 13 h 13"/>
              <a:gd name="T6" fmla="*/ 203 w 203"/>
              <a:gd name="T7" fmla="*/ 13 h 13"/>
              <a:gd name="T8" fmla="*/ 116 w 203"/>
              <a:gd name="T9" fmla="*/ 13 h 13"/>
              <a:gd name="T10" fmla="*/ 108 w 203"/>
              <a:gd name="T11" fmla="*/ 0 h 13"/>
            </a:gdLst>
            <a:ahLst/>
            <a:cxnLst>
              <a:cxn ang="0">
                <a:pos x="T0" y="T1"/>
              </a:cxn>
              <a:cxn ang="0">
                <a:pos x="T2" y="T3"/>
              </a:cxn>
              <a:cxn ang="0">
                <a:pos x="T4" y="T5"/>
              </a:cxn>
              <a:cxn ang="0">
                <a:pos x="T6" y="T7"/>
              </a:cxn>
              <a:cxn ang="0">
                <a:pos x="T8" y="T9"/>
              </a:cxn>
              <a:cxn ang="0">
                <a:pos x="T10" y="T11"/>
              </a:cxn>
            </a:cxnLst>
            <a:rect l="0" t="0" r="r" b="b"/>
            <a:pathLst>
              <a:path w="203" h="13">
                <a:moveTo>
                  <a:pt x="108" y="0"/>
                </a:moveTo>
                <a:lnTo>
                  <a:pt x="101" y="13"/>
                </a:lnTo>
                <a:lnTo>
                  <a:pt x="0" y="13"/>
                </a:lnTo>
                <a:lnTo>
                  <a:pt x="203" y="13"/>
                </a:lnTo>
                <a:lnTo>
                  <a:pt x="116" y="13"/>
                </a:lnTo>
                <a:lnTo>
                  <a:pt x="108"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6" name="Freeform 78"/>
          <p:cNvSpPr/>
          <p:nvPr>
            <p:custDataLst>
              <p:tags r:id="rId44"/>
            </p:custDataLst>
          </p:nvPr>
        </p:nvSpPr>
        <p:spPr bwMode="auto">
          <a:xfrm>
            <a:off x="2071049" y="2437155"/>
            <a:ext cx="774792" cy="101060"/>
          </a:xfrm>
          <a:custGeom>
            <a:avLst/>
            <a:gdLst>
              <a:gd name="T0" fmla="*/ 624 w 676"/>
              <a:gd name="T1" fmla="*/ 0 h 88"/>
              <a:gd name="T2" fmla="*/ 0 w 676"/>
              <a:gd name="T3" fmla="*/ 0 h 88"/>
              <a:gd name="T4" fmla="*/ 507 w 676"/>
              <a:gd name="T5" fmla="*/ 0 h 88"/>
              <a:gd name="T6" fmla="*/ 559 w 676"/>
              <a:gd name="T7" fmla="*/ 88 h 88"/>
              <a:gd name="T8" fmla="*/ 676 w 676"/>
              <a:gd name="T9" fmla="*/ 88 h 88"/>
              <a:gd name="T10" fmla="*/ 624 w 676"/>
              <a:gd name="T11" fmla="*/ 0 h 88"/>
            </a:gdLst>
            <a:ahLst/>
            <a:cxnLst>
              <a:cxn ang="0">
                <a:pos x="T0" y="T1"/>
              </a:cxn>
              <a:cxn ang="0">
                <a:pos x="T2" y="T3"/>
              </a:cxn>
              <a:cxn ang="0">
                <a:pos x="T4" y="T5"/>
              </a:cxn>
              <a:cxn ang="0">
                <a:pos x="T6" y="T7"/>
              </a:cxn>
              <a:cxn ang="0">
                <a:pos x="T8" y="T9"/>
              </a:cxn>
              <a:cxn ang="0">
                <a:pos x="T10" y="T11"/>
              </a:cxn>
            </a:cxnLst>
            <a:rect l="0" t="0" r="r" b="b"/>
            <a:pathLst>
              <a:path w="676" h="88">
                <a:moveTo>
                  <a:pt x="624" y="0"/>
                </a:moveTo>
                <a:lnTo>
                  <a:pt x="0" y="0"/>
                </a:lnTo>
                <a:lnTo>
                  <a:pt x="507" y="0"/>
                </a:lnTo>
                <a:lnTo>
                  <a:pt x="559" y="88"/>
                </a:lnTo>
                <a:lnTo>
                  <a:pt x="676" y="88"/>
                </a:lnTo>
                <a:lnTo>
                  <a:pt x="624"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dirty="0">
              <a:latin typeface="Arial" panose="020B0604020202020204" pitchFamily="34" charset="0"/>
              <a:ea typeface="微软雅黑" panose="020B0503020204020204" charset="-122"/>
              <a:sym typeface="Arial" panose="020B0604020202020204" pitchFamily="34" charset="0"/>
            </a:endParaRPr>
          </a:p>
        </p:txBody>
      </p:sp>
      <p:sp>
        <p:nvSpPr>
          <p:cNvPr id="77" name="Freeform 79"/>
          <p:cNvSpPr/>
          <p:nvPr>
            <p:custDataLst>
              <p:tags r:id="rId45"/>
            </p:custDataLst>
          </p:nvPr>
        </p:nvSpPr>
        <p:spPr bwMode="auto">
          <a:xfrm>
            <a:off x="2079649" y="2437155"/>
            <a:ext cx="774792" cy="101060"/>
          </a:xfrm>
          <a:custGeom>
            <a:avLst/>
            <a:gdLst>
              <a:gd name="T0" fmla="*/ 624 w 676"/>
              <a:gd name="T1" fmla="*/ 0 h 88"/>
              <a:gd name="T2" fmla="*/ 0 w 676"/>
              <a:gd name="T3" fmla="*/ 0 h 88"/>
              <a:gd name="T4" fmla="*/ 507 w 676"/>
              <a:gd name="T5" fmla="*/ 0 h 88"/>
              <a:gd name="T6" fmla="*/ 559 w 676"/>
              <a:gd name="T7" fmla="*/ 88 h 88"/>
              <a:gd name="T8" fmla="*/ 676 w 676"/>
              <a:gd name="T9" fmla="*/ 88 h 88"/>
              <a:gd name="T10" fmla="*/ 624 w 676"/>
              <a:gd name="T11" fmla="*/ 0 h 88"/>
            </a:gdLst>
            <a:ahLst/>
            <a:cxnLst>
              <a:cxn ang="0">
                <a:pos x="T0" y="T1"/>
              </a:cxn>
              <a:cxn ang="0">
                <a:pos x="T2" y="T3"/>
              </a:cxn>
              <a:cxn ang="0">
                <a:pos x="T4" y="T5"/>
              </a:cxn>
              <a:cxn ang="0">
                <a:pos x="T6" y="T7"/>
              </a:cxn>
              <a:cxn ang="0">
                <a:pos x="T8" y="T9"/>
              </a:cxn>
              <a:cxn ang="0">
                <a:pos x="T10" y="T11"/>
              </a:cxn>
            </a:cxnLst>
            <a:rect l="0" t="0" r="r" b="b"/>
            <a:pathLst>
              <a:path w="676" h="88">
                <a:moveTo>
                  <a:pt x="624" y="0"/>
                </a:moveTo>
                <a:lnTo>
                  <a:pt x="0" y="0"/>
                </a:lnTo>
                <a:lnTo>
                  <a:pt x="507" y="0"/>
                </a:lnTo>
                <a:lnTo>
                  <a:pt x="559" y="88"/>
                </a:lnTo>
                <a:lnTo>
                  <a:pt x="676" y="88"/>
                </a:lnTo>
                <a:lnTo>
                  <a:pt x="624"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8" name="Freeform 80"/>
          <p:cNvSpPr/>
          <p:nvPr>
            <p:custDataLst>
              <p:tags r:id="rId46"/>
            </p:custDataLst>
          </p:nvPr>
        </p:nvSpPr>
        <p:spPr bwMode="auto">
          <a:xfrm>
            <a:off x="2660205" y="3575332"/>
            <a:ext cx="193519" cy="101777"/>
          </a:xfrm>
          <a:custGeom>
            <a:avLst/>
            <a:gdLst>
              <a:gd name="T0" fmla="*/ 169 w 169"/>
              <a:gd name="T1" fmla="*/ 0 h 89"/>
              <a:gd name="T2" fmla="*/ 52 w 169"/>
              <a:gd name="T3" fmla="*/ 0 h 89"/>
              <a:gd name="T4" fmla="*/ 0 w 169"/>
              <a:gd name="T5" fmla="*/ 89 h 89"/>
              <a:gd name="T6" fmla="*/ 117 w 169"/>
              <a:gd name="T7" fmla="*/ 89 h 89"/>
              <a:gd name="T8" fmla="*/ 169 w 169"/>
              <a:gd name="T9" fmla="*/ 0 h 89"/>
            </a:gdLst>
            <a:ahLst/>
            <a:cxnLst>
              <a:cxn ang="0">
                <a:pos x="T0" y="T1"/>
              </a:cxn>
              <a:cxn ang="0">
                <a:pos x="T2" y="T3"/>
              </a:cxn>
              <a:cxn ang="0">
                <a:pos x="T4" y="T5"/>
              </a:cxn>
              <a:cxn ang="0">
                <a:pos x="T6" y="T7"/>
              </a:cxn>
              <a:cxn ang="0">
                <a:pos x="T8" y="T9"/>
              </a:cxn>
            </a:cxnLst>
            <a:rect l="0" t="0" r="r" b="b"/>
            <a:pathLst>
              <a:path w="169" h="89">
                <a:moveTo>
                  <a:pt x="169" y="0"/>
                </a:moveTo>
                <a:lnTo>
                  <a:pt x="52" y="0"/>
                </a:lnTo>
                <a:lnTo>
                  <a:pt x="0" y="89"/>
                </a:lnTo>
                <a:lnTo>
                  <a:pt x="117" y="89"/>
                </a:lnTo>
                <a:lnTo>
                  <a:pt x="169"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9" name="Freeform 81"/>
          <p:cNvSpPr/>
          <p:nvPr>
            <p:custDataLst>
              <p:tags r:id="rId47"/>
            </p:custDataLst>
          </p:nvPr>
        </p:nvSpPr>
        <p:spPr bwMode="auto">
          <a:xfrm>
            <a:off x="2660205" y="3575332"/>
            <a:ext cx="193519" cy="101777"/>
          </a:xfrm>
          <a:custGeom>
            <a:avLst/>
            <a:gdLst>
              <a:gd name="T0" fmla="*/ 169 w 169"/>
              <a:gd name="T1" fmla="*/ 0 h 89"/>
              <a:gd name="T2" fmla="*/ 52 w 169"/>
              <a:gd name="T3" fmla="*/ 0 h 89"/>
              <a:gd name="T4" fmla="*/ 0 w 169"/>
              <a:gd name="T5" fmla="*/ 89 h 89"/>
              <a:gd name="T6" fmla="*/ 117 w 169"/>
              <a:gd name="T7" fmla="*/ 89 h 89"/>
              <a:gd name="T8" fmla="*/ 169 w 169"/>
              <a:gd name="T9" fmla="*/ 0 h 89"/>
            </a:gdLst>
            <a:ahLst/>
            <a:cxnLst>
              <a:cxn ang="0">
                <a:pos x="T0" y="T1"/>
              </a:cxn>
              <a:cxn ang="0">
                <a:pos x="T2" y="T3"/>
              </a:cxn>
              <a:cxn ang="0">
                <a:pos x="T4" y="T5"/>
              </a:cxn>
              <a:cxn ang="0">
                <a:pos x="T6" y="T7"/>
              </a:cxn>
              <a:cxn ang="0">
                <a:pos x="T8" y="T9"/>
              </a:cxn>
            </a:cxnLst>
            <a:rect l="0" t="0" r="r" b="b"/>
            <a:pathLst>
              <a:path w="169" h="89">
                <a:moveTo>
                  <a:pt x="169" y="0"/>
                </a:moveTo>
                <a:lnTo>
                  <a:pt x="52" y="0"/>
                </a:lnTo>
                <a:lnTo>
                  <a:pt x="0" y="89"/>
                </a:lnTo>
                <a:lnTo>
                  <a:pt x="117" y="89"/>
                </a:lnTo>
                <a:lnTo>
                  <a:pt x="169"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0" name="Freeform 82"/>
          <p:cNvSpPr/>
          <p:nvPr>
            <p:custDataLst>
              <p:tags r:id="rId48"/>
            </p:custDataLst>
          </p:nvPr>
        </p:nvSpPr>
        <p:spPr bwMode="auto">
          <a:xfrm>
            <a:off x="2719694" y="2538216"/>
            <a:ext cx="430758" cy="1037117"/>
          </a:xfrm>
          <a:custGeom>
            <a:avLst/>
            <a:gdLst>
              <a:gd name="T0" fmla="*/ 117 w 376"/>
              <a:gd name="T1" fmla="*/ 0 h 905"/>
              <a:gd name="T2" fmla="*/ 0 w 376"/>
              <a:gd name="T3" fmla="*/ 0 h 905"/>
              <a:gd name="T4" fmla="*/ 262 w 376"/>
              <a:gd name="T5" fmla="*/ 452 h 905"/>
              <a:gd name="T6" fmla="*/ 0 w 376"/>
              <a:gd name="T7" fmla="*/ 905 h 905"/>
              <a:gd name="T8" fmla="*/ 117 w 376"/>
              <a:gd name="T9" fmla="*/ 905 h 905"/>
              <a:gd name="T10" fmla="*/ 376 w 376"/>
              <a:gd name="T11" fmla="*/ 452 h 905"/>
              <a:gd name="T12" fmla="*/ 117 w 376"/>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376" h="905">
                <a:moveTo>
                  <a:pt x="117" y="0"/>
                </a:moveTo>
                <a:lnTo>
                  <a:pt x="0" y="0"/>
                </a:lnTo>
                <a:lnTo>
                  <a:pt x="262" y="452"/>
                </a:lnTo>
                <a:lnTo>
                  <a:pt x="0" y="905"/>
                </a:lnTo>
                <a:lnTo>
                  <a:pt x="117" y="905"/>
                </a:lnTo>
                <a:lnTo>
                  <a:pt x="376" y="452"/>
                </a:lnTo>
                <a:lnTo>
                  <a:pt x="11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1" name="Freeform 83"/>
          <p:cNvSpPr/>
          <p:nvPr>
            <p:custDataLst>
              <p:tags r:id="rId49"/>
            </p:custDataLst>
          </p:nvPr>
        </p:nvSpPr>
        <p:spPr bwMode="auto">
          <a:xfrm>
            <a:off x="2719694" y="2538216"/>
            <a:ext cx="430758" cy="1037117"/>
          </a:xfrm>
          <a:custGeom>
            <a:avLst/>
            <a:gdLst>
              <a:gd name="T0" fmla="*/ 117 w 376"/>
              <a:gd name="T1" fmla="*/ 0 h 905"/>
              <a:gd name="T2" fmla="*/ 0 w 376"/>
              <a:gd name="T3" fmla="*/ 0 h 905"/>
              <a:gd name="T4" fmla="*/ 262 w 376"/>
              <a:gd name="T5" fmla="*/ 452 h 905"/>
              <a:gd name="T6" fmla="*/ 0 w 376"/>
              <a:gd name="T7" fmla="*/ 905 h 905"/>
              <a:gd name="T8" fmla="*/ 117 w 376"/>
              <a:gd name="T9" fmla="*/ 905 h 905"/>
              <a:gd name="T10" fmla="*/ 376 w 376"/>
              <a:gd name="T11" fmla="*/ 452 h 905"/>
              <a:gd name="T12" fmla="*/ 117 w 376"/>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376" h="905">
                <a:moveTo>
                  <a:pt x="117" y="0"/>
                </a:moveTo>
                <a:lnTo>
                  <a:pt x="0" y="0"/>
                </a:lnTo>
                <a:lnTo>
                  <a:pt x="262" y="452"/>
                </a:lnTo>
                <a:lnTo>
                  <a:pt x="0" y="905"/>
                </a:lnTo>
                <a:lnTo>
                  <a:pt x="117" y="905"/>
                </a:lnTo>
                <a:lnTo>
                  <a:pt x="376" y="452"/>
                </a:lnTo>
                <a:lnTo>
                  <a:pt x="1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2" name="Freeform 84"/>
          <p:cNvSpPr/>
          <p:nvPr>
            <p:custDataLst>
              <p:tags r:id="rId50"/>
            </p:custDataLst>
          </p:nvPr>
        </p:nvSpPr>
        <p:spPr bwMode="auto">
          <a:xfrm>
            <a:off x="2071049" y="2437155"/>
            <a:ext cx="640761" cy="101060"/>
          </a:xfrm>
          <a:custGeom>
            <a:avLst/>
            <a:gdLst>
              <a:gd name="T0" fmla="*/ 507 w 559"/>
              <a:gd name="T1" fmla="*/ 0 h 88"/>
              <a:gd name="T2" fmla="*/ 0 w 559"/>
              <a:gd name="T3" fmla="*/ 0 h 88"/>
              <a:gd name="T4" fmla="*/ 281 w 559"/>
              <a:gd name="T5" fmla="*/ 0 h 88"/>
              <a:gd name="T6" fmla="*/ 333 w 559"/>
              <a:gd name="T7" fmla="*/ 88 h 88"/>
              <a:gd name="T8" fmla="*/ 559 w 559"/>
              <a:gd name="T9" fmla="*/ 88 h 88"/>
              <a:gd name="T10" fmla="*/ 507 w 559"/>
              <a:gd name="T11" fmla="*/ 0 h 88"/>
            </a:gdLst>
            <a:ahLst/>
            <a:cxnLst>
              <a:cxn ang="0">
                <a:pos x="T0" y="T1"/>
              </a:cxn>
              <a:cxn ang="0">
                <a:pos x="T2" y="T3"/>
              </a:cxn>
              <a:cxn ang="0">
                <a:pos x="T4" y="T5"/>
              </a:cxn>
              <a:cxn ang="0">
                <a:pos x="T6" y="T7"/>
              </a:cxn>
              <a:cxn ang="0">
                <a:pos x="T8" y="T9"/>
              </a:cxn>
              <a:cxn ang="0">
                <a:pos x="T10" y="T11"/>
              </a:cxn>
            </a:cxnLst>
            <a:rect l="0" t="0" r="r" b="b"/>
            <a:pathLst>
              <a:path w="559" h="88">
                <a:moveTo>
                  <a:pt x="507" y="0"/>
                </a:moveTo>
                <a:lnTo>
                  <a:pt x="0" y="0"/>
                </a:lnTo>
                <a:lnTo>
                  <a:pt x="281" y="0"/>
                </a:lnTo>
                <a:lnTo>
                  <a:pt x="333" y="88"/>
                </a:lnTo>
                <a:lnTo>
                  <a:pt x="559" y="88"/>
                </a:lnTo>
                <a:lnTo>
                  <a:pt x="507"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3" name="Freeform 85"/>
          <p:cNvSpPr/>
          <p:nvPr>
            <p:custDataLst>
              <p:tags r:id="rId51"/>
            </p:custDataLst>
          </p:nvPr>
        </p:nvSpPr>
        <p:spPr bwMode="auto">
          <a:xfrm>
            <a:off x="2079649" y="2437155"/>
            <a:ext cx="640761" cy="101060"/>
          </a:xfrm>
          <a:custGeom>
            <a:avLst/>
            <a:gdLst>
              <a:gd name="T0" fmla="*/ 507 w 559"/>
              <a:gd name="T1" fmla="*/ 0 h 88"/>
              <a:gd name="T2" fmla="*/ 0 w 559"/>
              <a:gd name="T3" fmla="*/ 0 h 88"/>
              <a:gd name="T4" fmla="*/ 281 w 559"/>
              <a:gd name="T5" fmla="*/ 0 h 88"/>
              <a:gd name="T6" fmla="*/ 333 w 559"/>
              <a:gd name="T7" fmla="*/ 88 h 88"/>
              <a:gd name="T8" fmla="*/ 559 w 559"/>
              <a:gd name="T9" fmla="*/ 88 h 88"/>
              <a:gd name="T10" fmla="*/ 507 w 559"/>
              <a:gd name="T11" fmla="*/ 0 h 88"/>
            </a:gdLst>
            <a:ahLst/>
            <a:cxnLst>
              <a:cxn ang="0">
                <a:pos x="T0" y="T1"/>
              </a:cxn>
              <a:cxn ang="0">
                <a:pos x="T2" y="T3"/>
              </a:cxn>
              <a:cxn ang="0">
                <a:pos x="T4" y="T5"/>
              </a:cxn>
              <a:cxn ang="0">
                <a:pos x="T6" y="T7"/>
              </a:cxn>
              <a:cxn ang="0">
                <a:pos x="T8" y="T9"/>
              </a:cxn>
              <a:cxn ang="0">
                <a:pos x="T10" y="T11"/>
              </a:cxn>
            </a:cxnLst>
            <a:rect l="0" t="0" r="r" b="b"/>
            <a:pathLst>
              <a:path w="559" h="88">
                <a:moveTo>
                  <a:pt x="507" y="0"/>
                </a:moveTo>
                <a:lnTo>
                  <a:pt x="0" y="0"/>
                </a:lnTo>
                <a:lnTo>
                  <a:pt x="281" y="0"/>
                </a:lnTo>
                <a:lnTo>
                  <a:pt x="333" y="88"/>
                </a:lnTo>
                <a:lnTo>
                  <a:pt x="559" y="88"/>
                </a:lnTo>
                <a:lnTo>
                  <a:pt x="507"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4" name="Freeform 86"/>
          <p:cNvSpPr/>
          <p:nvPr>
            <p:custDataLst>
              <p:tags r:id="rId52"/>
            </p:custDataLst>
          </p:nvPr>
        </p:nvSpPr>
        <p:spPr bwMode="auto">
          <a:xfrm>
            <a:off x="2401463" y="3575332"/>
            <a:ext cx="318947" cy="101777"/>
          </a:xfrm>
          <a:custGeom>
            <a:avLst/>
            <a:gdLst>
              <a:gd name="T0" fmla="*/ 278 w 278"/>
              <a:gd name="T1" fmla="*/ 0 h 89"/>
              <a:gd name="T2" fmla="*/ 52 w 278"/>
              <a:gd name="T3" fmla="*/ 0 h 89"/>
              <a:gd name="T4" fmla="*/ 0 w 278"/>
              <a:gd name="T5" fmla="*/ 89 h 89"/>
              <a:gd name="T6" fmla="*/ 226 w 278"/>
              <a:gd name="T7" fmla="*/ 89 h 89"/>
              <a:gd name="T8" fmla="*/ 278 w 278"/>
              <a:gd name="T9" fmla="*/ 0 h 89"/>
            </a:gdLst>
            <a:ahLst/>
            <a:cxnLst>
              <a:cxn ang="0">
                <a:pos x="T0" y="T1"/>
              </a:cxn>
              <a:cxn ang="0">
                <a:pos x="T2" y="T3"/>
              </a:cxn>
              <a:cxn ang="0">
                <a:pos x="T4" y="T5"/>
              </a:cxn>
              <a:cxn ang="0">
                <a:pos x="T6" y="T7"/>
              </a:cxn>
              <a:cxn ang="0">
                <a:pos x="T8" y="T9"/>
              </a:cxn>
            </a:cxnLst>
            <a:rect l="0" t="0" r="r" b="b"/>
            <a:pathLst>
              <a:path w="278" h="89">
                <a:moveTo>
                  <a:pt x="278" y="0"/>
                </a:moveTo>
                <a:lnTo>
                  <a:pt x="52" y="0"/>
                </a:lnTo>
                <a:lnTo>
                  <a:pt x="0" y="89"/>
                </a:lnTo>
                <a:lnTo>
                  <a:pt x="226" y="89"/>
                </a:lnTo>
                <a:lnTo>
                  <a:pt x="278"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5" name="Freeform 87"/>
          <p:cNvSpPr/>
          <p:nvPr>
            <p:custDataLst>
              <p:tags r:id="rId53"/>
            </p:custDataLst>
          </p:nvPr>
        </p:nvSpPr>
        <p:spPr bwMode="auto">
          <a:xfrm>
            <a:off x="2401463" y="3575332"/>
            <a:ext cx="318947" cy="101777"/>
          </a:xfrm>
          <a:custGeom>
            <a:avLst/>
            <a:gdLst>
              <a:gd name="T0" fmla="*/ 278 w 278"/>
              <a:gd name="T1" fmla="*/ 0 h 89"/>
              <a:gd name="T2" fmla="*/ 52 w 278"/>
              <a:gd name="T3" fmla="*/ 0 h 89"/>
              <a:gd name="T4" fmla="*/ 0 w 278"/>
              <a:gd name="T5" fmla="*/ 89 h 89"/>
              <a:gd name="T6" fmla="*/ 226 w 278"/>
              <a:gd name="T7" fmla="*/ 89 h 89"/>
              <a:gd name="T8" fmla="*/ 278 w 278"/>
              <a:gd name="T9" fmla="*/ 0 h 89"/>
            </a:gdLst>
            <a:ahLst/>
            <a:cxnLst>
              <a:cxn ang="0">
                <a:pos x="T0" y="T1"/>
              </a:cxn>
              <a:cxn ang="0">
                <a:pos x="T2" y="T3"/>
              </a:cxn>
              <a:cxn ang="0">
                <a:pos x="T4" y="T5"/>
              </a:cxn>
              <a:cxn ang="0">
                <a:pos x="T6" y="T7"/>
              </a:cxn>
              <a:cxn ang="0">
                <a:pos x="T8" y="T9"/>
              </a:cxn>
            </a:cxnLst>
            <a:rect l="0" t="0" r="r" b="b"/>
            <a:pathLst>
              <a:path w="278" h="89">
                <a:moveTo>
                  <a:pt x="278" y="0"/>
                </a:moveTo>
                <a:lnTo>
                  <a:pt x="52" y="0"/>
                </a:lnTo>
                <a:lnTo>
                  <a:pt x="0" y="89"/>
                </a:lnTo>
                <a:lnTo>
                  <a:pt x="226" y="89"/>
                </a:lnTo>
                <a:lnTo>
                  <a:pt x="278"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6" name="Freeform 88"/>
          <p:cNvSpPr/>
          <p:nvPr>
            <p:custDataLst>
              <p:tags r:id="rId54"/>
            </p:custDataLst>
          </p:nvPr>
        </p:nvSpPr>
        <p:spPr bwMode="auto">
          <a:xfrm>
            <a:off x="2460953" y="2538216"/>
            <a:ext cx="559054" cy="1037117"/>
          </a:xfrm>
          <a:custGeom>
            <a:avLst/>
            <a:gdLst>
              <a:gd name="T0" fmla="*/ 226 w 488"/>
              <a:gd name="T1" fmla="*/ 0 h 905"/>
              <a:gd name="T2" fmla="*/ 0 w 488"/>
              <a:gd name="T3" fmla="*/ 0 h 905"/>
              <a:gd name="T4" fmla="*/ 259 w 488"/>
              <a:gd name="T5" fmla="*/ 452 h 905"/>
              <a:gd name="T6" fmla="*/ 0 w 488"/>
              <a:gd name="T7" fmla="*/ 905 h 905"/>
              <a:gd name="T8" fmla="*/ 226 w 488"/>
              <a:gd name="T9" fmla="*/ 905 h 905"/>
              <a:gd name="T10" fmla="*/ 488 w 488"/>
              <a:gd name="T11" fmla="*/ 452 h 905"/>
              <a:gd name="T12" fmla="*/ 226 w 488"/>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488" h="905">
                <a:moveTo>
                  <a:pt x="226" y="0"/>
                </a:moveTo>
                <a:lnTo>
                  <a:pt x="0" y="0"/>
                </a:lnTo>
                <a:lnTo>
                  <a:pt x="259" y="452"/>
                </a:lnTo>
                <a:lnTo>
                  <a:pt x="0" y="905"/>
                </a:lnTo>
                <a:lnTo>
                  <a:pt x="226" y="905"/>
                </a:lnTo>
                <a:lnTo>
                  <a:pt x="488" y="452"/>
                </a:lnTo>
                <a:lnTo>
                  <a:pt x="22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1" name="Freeform 89"/>
          <p:cNvSpPr/>
          <p:nvPr>
            <p:custDataLst>
              <p:tags r:id="rId55"/>
            </p:custDataLst>
          </p:nvPr>
        </p:nvSpPr>
        <p:spPr bwMode="auto">
          <a:xfrm>
            <a:off x="2460953" y="2538216"/>
            <a:ext cx="559054" cy="1037117"/>
          </a:xfrm>
          <a:custGeom>
            <a:avLst/>
            <a:gdLst>
              <a:gd name="T0" fmla="*/ 226 w 488"/>
              <a:gd name="T1" fmla="*/ 0 h 905"/>
              <a:gd name="T2" fmla="*/ 0 w 488"/>
              <a:gd name="T3" fmla="*/ 0 h 905"/>
              <a:gd name="T4" fmla="*/ 259 w 488"/>
              <a:gd name="T5" fmla="*/ 452 h 905"/>
              <a:gd name="T6" fmla="*/ 0 w 488"/>
              <a:gd name="T7" fmla="*/ 905 h 905"/>
              <a:gd name="T8" fmla="*/ 226 w 488"/>
              <a:gd name="T9" fmla="*/ 905 h 905"/>
              <a:gd name="T10" fmla="*/ 488 w 488"/>
              <a:gd name="T11" fmla="*/ 452 h 905"/>
              <a:gd name="T12" fmla="*/ 226 w 488"/>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488" h="905">
                <a:moveTo>
                  <a:pt x="226" y="0"/>
                </a:moveTo>
                <a:lnTo>
                  <a:pt x="0" y="0"/>
                </a:lnTo>
                <a:lnTo>
                  <a:pt x="259" y="452"/>
                </a:lnTo>
                <a:lnTo>
                  <a:pt x="0" y="905"/>
                </a:lnTo>
                <a:lnTo>
                  <a:pt x="226" y="905"/>
                </a:lnTo>
                <a:lnTo>
                  <a:pt x="488" y="452"/>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8" name="Freeform 90"/>
          <p:cNvSpPr/>
          <p:nvPr>
            <p:custDataLst>
              <p:tags r:id="rId56"/>
            </p:custDataLst>
          </p:nvPr>
        </p:nvSpPr>
        <p:spPr bwMode="auto">
          <a:xfrm>
            <a:off x="2079649" y="2437155"/>
            <a:ext cx="381303" cy="101060"/>
          </a:xfrm>
          <a:custGeom>
            <a:avLst/>
            <a:gdLst>
              <a:gd name="T0" fmla="*/ 281 w 333"/>
              <a:gd name="T1" fmla="*/ 0 h 88"/>
              <a:gd name="T2" fmla="*/ 0 w 333"/>
              <a:gd name="T3" fmla="*/ 0 h 88"/>
              <a:gd name="T4" fmla="*/ 87 w 333"/>
              <a:gd name="T5" fmla="*/ 0 h 88"/>
              <a:gd name="T6" fmla="*/ 139 w 333"/>
              <a:gd name="T7" fmla="*/ 88 h 88"/>
              <a:gd name="T8" fmla="*/ 333 w 333"/>
              <a:gd name="T9" fmla="*/ 88 h 88"/>
              <a:gd name="T10" fmla="*/ 281 w 333"/>
              <a:gd name="T11" fmla="*/ 0 h 88"/>
            </a:gdLst>
            <a:ahLst/>
            <a:cxnLst>
              <a:cxn ang="0">
                <a:pos x="T0" y="T1"/>
              </a:cxn>
              <a:cxn ang="0">
                <a:pos x="T2" y="T3"/>
              </a:cxn>
              <a:cxn ang="0">
                <a:pos x="T4" y="T5"/>
              </a:cxn>
              <a:cxn ang="0">
                <a:pos x="T6" y="T7"/>
              </a:cxn>
              <a:cxn ang="0">
                <a:pos x="T8" y="T9"/>
              </a:cxn>
              <a:cxn ang="0">
                <a:pos x="T10" y="T11"/>
              </a:cxn>
            </a:cxnLst>
            <a:rect l="0" t="0" r="r" b="b"/>
            <a:pathLst>
              <a:path w="333" h="88">
                <a:moveTo>
                  <a:pt x="281" y="0"/>
                </a:moveTo>
                <a:lnTo>
                  <a:pt x="0" y="0"/>
                </a:lnTo>
                <a:lnTo>
                  <a:pt x="87" y="0"/>
                </a:lnTo>
                <a:lnTo>
                  <a:pt x="139" y="88"/>
                </a:lnTo>
                <a:lnTo>
                  <a:pt x="333" y="88"/>
                </a:lnTo>
                <a:lnTo>
                  <a:pt x="281"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89" name="Freeform 91"/>
          <p:cNvSpPr/>
          <p:nvPr>
            <p:custDataLst>
              <p:tags r:id="rId57"/>
            </p:custDataLst>
          </p:nvPr>
        </p:nvSpPr>
        <p:spPr bwMode="auto">
          <a:xfrm>
            <a:off x="2079649" y="2437155"/>
            <a:ext cx="381303" cy="101060"/>
          </a:xfrm>
          <a:custGeom>
            <a:avLst/>
            <a:gdLst>
              <a:gd name="T0" fmla="*/ 281 w 333"/>
              <a:gd name="T1" fmla="*/ 0 h 88"/>
              <a:gd name="T2" fmla="*/ 0 w 333"/>
              <a:gd name="T3" fmla="*/ 0 h 88"/>
              <a:gd name="T4" fmla="*/ 87 w 333"/>
              <a:gd name="T5" fmla="*/ 0 h 88"/>
              <a:gd name="T6" fmla="*/ 139 w 333"/>
              <a:gd name="T7" fmla="*/ 88 h 88"/>
              <a:gd name="T8" fmla="*/ 333 w 333"/>
              <a:gd name="T9" fmla="*/ 88 h 88"/>
              <a:gd name="T10" fmla="*/ 281 w 333"/>
              <a:gd name="T11" fmla="*/ 0 h 88"/>
            </a:gdLst>
            <a:ahLst/>
            <a:cxnLst>
              <a:cxn ang="0">
                <a:pos x="T0" y="T1"/>
              </a:cxn>
              <a:cxn ang="0">
                <a:pos x="T2" y="T3"/>
              </a:cxn>
              <a:cxn ang="0">
                <a:pos x="T4" y="T5"/>
              </a:cxn>
              <a:cxn ang="0">
                <a:pos x="T6" y="T7"/>
              </a:cxn>
              <a:cxn ang="0">
                <a:pos x="T8" y="T9"/>
              </a:cxn>
              <a:cxn ang="0">
                <a:pos x="T10" y="T11"/>
              </a:cxn>
            </a:cxnLst>
            <a:rect l="0" t="0" r="r" b="b"/>
            <a:pathLst>
              <a:path w="333" h="88">
                <a:moveTo>
                  <a:pt x="281" y="0"/>
                </a:moveTo>
                <a:lnTo>
                  <a:pt x="0" y="0"/>
                </a:lnTo>
                <a:lnTo>
                  <a:pt x="87" y="0"/>
                </a:lnTo>
                <a:lnTo>
                  <a:pt x="139" y="88"/>
                </a:lnTo>
                <a:lnTo>
                  <a:pt x="333" y="88"/>
                </a:lnTo>
                <a:lnTo>
                  <a:pt x="281"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0" name="Freeform 92"/>
          <p:cNvSpPr/>
          <p:nvPr>
            <p:custDataLst>
              <p:tags r:id="rId58"/>
            </p:custDataLst>
          </p:nvPr>
        </p:nvSpPr>
        <p:spPr bwMode="auto">
          <a:xfrm>
            <a:off x="2179275" y="3575332"/>
            <a:ext cx="281677" cy="101777"/>
          </a:xfrm>
          <a:custGeom>
            <a:avLst/>
            <a:gdLst>
              <a:gd name="T0" fmla="*/ 246 w 246"/>
              <a:gd name="T1" fmla="*/ 0 h 89"/>
              <a:gd name="T2" fmla="*/ 52 w 246"/>
              <a:gd name="T3" fmla="*/ 0 h 89"/>
              <a:gd name="T4" fmla="*/ 0 w 246"/>
              <a:gd name="T5" fmla="*/ 89 h 89"/>
              <a:gd name="T6" fmla="*/ 194 w 246"/>
              <a:gd name="T7" fmla="*/ 89 h 89"/>
              <a:gd name="T8" fmla="*/ 246 w 246"/>
              <a:gd name="T9" fmla="*/ 0 h 89"/>
            </a:gdLst>
            <a:ahLst/>
            <a:cxnLst>
              <a:cxn ang="0">
                <a:pos x="T0" y="T1"/>
              </a:cxn>
              <a:cxn ang="0">
                <a:pos x="T2" y="T3"/>
              </a:cxn>
              <a:cxn ang="0">
                <a:pos x="T4" y="T5"/>
              </a:cxn>
              <a:cxn ang="0">
                <a:pos x="T6" y="T7"/>
              </a:cxn>
              <a:cxn ang="0">
                <a:pos x="T8" y="T9"/>
              </a:cxn>
            </a:cxnLst>
            <a:rect l="0" t="0" r="r" b="b"/>
            <a:pathLst>
              <a:path w="246" h="89">
                <a:moveTo>
                  <a:pt x="246" y="0"/>
                </a:moveTo>
                <a:lnTo>
                  <a:pt x="52" y="0"/>
                </a:lnTo>
                <a:lnTo>
                  <a:pt x="0" y="89"/>
                </a:lnTo>
                <a:lnTo>
                  <a:pt x="194" y="89"/>
                </a:lnTo>
                <a:lnTo>
                  <a:pt x="246"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1" name="Freeform 93"/>
          <p:cNvSpPr/>
          <p:nvPr>
            <p:custDataLst>
              <p:tags r:id="rId59"/>
            </p:custDataLst>
          </p:nvPr>
        </p:nvSpPr>
        <p:spPr bwMode="auto">
          <a:xfrm>
            <a:off x="2179275" y="3575332"/>
            <a:ext cx="281677" cy="101777"/>
          </a:xfrm>
          <a:custGeom>
            <a:avLst/>
            <a:gdLst>
              <a:gd name="T0" fmla="*/ 246 w 246"/>
              <a:gd name="T1" fmla="*/ 0 h 89"/>
              <a:gd name="T2" fmla="*/ 52 w 246"/>
              <a:gd name="T3" fmla="*/ 0 h 89"/>
              <a:gd name="T4" fmla="*/ 0 w 246"/>
              <a:gd name="T5" fmla="*/ 89 h 89"/>
              <a:gd name="T6" fmla="*/ 194 w 246"/>
              <a:gd name="T7" fmla="*/ 89 h 89"/>
              <a:gd name="T8" fmla="*/ 246 w 246"/>
              <a:gd name="T9" fmla="*/ 0 h 89"/>
            </a:gdLst>
            <a:ahLst/>
            <a:cxnLst>
              <a:cxn ang="0">
                <a:pos x="T0" y="T1"/>
              </a:cxn>
              <a:cxn ang="0">
                <a:pos x="T2" y="T3"/>
              </a:cxn>
              <a:cxn ang="0">
                <a:pos x="T4" y="T5"/>
              </a:cxn>
              <a:cxn ang="0">
                <a:pos x="T6" y="T7"/>
              </a:cxn>
              <a:cxn ang="0">
                <a:pos x="T8" y="T9"/>
              </a:cxn>
            </a:cxnLst>
            <a:rect l="0" t="0" r="r" b="b"/>
            <a:pathLst>
              <a:path w="246" h="89">
                <a:moveTo>
                  <a:pt x="246" y="0"/>
                </a:moveTo>
                <a:lnTo>
                  <a:pt x="52" y="0"/>
                </a:lnTo>
                <a:lnTo>
                  <a:pt x="0" y="89"/>
                </a:lnTo>
                <a:lnTo>
                  <a:pt x="194" y="89"/>
                </a:lnTo>
                <a:lnTo>
                  <a:pt x="246"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2" name="Freeform 94"/>
          <p:cNvSpPr/>
          <p:nvPr>
            <p:custDataLst>
              <p:tags r:id="rId60"/>
            </p:custDataLst>
          </p:nvPr>
        </p:nvSpPr>
        <p:spPr bwMode="auto">
          <a:xfrm>
            <a:off x="2238764" y="2538216"/>
            <a:ext cx="518918" cy="1037117"/>
          </a:xfrm>
          <a:custGeom>
            <a:avLst/>
            <a:gdLst>
              <a:gd name="T0" fmla="*/ 194 w 453"/>
              <a:gd name="T1" fmla="*/ 0 h 905"/>
              <a:gd name="T2" fmla="*/ 0 w 453"/>
              <a:gd name="T3" fmla="*/ 0 h 905"/>
              <a:gd name="T4" fmla="*/ 262 w 453"/>
              <a:gd name="T5" fmla="*/ 452 h 905"/>
              <a:gd name="T6" fmla="*/ 0 w 453"/>
              <a:gd name="T7" fmla="*/ 905 h 905"/>
              <a:gd name="T8" fmla="*/ 194 w 453"/>
              <a:gd name="T9" fmla="*/ 905 h 905"/>
              <a:gd name="T10" fmla="*/ 453 w 453"/>
              <a:gd name="T11" fmla="*/ 452 h 905"/>
              <a:gd name="T12" fmla="*/ 194 w 453"/>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453" h="905">
                <a:moveTo>
                  <a:pt x="194" y="0"/>
                </a:moveTo>
                <a:lnTo>
                  <a:pt x="0" y="0"/>
                </a:lnTo>
                <a:lnTo>
                  <a:pt x="262" y="452"/>
                </a:lnTo>
                <a:lnTo>
                  <a:pt x="0" y="905"/>
                </a:lnTo>
                <a:lnTo>
                  <a:pt x="194" y="905"/>
                </a:lnTo>
                <a:lnTo>
                  <a:pt x="453" y="452"/>
                </a:lnTo>
                <a:lnTo>
                  <a:pt x="19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3" name="Freeform 95"/>
          <p:cNvSpPr/>
          <p:nvPr>
            <p:custDataLst>
              <p:tags r:id="rId61"/>
            </p:custDataLst>
          </p:nvPr>
        </p:nvSpPr>
        <p:spPr bwMode="auto">
          <a:xfrm>
            <a:off x="2238764" y="2538216"/>
            <a:ext cx="518918" cy="1037117"/>
          </a:xfrm>
          <a:custGeom>
            <a:avLst/>
            <a:gdLst>
              <a:gd name="T0" fmla="*/ 194 w 453"/>
              <a:gd name="T1" fmla="*/ 0 h 905"/>
              <a:gd name="T2" fmla="*/ 0 w 453"/>
              <a:gd name="T3" fmla="*/ 0 h 905"/>
              <a:gd name="T4" fmla="*/ 262 w 453"/>
              <a:gd name="T5" fmla="*/ 452 h 905"/>
              <a:gd name="T6" fmla="*/ 0 w 453"/>
              <a:gd name="T7" fmla="*/ 905 h 905"/>
              <a:gd name="T8" fmla="*/ 194 w 453"/>
              <a:gd name="T9" fmla="*/ 905 h 905"/>
              <a:gd name="T10" fmla="*/ 453 w 453"/>
              <a:gd name="T11" fmla="*/ 452 h 905"/>
              <a:gd name="T12" fmla="*/ 194 w 453"/>
              <a:gd name="T13" fmla="*/ 0 h 905"/>
            </a:gdLst>
            <a:ahLst/>
            <a:cxnLst>
              <a:cxn ang="0">
                <a:pos x="T0" y="T1"/>
              </a:cxn>
              <a:cxn ang="0">
                <a:pos x="T2" y="T3"/>
              </a:cxn>
              <a:cxn ang="0">
                <a:pos x="T4" y="T5"/>
              </a:cxn>
              <a:cxn ang="0">
                <a:pos x="T6" y="T7"/>
              </a:cxn>
              <a:cxn ang="0">
                <a:pos x="T8" y="T9"/>
              </a:cxn>
              <a:cxn ang="0">
                <a:pos x="T10" y="T11"/>
              </a:cxn>
              <a:cxn ang="0">
                <a:pos x="T12" y="T13"/>
              </a:cxn>
            </a:cxnLst>
            <a:rect l="0" t="0" r="r" b="b"/>
            <a:pathLst>
              <a:path w="453" h="905">
                <a:moveTo>
                  <a:pt x="194" y="0"/>
                </a:moveTo>
                <a:lnTo>
                  <a:pt x="0" y="0"/>
                </a:lnTo>
                <a:lnTo>
                  <a:pt x="262" y="452"/>
                </a:lnTo>
                <a:lnTo>
                  <a:pt x="0" y="905"/>
                </a:lnTo>
                <a:lnTo>
                  <a:pt x="194" y="905"/>
                </a:lnTo>
                <a:lnTo>
                  <a:pt x="453" y="452"/>
                </a:lnTo>
                <a:lnTo>
                  <a:pt x="1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4" name="Freeform 96"/>
          <p:cNvSpPr/>
          <p:nvPr>
            <p:custDataLst>
              <p:tags r:id="rId62"/>
            </p:custDataLst>
          </p:nvPr>
        </p:nvSpPr>
        <p:spPr bwMode="auto">
          <a:xfrm>
            <a:off x="2070331" y="2437155"/>
            <a:ext cx="168432" cy="101060"/>
          </a:xfrm>
          <a:custGeom>
            <a:avLst/>
            <a:gdLst>
              <a:gd name="T0" fmla="*/ 95 w 147"/>
              <a:gd name="T1" fmla="*/ 0 h 88"/>
              <a:gd name="T2" fmla="*/ 8 w 147"/>
              <a:gd name="T3" fmla="*/ 0 h 88"/>
              <a:gd name="T4" fmla="*/ 0 w 147"/>
              <a:gd name="T5" fmla="*/ 13 h 88"/>
              <a:gd name="T6" fmla="*/ 43 w 147"/>
              <a:gd name="T7" fmla="*/ 88 h 88"/>
              <a:gd name="T8" fmla="*/ 147 w 147"/>
              <a:gd name="T9" fmla="*/ 88 h 88"/>
              <a:gd name="T10" fmla="*/ 95 w 147"/>
              <a:gd name="T11" fmla="*/ 0 h 88"/>
            </a:gdLst>
            <a:ahLst/>
            <a:cxnLst>
              <a:cxn ang="0">
                <a:pos x="T0" y="T1"/>
              </a:cxn>
              <a:cxn ang="0">
                <a:pos x="T2" y="T3"/>
              </a:cxn>
              <a:cxn ang="0">
                <a:pos x="T4" y="T5"/>
              </a:cxn>
              <a:cxn ang="0">
                <a:pos x="T6" y="T7"/>
              </a:cxn>
              <a:cxn ang="0">
                <a:pos x="T8" y="T9"/>
              </a:cxn>
              <a:cxn ang="0">
                <a:pos x="T10" y="T11"/>
              </a:cxn>
            </a:cxnLst>
            <a:rect l="0" t="0" r="r" b="b"/>
            <a:pathLst>
              <a:path w="147" h="88">
                <a:moveTo>
                  <a:pt x="95" y="0"/>
                </a:moveTo>
                <a:lnTo>
                  <a:pt x="8" y="0"/>
                </a:lnTo>
                <a:lnTo>
                  <a:pt x="0" y="13"/>
                </a:lnTo>
                <a:lnTo>
                  <a:pt x="43" y="88"/>
                </a:lnTo>
                <a:lnTo>
                  <a:pt x="147" y="88"/>
                </a:lnTo>
                <a:lnTo>
                  <a:pt x="95"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5" name="Freeform 97"/>
          <p:cNvSpPr/>
          <p:nvPr>
            <p:custDataLst>
              <p:tags r:id="rId63"/>
            </p:custDataLst>
          </p:nvPr>
        </p:nvSpPr>
        <p:spPr bwMode="auto">
          <a:xfrm>
            <a:off x="2070331" y="2437155"/>
            <a:ext cx="168432" cy="101060"/>
          </a:xfrm>
          <a:custGeom>
            <a:avLst/>
            <a:gdLst>
              <a:gd name="T0" fmla="*/ 95 w 147"/>
              <a:gd name="T1" fmla="*/ 0 h 88"/>
              <a:gd name="T2" fmla="*/ 8 w 147"/>
              <a:gd name="T3" fmla="*/ 0 h 88"/>
              <a:gd name="T4" fmla="*/ 0 w 147"/>
              <a:gd name="T5" fmla="*/ 13 h 88"/>
              <a:gd name="T6" fmla="*/ 43 w 147"/>
              <a:gd name="T7" fmla="*/ 88 h 88"/>
              <a:gd name="T8" fmla="*/ 147 w 147"/>
              <a:gd name="T9" fmla="*/ 88 h 88"/>
              <a:gd name="T10" fmla="*/ 95 w 147"/>
              <a:gd name="T11" fmla="*/ 0 h 88"/>
            </a:gdLst>
            <a:ahLst/>
            <a:cxnLst>
              <a:cxn ang="0">
                <a:pos x="T0" y="T1"/>
              </a:cxn>
              <a:cxn ang="0">
                <a:pos x="T2" y="T3"/>
              </a:cxn>
              <a:cxn ang="0">
                <a:pos x="T4" y="T5"/>
              </a:cxn>
              <a:cxn ang="0">
                <a:pos x="T6" y="T7"/>
              </a:cxn>
              <a:cxn ang="0">
                <a:pos x="T8" y="T9"/>
              </a:cxn>
              <a:cxn ang="0">
                <a:pos x="T10" y="T11"/>
              </a:cxn>
            </a:cxnLst>
            <a:rect l="0" t="0" r="r" b="b"/>
            <a:pathLst>
              <a:path w="147" h="88">
                <a:moveTo>
                  <a:pt x="95" y="0"/>
                </a:moveTo>
                <a:lnTo>
                  <a:pt x="8" y="0"/>
                </a:lnTo>
                <a:lnTo>
                  <a:pt x="0" y="13"/>
                </a:lnTo>
                <a:lnTo>
                  <a:pt x="43" y="88"/>
                </a:lnTo>
                <a:lnTo>
                  <a:pt x="147" y="88"/>
                </a:lnTo>
                <a:lnTo>
                  <a:pt x="95"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6" name="Freeform 98"/>
          <p:cNvSpPr/>
          <p:nvPr>
            <p:custDataLst>
              <p:tags r:id="rId64"/>
            </p:custDataLst>
          </p:nvPr>
        </p:nvSpPr>
        <p:spPr bwMode="auto">
          <a:xfrm>
            <a:off x="2070331" y="3575332"/>
            <a:ext cx="168432" cy="101777"/>
          </a:xfrm>
          <a:custGeom>
            <a:avLst/>
            <a:gdLst>
              <a:gd name="T0" fmla="*/ 147 w 147"/>
              <a:gd name="T1" fmla="*/ 0 h 89"/>
              <a:gd name="T2" fmla="*/ 43 w 147"/>
              <a:gd name="T3" fmla="*/ 0 h 89"/>
              <a:gd name="T4" fmla="*/ 0 w 147"/>
              <a:gd name="T5" fmla="*/ 76 h 89"/>
              <a:gd name="T6" fmla="*/ 8 w 147"/>
              <a:gd name="T7" fmla="*/ 89 h 89"/>
              <a:gd name="T8" fmla="*/ 95 w 147"/>
              <a:gd name="T9" fmla="*/ 89 h 89"/>
              <a:gd name="T10" fmla="*/ 147 w 147"/>
              <a:gd name="T11" fmla="*/ 0 h 89"/>
            </a:gdLst>
            <a:ahLst/>
            <a:cxnLst>
              <a:cxn ang="0">
                <a:pos x="T0" y="T1"/>
              </a:cxn>
              <a:cxn ang="0">
                <a:pos x="T2" y="T3"/>
              </a:cxn>
              <a:cxn ang="0">
                <a:pos x="T4" y="T5"/>
              </a:cxn>
              <a:cxn ang="0">
                <a:pos x="T6" y="T7"/>
              </a:cxn>
              <a:cxn ang="0">
                <a:pos x="T8" y="T9"/>
              </a:cxn>
              <a:cxn ang="0">
                <a:pos x="T10" y="T11"/>
              </a:cxn>
            </a:cxnLst>
            <a:rect l="0" t="0" r="r" b="b"/>
            <a:pathLst>
              <a:path w="147" h="89">
                <a:moveTo>
                  <a:pt x="147" y="0"/>
                </a:moveTo>
                <a:lnTo>
                  <a:pt x="43" y="0"/>
                </a:lnTo>
                <a:lnTo>
                  <a:pt x="0" y="76"/>
                </a:lnTo>
                <a:lnTo>
                  <a:pt x="8" y="89"/>
                </a:lnTo>
                <a:lnTo>
                  <a:pt x="95" y="89"/>
                </a:lnTo>
                <a:lnTo>
                  <a:pt x="147"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7" name="Freeform 99"/>
          <p:cNvSpPr/>
          <p:nvPr>
            <p:custDataLst>
              <p:tags r:id="rId65"/>
            </p:custDataLst>
          </p:nvPr>
        </p:nvSpPr>
        <p:spPr bwMode="auto">
          <a:xfrm>
            <a:off x="2070331" y="3575332"/>
            <a:ext cx="168432" cy="101777"/>
          </a:xfrm>
          <a:custGeom>
            <a:avLst/>
            <a:gdLst>
              <a:gd name="T0" fmla="*/ 147 w 147"/>
              <a:gd name="T1" fmla="*/ 0 h 89"/>
              <a:gd name="T2" fmla="*/ 43 w 147"/>
              <a:gd name="T3" fmla="*/ 0 h 89"/>
              <a:gd name="T4" fmla="*/ 0 w 147"/>
              <a:gd name="T5" fmla="*/ 76 h 89"/>
              <a:gd name="T6" fmla="*/ 8 w 147"/>
              <a:gd name="T7" fmla="*/ 89 h 89"/>
              <a:gd name="T8" fmla="*/ 95 w 147"/>
              <a:gd name="T9" fmla="*/ 89 h 89"/>
              <a:gd name="T10" fmla="*/ 147 w 147"/>
              <a:gd name="T11" fmla="*/ 0 h 89"/>
            </a:gdLst>
            <a:ahLst/>
            <a:cxnLst>
              <a:cxn ang="0">
                <a:pos x="T0" y="T1"/>
              </a:cxn>
              <a:cxn ang="0">
                <a:pos x="T2" y="T3"/>
              </a:cxn>
              <a:cxn ang="0">
                <a:pos x="T4" y="T5"/>
              </a:cxn>
              <a:cxn ang="0">
                <a:pos x="T6" y="T7"/>
              </a:cxn>
              <a:cxn ang="0">
                <a:pos x="T8" y="T9"/>
              </a:cxn>
              <a:cxn ang="0">
                <a:pos x="T10" y="T11"/>
              </a:cxn>
            </a:cxnLst>
            <a:rect l="0" t="0" r="r" b="b"/>
            <a:pathLst>
              <a:path w="147" h="89">
                <a:moveTo>
                  <a:pt x="147" y="0"/>
                </a:moveTo>
                <a:lnTo>
                  <a:pt x="43" y="0"/>
                </a:lnTo>
                <a:lnTo>
                  <a:pt x="0" y="76"/>
                </a:lnTo>
                <a:lnTo>
                  <a:pt x="8" y="89"/>
                </a:lnTo>
                <a:lnTo>
                  <a:pt x="95" y="89"/>
                </a:lnTo>
                <a:lnTo>
                  <a:pt x="147"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8" name="Freeform 100"/>
          <p:cNvSpPr/>
          <p:nvPr>
            <p:custDataLst>
              <p:tags r:id="rId66"/>
            </p:custDataLst>
          </p:nvPr>
        </p:nvSpPr>
        <p:spPr bwMode="auto">
          <a:xfrm>
            <a:off x="2119785" y="2538216"/>
            <a:ext cx="419291" cy="1037117"/>
          </a:xfrm>
          <a:custGeom>
            <a:avLst/>
            <a:gdLst>
              <a:gd name="T0" fmla="*/ 104 w 366"/>
              <a:gd name="T1" fmla="*/ 0 h 905"/>
              <a:gd name="T2" fmla="*/ 0 w 366"/>
              <a:gd name="T3" fmla="*/ 0 h 905"/>
              <a:gd name="T4" fmla="*/ 262 w 366"/>
              <a:gd name="T5" fmla="*/ 452 h 905"/>
              <a:gd name="T6" fmla="*/ 260 w 366"/>
              <a:gd name="T7" fmla="*/ 456 h 905"/>
              <a:gd name="T8" fmla="*/ 260 w 366"/>
              <a:gd name="T9" fmla="*/ 456 h 905"/>
              <a:gd name="T10" fmla="*/ 0 w 366"/>
              <a:gd name="T11" fmla="*/ 905 h 905"/>
              <a:gd name="T12" fmla="*/ 104 w 366"/>
              <a:gd name="T13" fmla="*/ 905 h 905"/>
              <a:gd name="T14" fmla="*/ 366 w 366"/>
              <a:gd name="T15" fmla="*/ 452 h 905"/>
              <a:gd name="T16" fmla="*/ 104 w 366"/>
              <a:gd name="T17"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905">
                <a:moveTo>
                  <a:pt x="104" y="0"/>
                </a:moveTo>
                <a:lnTo>
                  <a:pt x="0" y="0"/>
                </a:lnTo>
                <a:lnTo>
                  <a:pt x="262" y="452"/>
                </a:lnTo>
                <a:lnTo>
                  <a:pt x="260" y="456"/>
                </a:lnTo>
                <a:lnTo>
                  <a:pt x="260" y="456"/>
                </a:lnTo>
                <a:lnTo>
                  <a:pt x="0" y="905"/>
                </a:lnTo>
                <a:lnTo>
                  <a:pt x="104" y="905"/>
                </a:lnTo>
                <a:lnTo>
                  <a:pt x="366" y="452"/>
                </a:lnTo>
                <a:lnTo>
                  <a:pt x="10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9" name="Freeform 101"/>
          <p:cNvSpPr/>
          <p:nvPr>
            <p:custDataLst>
              <p:tags r:id="rId67"/>
            </p:custDataLst>
          </p:nvPr>
        </p:nvSpPr>
        <p:spPr bwMode="auto">
          <a:xfrm>
            <a:off x="2119785" y="2538216"/>
            <a:ext cx="419291" cy="1037117"/>
          </a:xfrm>
          <a:custGeom>
            <a:avLst/>
            <a:gdLst>
              <a:gd name="T0" fmla="*/ 104 w 366"/>
              <a:gd name="T1" fmla="*/ 0 h 905"/>
              <a:gd name="T2" fmla="*/ 0 w 366"/>
              <a:gd name="T3" fmla="*/ 0 h 905"/>
              <a:gd name="T4" fmla="*/ 262 w 366"/>
              <a:gd name="T5" fmla="*/ 452 h 905"/>
              <a:gd name="T6" fmla="*/ 260 w 366"/>
              <a:gd name="T7" fmla="*/ 456 h 905"/>
              <a:gd name="T8" fmla="*/ 260 w 366"/>
              <a:gd name="T9" fmla="*/ 456 h 905"/>
              <a:gd name="T10" fmla="*/ 0 w 366"/>
              <a:gd name="T11" fmla="*/ 905 h 905"/>
              <a:gd name="T12" fmla="*/ 104 w 366"/>
              <a:gd name="T13" fmla="*/ 905 h 905"/>
              <a:gd name="T14" fmla="*/ 366 w 366"/>
              <a:gd name="T15" fmla="*/ 452 h 905"/>
              <a:gd name="T16" fmla="*/ 104 w 366"/>
              <a:gd name="T17"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905">
                <a:moveTo>
                  <a:pt x="104" y="0"/>
                </a:moveTo>
                <a:lnTo>
                  <a:pt x="0" y="0"/>
                </a:lnTo>
                <a:lnTo>
                  <a:pt x="262" y="452"/>
                </a:lnTo>
                <a:lnTo>
                  <a:pt x="260" y="456"/>
                </a:lnTo>
                <a:lnTo>
                  <a:pt x="260" y="456"/>
                </a:lnTo>
                <a:lnTo>
                  <a:pt x="0" y="905"/>
                </a:lnTo>
                <a:lnTo>
                  <a:pt x="104" y="905"/>
                </a:lnTo>
                <a:lnTo>
                  <a:pt x="366" y="452"/>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0" name="Freeform 102"/>
          <p:cNvSpPr/>
          <p:nvPr>
            <p:custDataLst>
              <p:tags r:id="rId68"/>
            </p:custDataLst>
          </p:nvPr>
        </p:nvSpPr>
        <p:spPr bwMode="auto">
          <a:xfrm>
            <a:off x="988060" y="2437155"/>
            <a:ext cx="1431322" cy="1239954"/>
          </a:xfrm>
          <a:custGeom>
            <a:avLst/>
            <a:gdLst>
              <a:gd name="T0" fmla="*/ 937 w 1249"/>
              <a:gd name="T1" fmla="*/ 0 h 1082"/>
              <a:gd name="T2" fmla="*/ 1249 w 1249"/>
              <a:gd name="T3" fmla="*/ 540 h 1082"/>
              <a:gd name="T4" fmla="*/ 937 w 1249"/>
              <a:gd name="T5" fmla="*/ 1082 h 1082"/>
              <a:gd name="T6" fmla="*/ 312 w 1249"/>
              <a:gd name="T7" fmla="*/ 1082 h 1082"/>
              <a:gd name="T8" fmla="*/ 0 w 1249"/>
              <a:gd name="T9" fmla="*/ 540 h 1082"/>
              <a:gd name="T10" fmla="*/ 312 w 1249"/>
              <a:gd name="T11" fmla="*/ 0 h 1082"/>
              <a:gd name="T12" fmla="*/ 937 w 1249"/>
              <a:gd name="T13" fmla="*/ 0 h 1082"/>
            </a:gdLst>
            <a:ahLst/>
            <a:cxnLst>
              <a:cxn ang="0">
                <a:pos x="T0" y="T1"/>
              </a:cxn>
              <a:cxn ang="0">
                <a:pos x="T2" y="T3"/>
              </a:cxn>
              <a:cxn ang="0">
                <a:pos x="T4" y="T5"/>
              </a:cxn>
              <a:cxn ang="0">
                <a:pos x="T6" y="T7"/>
              </a:cxn>
              <a:cxn ang="0">
                <a:pos x="T8" y="T9"/>
              </a:cxn>
              <a:cxn ang="0">
                <a:pos x="T10" y="T11"/>
              </a:cxn>
              <a:cxn ang="0">
                <a:pos x="T12" y="T13"/>
              </a:cxn>
            </a:cxnLst>
            <a:rect l="0" t="0" r="r" b="b"/>
            <a:pathLst>
              <a:path w="1249" h="1082">
                <a:moveTo>
                  <a:pt x="937" y="0"/>
                </a:moveTo>
                <a:lnTo>
                  <a:pt x="1249" y="540"/>
                </a:lnTo>
                <a:lnTo>
                  <a:pt x="937" y="1082"/>
                </a:lnTo>
                <a:lnTo>
                  <a:pt x="312" y="1082"/>
                </a:lnTo>
                <a:lnTo>
                  <a:pt x="0" y="540"/>
                </a:lnTo>
                <a:lnTo>
                  <a:pt x="312" y="0"/>
                </a:lnTo>
                <a:lnTo>
                  <a:pt x="937" y="0"/>
                </a:lnTo>
                <a:close/>
              </a:path>
            </a:pathLst>
          </a:custGeom>
          <a:solidFill>
            <a:srgbClr val="F39919">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latin typeface="Arial" panose="020B0604020202020204" pitchFamily="34" charset="0"/>
              <a:ea typeface="微软雅黑" panose="020B0503020204020204" charset="-122"/>
              <a:sym typeface="Arial" panose="020B0604020202020204" pitchFamily="34" charset="0"/>
            </a:endParaRPr>
          </a:p>
        </p:txBody>
      </p:sp>
      <p:sp>
        <p:nvSpPr>
          <p:cNvPr id="101" name="Freeform 103"/>
          <p:cNvSpPr/>
          <p:nvPr>
            <p:custDataLst>
              <p:tags r:id="rId69"/>
            </p:custDataLst>
          </p:nvPr>
        </p:nvSpPr>
        <p:spPr bwMode="auto">
          <a:xfrm>
            <a:off x="988060" y="2437155"/>
            <a:ext cx="1431322" cy="1239954"/>
          </a:xfrm>
          <a:custGeom>
            <a:avLst/>
            <a:gdLst>
              <a:gd name="T0" fmla="*/ 937 w 1249"/>
              <a:gd name="T1" fmla="*/ 0 h 1082"/>
              <a:gd name="T2" fmla="*/ 1249 w 1249"/>
              <a:gd name="T3" fmla="*/ 540 h 1082"/>
              <a:gd name="T4" fmla="*/ 937 w 1249"/>
              <a:gd name="T5" fmla="*/ 1082 h 1082"/>
              <a:gd name="T6" fmla="*/ 312 w 1249"/>
              <a:gd name="T7" fmla="*/ 1082 h 1082"/>
              <a:gd name="T8" fmla="*/ 0 w 1249"/>
              <a:gd name="T9" fmla="*/ 540 h 1082"/>
              <a:gd name="T10" fmla="*/ 312 w 1249"/>
              <a:gd name="T11" fmla="*/ 0 h 1082"/>
              <a:gd name="T12" fmla="*/ 937 w 1249"/>
              <a:gd name="T13" fmla="*/ 0 h 1082"/>
            </a:gdLst>
            <a:ahLst/>
            <a:cxnLst>
              <a:cxn ang="0">
                <a:pos x="T0" y="T1"/>
              </a:cxn>
              <a:cxn ang="0">
                <a:pos x="T2" y="T3"/>
              </a:cxn>
              <a:cxn ang="0">
                <a:pos x="T4" y="T5"/>
              </a:cxn>
              <a:cxn ang="0">
                <a:pos x="T6" y="T7"/>
              </a:cxn>
              <a:cxn ang="0">
                <a:pos x="T8" y="T9"/>
              </a:cxn>
              <a:cxn ang="0">
                <a:pos x="T10" y="T11"/>
              </a:cxn>
              <a:cxn ang="0">
                <a:pos x="T12" y="T13"/>
              </a:cxn>
            </a:cxnLst>
            <a:rect l="0" t="0" r="r" b="b"/>
            <a:pathLst>
              <a:path w="1249" h="1082">
                <a:moveTo>
                  <a:pt x="937" y="0"/>
                </a:moveTo>
                <a:lnTo>
                  <a:pt x="1249" y="540"/>
                </a:lnTo>
                <a:lnTo>
                  <a:pt x="937" y="1082"/>
                </a:lnTo>
                <a:lnTo>
                  <a:pt x="312" y="1082"/>
                </a:lnTo>
                <a:lnTo>
                  <a:pt x="0" y="540"/>
                </a:lnTo>
                <a:lnTo>
                  <a:pt x="312" y="0"/>
                </a:lnTo>
                <a:lnTo>
                  <a:pt x="9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2" name="Freeform 104"/>
          <p:cNvSpPr/>
          <p:nvPr>
            <p:custDataLst>
              <p:tags r:id="rId70"/>
            </p:custDataLst>
          </p:nvPr>
        </p:nvSpPr>
        <p:spPr bwMode="auto">
          <a:xfrm>
            <a:off x="990927" y="3060715"/>
            <a:ext cx="1427021" cy="616393"/>
          </a:xfrm>
          <a:custGeom>
            <a:avLst/>
            <a:gdLst>
              <a:gd name="T0" fmla="*/ 1245 w 1245"/>
              <a:gd name="T1" fmla="*/ 0 h 538"/>
              <a:gd name="T2" fmla="*/ 0 w 1245"/>
              <a:gd name="T3" fmla="*/ 0 h 538"/>
              <a:gd name="T4" fmla="*/ 310 w 1245"/>
              <a:gd name="T5" fmla="*/ 538 h 538"/>
              <a:gd name="T6" fmla="*/ 935 w 1245"/>
              <a:gd name="T7" fmla="*/ 538 h 538"/>
              <a:gd name="T8" fmla="*/ 942 w 1245"/>
              <a:gd name="T9" fmla="*/ 525 h 538"/>
              <a:gd name="T10" fmla="*/ 985 w 1245"/>
              <a:gd name="T11" fmla="*/ 449 h 538"/>
              <a:gd name="T12" fmla="*/ 1245 w 1245"/>
              <a:gd name="T13" fmla="*/ 0 h 538"/>
            </a:gdLst>
            <a:ahLst/>
            <a:cxnLst>
              <a:cxn ang="0">
                <a:pos x="T0" y="T1"/>
              </a:cxn>
              <a:cxn ang="0">
                <a:pos x="T2" y="T3"/>
              </a:cxn>
              <a:cxn ang="0">
                <a:pos x="T4" y="T5"/>
              </a:cxn>
              <a:cxn ang="0">
                <a:pos x="T6" y="T7"/>
              </a:cxn>
              <a:cxn ang="0">
                <a:pos x="T8" y="T9"/>
              </a:cxn>
              <a:cxn ang="0">
                <a:pos x="T10" y="T11"/>
              </a:cxn>
              <a:cxn ang="0">
                <a:pos x="T12" y="T13"/>
              </a:cxn>
            </a:cxnLst>
            <a:rect l="0" t="0" r="r" b="b"/>
            <a:pathLst>
              <a:path w="1245" h="538">
                <a:moveTo>
                  <a:pt x="1245" y="0"/>
                </a:moveTo>
                <a:lnTo>
                  <a:pt x="0" y="0"/>
                </a:lnTo>
                <a:lnTo>
                  <a:pt x="310" y="538"/>
                </a:lnTo>
                <a:lnTo>
                  <a:pt x="935" y="538"/>
                </a:lnTo>
                <a:lnTo>
                  <a:pt x="942" y="525"/>
                </a:lnTo>
                <a:lnTo>
                  <a:pt x="985" y="449"/>
                </a:lnTo>
                <a:lnTo>
                  <a:pt x="1245" y="0"/>
                </a:lnTo>
                <a:close/>
              </a:path>
            </a:pathLst>
          </a:custGeom>
          <a:solidFill>
            <a:srgbClr val="F3991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3" name="Freeform 105"/>
          <p:cNvSpPr/>
          <p:nvPr>
            <p:custDataLst>
              <p:tags r:id="rId71"/>
            </p:custDataLst>
          </p:nvPr>
        </p:nvSpPr>
        <p:spPr bwMode="auto">
          <a:xfrm>
            <a:off x="990927" y="3060715"/>
            <a:ext cx="1427021" cy="616393"/>
          </a:xfrm>
          <a:custGeom>
            <a:avLst/>
            <a:gdLst>
              <a:gd name="T0" fmla="*/ 1245 w 1245"/>
              <a:gd name="T1" fmla="*/ 0 h 538"/>
              <a:gd name="T2" fmla="*/ 0 w 1245"/>
              <a:gd name="T3" fmla="*/ 0 h 538"/>
              <a:gd name="T4" fmla="*/ 310 w 1245"/>
              <a:gd name="T5" fmla="*/ 538 h 538"/>
              <a:gd name="T6" fmla="*/ 935 w 1245"/>
              <a:gd name="T7" fmla="*/ 538 h 538"/>
              <a:gd name="T8" fmla="*/ 942 w 1245"/>
              <a:gd name="T9" fmla="*/ 525 h 538"/>
              <a:gd name="T10" fmla="*/ 985 w 1245"/>
              <a:gd name="T11" fmla="*/ 449 h 538"/>
              <a:gd name="T12" fmla="*/ 1245 w 1245"/>
              <a:gd name="T13" fmla="*/ 0 h 538"/>
            </a:gdLst>
            <a:ahLst/>
            <a:cxnLst>
              <a:cxn ang="0">
                <a:pos x="T0" y="T1"/>
              </a:cxn>
              <a:cxn ang="0">
                <a:pos x="T2" y="T3"/>
              </a:cxn>
              <a:cxn ang="0">
                <a:pos x="T4" y="T5"/>
              </a:cxn>
              <a:cxn ang="0">
                <a:pos x="T6" y="T7"/>
              </a:cxn>
              <a:cxn ang="0">
                <a:pos x="T8" y="T9"/>
              </a:cxn>
              <a:cxn ang="0">
                <a:pos x="T10" y="T11"/>
              </a:cxn>
              <a:cxn ang="0">
                <a:pos x="T12" y="T13"/>
              </a:cxn>
            </a:cxnLst>
            <a:rect l="0" t="0" r="r" b="b"/>
            <a:pathLst>
              <a:path w="1245" h="538">
                <a:moveTo>
                  <a:pt x="1245" y="0"/>
                </a:moveTo>
                <a:lnTo>
                  <a:pt x="0" y="0"/>
                </a:lnTo>
                <a:lnTo>
                  <a:pt x="310" y="538"/>
                </a:lnTo>
                <a:lnTo>
                  <a:pt x="935" y="538"/>
                </a:lnTo>
                <a:lnTo>
                  <a:pt x="942" y="525"/>
                </a:lnTo>
                <a:lnTo>
                  <a:pt x="985" y="449"/>
                </a:lnTo>
                <a:lnTo>
                  <a:pt x="12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5" name="文本框 104"/>
          <p:cNvSpPr txBox="1"/>
          <p:nvPr>
            <p:custDataLst>
              <p:tags r:id="rId72"/>
            </p:custDataLst>
          </p:nvPr>
        </p:nvSpPr>
        <p:spPr>
          <a:xfrm>
            <a:off x="1295540" y="2508113"/>
            <a:ext cx="771924" cy="1146061"/>
          </a:xfrm>
          <a:prstGeom prst="rect">
            <a:avLst/>
          </a:prstGeom>
          <a:noFill/>
        </p:spPr>
        <p:txBody>
          <a:bodyPr wrap="square" rtlCol="0">
            <a:normAutofit/>
          </a:bodyPr>
          <a:lstStyle/>
          <a:p>
            <a:pPr algn="ctr"/>
            <a:r>
              <a:rPr lang="en-US" altLang="zh-CN" sz="6000" dirty="0">
                <a:solidFill>
                  <a:srgbClr val="000000"/>
                </a:solidFill>
                <a:latin typeface="Arial" panose="020B0604020202020204" pitchFamily="34" charset="0"/>
                <a:ea typeface="微软雅黑" panose="020B0503020204020204" charset="-122"/>
                <a:sym typeface="Arial" panose="020B0604020202020204" pitchFamily="34" charset="0"/>
              </a:rPr>
              <a:t>B</a:t>
            </a:r>
          </a:p>
        </p:txBody>
      </p:sp>
      <p:sp>
        <p:nvSpPr>
          <p:cNvPr id="42" name="Freeform 5"/>
          <p:cNvSpPr/>
          <p:nvPr>
            <p:custDataLst>
              <p:tags r:id="rId73"/>
            </p:custDataLst>
          </p:nvPr>
        </p:nvSpPr>
        <p:spPr bwMode="auto">
          <a:xfrm>
            <a:off x="2629385" y="4074896"/>
            <a:ext cx="3880407" cy="1070803"/>
          </a:xfrm>
          <a:custGeom>
            <a:avLst/>
            <a:gdLst>
              <a:gd name="T0" fmla="*/ 147 w 1629"/>
              <a:gd name="T1" fmla="*/ 447 h 450"/>
              <a:gd name="T2" fmla="*/ 0 w 1629"/>
              <a:gd name="T3" fmla="*/ 197 h 450"/>
              <a:gd name="T4" fmla="*/ 112 w 1629"/>
              <a:gd name="T5" fmla="*/ 0 h 450"/>
              <a:gd name="T6" fmla="*/ 1497 w 1629"/>
              <a:gd name="T7" fmla="*/ 0 h 450"/>
              <a:gd name="T8" fmla="*/ 1629 w 1629"/>
              <a:gd name="T9" fmla="*/ 225 h 450"/>
              <a:gd name="T10" fmla="*/ 1497 w 1629"/>
              <a:gd name="T11" fmla="*/ 450 h 450"/>
              <a:gd name="T12" fmla="*/ 147 w 1629"/>
              <a:gd name="T13" fmla="*/ 447 h 450"/>
            </a:gdLst>
            <a:ahLst/>
            <a:cxnLst>
              <a:cxn ang="0">
                <a:pos x="T0" y="T1"/>
              </a:cxn>
              <a:cxn ang="0">
                <a:pos x="T2" y="T3"/>
              </a:cxn>
              <a:cxn ang="0">
                <a:pos x="T4" y="T5"/>
              </a:cxn>
              <a:cxn ang="0">
                <a:pos x="T6" y="T7"/>
              </a:cxn>
              <a:cxn ang="0">
                <a:pos x="T8" y="T9"/>
              </a:cxn>
              <a:cxn ang="0">
                <a:pos x="T10" y="T11"/>
              </a:cxn>
              <a:cxn ang="0">
                <a:pos x="T12" y="T13"/>
              </a:cxn>
            </a:cxnLst>
            <a:rect l="0" t="0" r="r" b="b"/>
            <a:pathLst>
              <a:path w="1629" h="450">
                <a:moveTo>
                  <a:pt x="147" y="447"/>
                </a:moveTo>
                <a:cubicBezTo>
                  <a:pt x="98" y="364"/>
                  <a:pt x="49" y="280"/>
                  <a:pt x="0" y="197"/>
                </a:cubicBezTo>
                <a:cubicBezTo>
                  <a:pt x="37" y="131"/>
                  <a:pt x="75" y="66"/>
                  <a:pt x="112" y="0"/>
                </a:cubicBezTo>
                <a:cubicBezTo>
                  <a:pt x="1497" y="0"/>
                  <a:pt x="1497" y="0"/>
                  <a:pt x="1497" y="0"/>
                </a:cubicBezTo>
                <a:cubicBezTo>
                  <a:pt x="1629" y="225"/>
                  <a:pt x="1629" y="225"/>
                  <a:pt x="1629" y="225"/>
                </a:cubicBezTo>
                <a:cubicBezTo>
                  <a:pt x="1497" y="450"/>
                  <a:pt x="1497" y="450"/>
                  <a:pt x="1497" y="450"/>
                </a:cubicBezTo>
                <a:cubicBezTo>
                  <a:pt x="1047" y="449"/>
                  <a:pt x="597" y="448"/>
                  <a:pt x="147" y="447"/>
                </a:cubicBez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3" name="Freeform 38"/>
          <p:cNvSpPr/>
          <p:nvPr>
            <p:custDataLst>
              <p:tags r:id="rId74"/>
            </p:custDataLst>
          </p:nvPr>
        </p:nvSpPr>
        <p:spPr bwMode="auto">
          <a:xfrm>
            <a:off x="2660205" y="4000357"/>
            <a:ext cx="3728460" cy="1036400"/>
          </a:xfrm>
          <a:custGeom>
            <a:avLst/>
            <a:gdLst>
              <a:gd name="T0" fmla="*/ 262 w 3253"/>
              <a:gd name="T1" fmla="*/ 904 h 904"/>
              <a:gd name="T2" fmla="*/ 0 w 3253"/>
              <a:gd name="T3" fmla="*/ 452 h 904"/>
              <a:gd name="T4" fmla="*/ 262 w 3253"/>
              <a:gd name="T5" fmla="*/ 0 h 904"/>
              <a:gd name="T6" fmla="*/ 2991 w 3253"/>
              <a:gd name="T7" fmla="*/ 0 h 904"/>
              <a:gd name="T8" fmla="*/ 3253 w 3253"/>
              <a:gd name="T9" fmla="*/ 452 h 904"/>
              <a:gd name="T10" fmla="*/ 2991 w 3253"/>
              <a:gd name="T11" fmla="*/ 904 h 904"/>
              <a:gd name="T12" fmla="*/ 262 w 3253"/>
              <a:gd name="T13" fmla="*/ 904 h 904"/>
            </a:gdLst>
            <a:ahLst/>
            <a:cxnLst>
              <a:cxn ang="0">
                <a:pos x="T0" y="T1"/>
              </a:cxn>
              <a:cxn ang="0">
                <a:pos x="T2" y="T3"/>
              </a:cxn>
              <a:cxn ang="0">
                <a:pos x="T4" y="T5"/>
              </a:cxn>
              <a:cxn ang="0">
                <a:pos x="T6" y="T7"/>
              </a:cxn>
              <a:cxn ang="0">
                <a:pos x="T8" y="T9"/>
              </a:cxn>
              <a:cxn ang="0">
                <a:pos x="T10" y="T11"/>
              </a:cxn>
              <a:cxn ang="0">
                <a:pos x="T12" y="T13"/>
              </a:cxn>
            </a:cxnLst>
            <a:rect l="0" t="0" r="r" b="b"/>
            <a:pathLst>
              <a:path w="3253" h="904">
                <a:moveTo>
                  <a:pt x="262" y="904"/>
                </a:moveTo>
                <a:lnTo>
                  <a:pt x="0" y="452"/>
                </a:lnTo>
                <a:lnTo>
                  <a:pt x="262" y="0"/>
                </a:lnTo>
                <a:lnTo>
                  <a:pt x="2991" y="0"/>
                </a:lnTo>
                <a:lnTo>
                  <a:pt x="3253" y="452"/>
                </a:lnTo>
                <a:lnTo>
                  <a:pt x="2991" y="904"/>
                </a:lnTo>
                <a:lnTo>
                  <a:pt x="262" y="904"/>
                </a:lnTo>
                <a:close/>
              </a:path>
            </a:pathLst>
          </a:custGeom>
          <a:solidFill>
            <a:srgbClr val="FFFFFF"/>
          </a:solidFill>
          <a:ln w="12700">
            <a:solidFill>
              <a:srgbClr val="000000"/>
            </a:solidFill>
            <a:round/>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4" name="Freeform 39"/>
          <p:cNvSpPr/>
          <p:nvPr>
            <p:custDataLst>
              <p:tags r:id="rId75"/>
            </p:custDataLst>
          </p:nvPr>
        </p:nvSpPr>
        <p:spPr bwMode="auto">
          <a:xfrm>
            <a:off x="2660205" y="4001789"/>
            <a:ext cx="3728460" cy="1036400"/>
          </a:xfrm>
          <a:custGeom>
            <a:avLst/>
            <a:gdLst>
              <a:gd name="T0" fmla="*/ 262 w 3253"/>
              <a:gd name="T1" fmla="*/ 904 h 904"/>
              <a:gd name="T2" fmla="*/ 0 w 3253"/>
              <a:gd name="T3" fmla="*/ 452 h 904"/>
              <a:gd name="T4" fmla="*/ 262 w 3253"/>
              <a:gd name="T5" fmla="*/ 0 h 904"/>
              <a:gd name="T6" fmla="*/ 2991 w 3253"/>
              <a:gd name="T7" fmla="*/ 0 h 904"/>
              <a:gd name="T8" fmla="*/ 3253 w 3253"/>
              <a:gd name="T9" fmla="*/ 452 h 904"/>
              <a:gd name="T10" fmla="*/ 2991 w 3253"/>
              <a:gd name="T11" fmla="*/ 904 h 904"/>
              <a:gd name="T12" fmla="*/ 262 w 3253"/>
              <a:gd name="T13" fmla="*/ 904 h 904"/>
            </a:gdLst>
            <a:ahLst/>
            <a:cxnLst>
              <a:cxn ang="0">
                <a:pos x="T0" y="T1"/>
              </a:cxn>
              <a:cxn ang="0">
                <a:pos x="T2" y="T3"/>
              </a:cxn>
              <a:cxn ang="0">
                <a:pos x="T4" y="T5"/>
              </a:cxn>
              <a:cxn ang="0">
                <a:pos x="T6" y="T7"/>
              </a:cxn>
              <a:cxn ang="0">
                <a:pos x="T8" y="T9"/>
              </a:cxn>
              <a:cxn ang="0">
                <a:pos x="T10" y="T11"/>
              </a:cxn>
              <a:cxn ang="0">
                <a:pos x="T12" y="T13"/>
              </a:cxn>
            </a:cxnLst>
            <a:rect l="0" t="0" r="r" b="b"/>
            <a:pathLst>
              <a:path w="3253" h="904">
                <a:moveTo>
                  <a:pt x="262" y="904"/>
                </a:moveTo>
                <a:lnTo>
                  <a:pt x="0" y="452"/>
                </a:lnTo>
                <a:lnTo>
                  <a:pt x="262" y="0"/>
                </a:lnTo>
                <a:lnTo>
                  <a:pt x="2991" y="0"/>
                </a:lnTo>
                <a:lnTo>
                  <a:pt x="3253" y="452"/>
                </a:lnTo>
                <a:lnTo>
                  <a:pt x="2991" y="904"/>
                </a:lnTo>
                <a:lnTo>
                  <a:pt x="262" y="9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5" name="Freeform 42"/>
          <p:cNvSpPr/>
          <p:nvPr>
            <p:custDataLst>
              <p:tags r:id="rId76"/>
            </p:custDataLst>
          </p:nvPr>
        </p:nvSpPr>
        <p:spPr bwMode="auto">
          <a:xfrm>
            <a:off x="5388101" y="5123482"/>
            <a:ext cx="233656" cy="15051"/>
          </a:xfrm>
          <a:custGeom>
            <a:avLst/>
            <a:gdLst>
              <a:gd name="T0" fmla="*/ 95 w 204"/>
              <a:gd name="T1" fmla="*/ 0 h 13"/>
              <a:gd name="T2" fmla="*/ 89 w 204"/>
              <a:gd name="T3" fmla="*/ 13 h 13"/>
              <a:gd name="T4" fmla="*/ 0 w 204"/>
              <a:gd name="T5" fmla="*/ 13 h 13"/>
              <a:gd name="T6" fmla="*/ 204 w 204"/>
              <a:gd name="T7" fmla="*/ 13 h 13"/>
              <a:gd name="T8" fmla="*/ 102 w 204"/>
              <a:gd name="T9" fmla="*/ 13 h 13"/>
              <a:gd name="T10" fmla="*/ 95 w 204"/>
              <a:gd name="T11" fmla="*/ 0 h 13"/>
            </a:gdLst>
            <a:ahLst/>
            <a:cxnLst>
              <a:cxn ang="0">
                <a:pos x="T0" y="T1"/>
              </a:cxn>
              <a:cxn ang="0">
                <a:pos x="T2" y="T3"/>
              </a:cxn>
              <a:cxn ang="0">
                <a:pos x="T4" y="T5"/>
              </a:cxn>
              <a:cxn ang="0">
                <a:pos x="T6" y="T7"/>
              </a:cxn>
              <a:cxn ang="0">
                <a:pos x="T8" y="T9"/>
              </a:cxn>
              <a:cxn ang="0">
                <a:pos x="T10" y="T11"/>
              </a:cxn>
            </a:cxnLst>
            <a:rect l="0" t="0" r="r" b="b"/>
            <a:pathLst>
              <a:path w="204" h="13">
                <a:moveTo>
                  <a:pt x="95" y="0"/>
                </a:moveTo>
                <a:lnTo>
                  <a:pt x="89" y="13"/>
                </a:lnTo>
                <a:lnTo>
                  <a:pt x="0" y="13"/>
                </a:lnTo>
                <a:lnTo>
                  <a:pt x="204" y="13"/>
                </a:lnTo>
                <a:lnTo>
                  <a:pt x="102" y="13"/>
                </a:lnTo>
                <a:lnTo>
                  <a:pt x="95"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6" name="Freeform 43"/>
          <p:cNvSpPr/>
          <p:nvPr>
            <p:custDataLst>
              <p:tags r:id="rId77"/>
            </p:custDataLst>
          </p:nvPr>
        </p:nvSpPr>
        <p:spPr bwMode="auto">
          <a:xfrm>
            <a:off x="5388101" y="5123482"/>
            <a:ext cx="233656" cy="15051"/>
          </a:xfrm>
          <a:custGeom>
            <a:avLst/>
            <a:gdLst>
              <a:gd name="T0" fmla="*/ 95 w 204"/>
              <a:gd name="T1" fmla="*/ 0 h 13"/>
              <a:gd name="T2" fmla="*/ 89 w 204"/>
              <a:gd name="T3" fmla="*/ 13 h 13"/>
              <a:gd name="T4" fmla="*/ 0 w 204"/>
              <a:gd name="T5" fmla="*/ 13 h 13"/>
              <a:gd name="T6" fmla="*/ 204 w 204"/>
              <a:gd name="T7" fmla="*/ 13 h 13"/>
              <a:gd name="T8" fmla="*/ 102 w 204"/>
              <a:gd name="T9" fmla="*/ 13 h 13"/>
              <a:gd name="T10" fmla="*/ 95 w 204"/>
              <a:gd name="T11" fmla="*/ 0 h 13"/>
            </a:gdLst>
            <a:ahLst/>
            <a:cxnLst>
              <a:cxn ang="0">
                <a:pos x="T0" y="T1"/>
              </a:cxn>
              <a:cxn ang="0">
                <a:pos x="T2" y="T3"/>
              </a:cxn>
              <a:cxn ang="0">
                <a:pos x="T4" y="T5"/>
              </a:cxn>
              <a:cxn ang="0">
                <a:pos x="T6" y="T7"/>
              </a:cxn>
              <a:cxn ang="0">
                <a:pos x="T8" y="T9"/>
              </a:cxn>
              <a:cxn ang="0">
                <a:pos x="T10" y="T11"/>
              </a:cxn>
            </a:cxnLst>
            <a:rect l="0" t="0" r="r" b="b"/>
            <a:pathLst>
              <a:path w="204" h="13">
                <a:moveTo>
                  <a:pt x="95" y="0"/>
                </a:moveTo>
                <a:lnTo>
                  <a:pt x="89" y="13"/>
                </a:lnTo>
                <a:lnTo>
                  <a:pt x="0" y="13"/>
                </a:lnTo>
                <a:lnTo>
                  <a:pt x="204" y="13"/>
                </a:lnTo>
                <a:lnTo>
                  <a:pt x="102" y="13"/>
                </a:lnTo>
                <a:lnTo>
                  <a:pt x="95"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7" name="Freeform 44"/>
          <p:cNvSpPr/>
          <p:nvPr>
            <p:custDataLst>
              <p:tags r:id="rId78"/>
            </p:custDataLst>
          </p:nvPr>
        </p:nvSpPr>
        <p:spPr bwMode="auto">
          <a:xfrm>
            <a:off x="4716520" y="3900730"/>
            <a:ext cx="773358" cy="101060"/>
          </a:xfrm>
          <a:custGeom>
            <a:avLst/>
            <a:gdLst>
              <a:gd name="T0" fmla="*/ 675 w 675"/>
              <a:gd name="T1" fmla="*/ 0 h 88"/>
              <a:gd name="T2" fmla="*/ 50 w 675"/>
              <a:gd name="T3" fmla="*/ 0 h 88"/>
              <a:gd name="T4" fmla="*/ 0 w 675"/>
              <a:gd name="T5" fmla="*/ 88 h 88"/>
              <a:gd name="T6" fmla="*/ 114 w 675"/>
              <a:gd name="T7" fmla="*/ 88 h 88"/>
              <a:gd name="T8" fmla="*/ 166 w 675"/>
              <a:gd name="T9" fmla="*/ 0 h 88"/>
              <a:gd name="T10" fmla="*/ 675 w 675"/>
              <a:gd name="T11" fmla="*/ 0 h 88"/>
            </a:gdLst>
            <a:ahLst/>
            <a:cxnLst>
              <a:cxn ang="0">
                <a:pos x="T0" y="T1"/>
              </a:cxn>
              <a:cxn ang="0">
                <a:pos x="T2" y="T3"/>
              </a:cxn>
              <a:cxn ang="0">
                <a:pos x="T4" y="T5"/>
              </a:cxn>
              <a:cxn ang="0">
                <a:pos x="T6" y="T7"/>
              </a:cxn>
              <a:cxn ang="0">
                <a:pos x="T8" y="T9"/>
              </a:cxn>
              <a:cxn ang="0">
                <a:pos x="T10" y="T11"/>
              </a:cxn>
            </a:cxnLst>
            <a:rect l="0" t="0" r="r" b="b"/>
            <a:pathLst>
              <a:path w="675" h="88">
                <a:moveTo>
                  <a:pt x="675" y="0"/>
                </a:moveTo>
                <a:lnTo>
                  <a:pt x="50" y="0"/>
                </a:lnTo>
                <a:lnTo>
                  <a:pt x="0" y="88"/>
                </a:lnTo>
                <a:lnTo>
                  <a:pt x="114" y="88"/>
                </a:lnTo>
                <a:lnTo>
                  <a:pt x="166" y="0"/>
                </a:lnTo>
                <a:lnTo>
                  <a:pt x="675"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8" name="Freeform 45"/>
          <p:cNvSpPr/>
          <p:nvPr>
            <p:custDataLst>
              <p:tags r:id="rId79"/>
            </p:custDataLst>
          </p:nvPr>
        </p:nvSpPr>
        <p:spPr bwMode="auto">
          <a:xfrm>
            <a:off x="4716520" y="3900730"/>
            <a:ext cx="773358" cy="101060"/>
          </a:xfrm>
          <a:custGeom>
            <a:avLst/>
            <a:gdLst>
              <a:gd name="T0" fmla="*/ 675 w 675"/>
              <a:gd name="T1" fmla="*/ 0 h 88"/>
              <a:gd name="T2" fmla="*/ 50 w 675"/>
              <a:gd name="T3" fmla="*/ 0 h 88"/>
              <a:gd name="T4" fmla="*/ 0 w 675"/>
              <a:gd name="T5" fmla="*/ 88 h 88"/>
              <a:gd name="T6" fmla="*/ 114 w 675"/>
              <a:gd name="T7" fmla="*/ 88 h 88"/>
              <a:gd name="T8" fmla="*/ 166 w 675"/>
              <a:gd name="T9" fmla="*/ 0 h 88"/>
              <a:gd name="T10" fmla="*/ 675 w 675"/>
              <a:gd name="T11" fmla="*/ 0 h 88"/>
            </a:gdLst>
            <a:ahLst/>
            <a:cxnLst>
              <a:cxn ang="0">
                <a:pos x="T0" y="T1"/>
              </a:cxn>
              <a:cxn ang="0">
                <a:pos x="T2" y="T3"/>
              </a:cxn>
              <a:cxn ang="0">
                <a:pos x="T4" y="T5"/>
              </a:cxn>
              <a:cxn ang="0">
                <a:pos x="T6" y="T7"/>
              </a:cxn>
              <a:cxn ang="0">
                <a:pos x="T8" y="T9"/>
              </a:cxn>
              <a:cxn ang="0">
                <a:pos x="T10" y="T11"/>
              </a:cxn>
            </a:cxnLst>
            <a:rect l="0" t="0" r="r" b="b"/>
            <a:pathLst>
              <a:path w="675" h="88">
                <a:moveTo>
                  <a:pt x="675" y="0"/>
                </a:moveTo>
                <a:lnTo>
                  <a:pt x="50" y="0"/>
                </a:lnTo>
                <a:lnTo>
                  <a:pt x="0" y="88"/>
                </a:lnTo>
                <a:lnTo>
                  <a:pt x="114" y="88"/>
                </a:lnTo>
                <a:lnTo>
                  <a:pt x="166" y="0"/>
                </a:lnTo>
                <a:lnTo>
                  <a:pt x="675"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9" name="Freeform 46"/>
          <p:cNvSpPr/>
          <p:nvPr>
            <p:custDataLst>
              <p:tags r:id="rId80"/>
            </p:custDataLst>
          </p:nvPr>
        </p:nvSpPr>
        <p:spPr bwMode="auto">
          <a:xfrm>
            <a:off x="4716520" y="5037473"/>
            <a:ext cx="189935" cy="101060"/>
          </a:xfrm>
          <a:custGeom>
            <a:avLst/>
            <a:gdLst>
              <a:gd name="T0" fmla="*/ 114 w 166"/>
              <a:gd name="T1" fmla="*/ 0 h 88"/>
              <a:gd name="T2" fmla="*/ 0 w 166"/>
              <a:gd name="T3" fmla="*/ 0 h 88"/>
              <a:gd name="T4" fmla="*/ 50 w 166"/>
              <a:gd name="T5" fmla="*/ 88 h 88"/>
              <a:gd name="T6" fmla="*/ 166 w 166"/>
              <a:gd name="T7" fmla="*/ 88 h 88"/>
              <a:gd name="T8" fmla="*/ 114 w 166"/>
              <a:gd name="T9" fmla="*/ 0 h 88"/>
            </a:gdLst>
            <a:ahLst/>
            <a:cxnLst>
              <a:cxn ang="0">
                <a:pos x="T0" y="T1"/>
              </a:cxn>
              <a:cxn ang="0">
                <a:pos x="T2" y="T3"/>
              </a:cxn>
              <a:cxn ang="0">
                <a:pos x="T4" y="T5"/>
              </a:cxn>
              <a:cxn ang="0">
                <a:pos x="T6" y="T7"/>
              </a:cxn>
              <a:cxn ang="0">
                <a:pos x="T8" y="T9"/>
              </a:cxn>
            </a:cxnLst>
            <a:rect l="0" t="0" r="r" b="b"/>
            <a:pathLst>
              <a:path w="166" h="88">
                <a:moveTo>
                  <a:pt x="114" y="0"/>
                </a:moveTo>
                <a:lnTo>
                  <a:pt x="0" y="0"/>
                </a:lnTo>
                <a:lnTo>
                  <a:pt x="50" y="88"/>
                </a:lnTo>
                <a:lnTo>
                  <a:pt x="166" y="88"/>
                </a:lnTo>
                <a:lnTo>
                  <a:pt x="114"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0" name="Freeform 47"/>
          <p:cNvSpPr/>
          <p:nvPr>
            <p:custDataLst>
              <p:tags r:id="rId81"/>
            </p:custDataLst>
          </p:nvPr>
        </p:nvSpPr>
        <p:spPr bwMode="auto">
          <a:xfrm>
            <a:off x="4716520" y="5037473"/>
            <a:ext cx="189935" cy="101060"/>
          </a:xfrm>
          <a:custGeom>
            <a:avLst/>
            <a:gdLst>
              <a:gd name="T0" fmla="*/ 114 w 166"/>
              <a:gd name="T1" fmla="*/ 0 h 88"/>
              <a:gd name="T2" fmla="*/ 0 w 166"/>
              <a:gd name="T3" fmla="*/ 0 h 88"/>
              <a:gd name="T4" fmla="*/ 50 w 166"/>
              <a:gd name="T5" fmla="*/ 88 h 88"/>
              <a:gd name="T6" fmla="*/ 166 w 166"/>
              <a:gd name="T7" fmla="*/ 88 h 88"/>
              <a:gd name="T8" fmla="*/ 114 w 166"/>
              <a:gd name="T9" fmla="*/ 0 h 88"/>
            </a:gdLst>
            <a:ahLst/>
            <a:cxnLst>
              <a:cxn ang="0">
                <a:pos x="T0" y="T1"/>
              </a:cxn>
              <a:cxn ang="0">
                <a:pos x="T2" y="T3"/>
              </a:cxn>
              <a:cxn ang="0">
                <a:pos x="T4" y="T5"/>
              </a:cxn>
              <a:cxn ang="0">
                <a:pos x="T6" y="T7"/>
              </a:cxn>
              <a:cxn ang="0">
                <a:pos x="T8" y="T9"/>
              </a:cxn>
            </a:cxnLst>
            <a:rect l="0" t="0" r="r" b="b"/>
            <a:pathLst>
              <a:path w="166" h="88">
                <a:moveTo>
                  <a:pt x="114" y="0"/>
                </a:moveTo>
                <a:lnTo>
                  <a:pt x="0" y="0"/>
                </a:lnTo>
                <a:lnTo>
                  <a:pt x="50" y="88"/>
                </a:lnTo>
                <a:lnTo>
                  <a:pt x="166" y="88"/>
                </a:lnTo>
                <a:lnTo>
                  <a:pt x="114"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1" name="Freeform 48"/>
          <p:cNvSpPr/>
          <p:nvPr>
            <p:custDataLst>
              <p:tags r:id="rId82"/>
            </p:custDataLst>
          </p:nvPr>
        </p:nvSpPr>
        <p:spPr bwMode="auto">
          <a:xfrm>
            <a:off x="4416207" y="4001789"/>
            <a:ext cx="430758" cy="1036400"/>
          </a:xfrm>
          <a:custGeom>
            <a:avLst/>
            <a:gdLst>
              <a:gd name="T0" fmla="*/ 376 w 376"/>
              <a:gd name="T1" fmla="*/ 0 h 904"/>
              <a:gd name="T2" fmla="*/ 262 w 376"/>
              <a:gd name="T3" fmla="*/ 0 h 904"/>
              <a:gd name="T4" fmla="*/ 0 w 376"/>
              <a:gd name="T5" fmla="*/ 452 h 904"/>
              <a:gd name="T6" fmla="*/ 262 w 376"/>
              <a:gd name="T7" fmla="*/ 904 h 904"/>
              <a:gd name="T8" fmla="*/ 376 w 376"/>
              <a:gd name="T9" fmla="*/ 904 h 904"/>
              <a:gd name="T10" fmla="*/ 114 w 376"/>
              <a:gd name="T11" fmla="*/ 452 h 904"/>
              <a:gd name="T12" fmla="*/ 376 w 37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376" h="904">
                <a:moveTo>
                  <a:pt x="376" y="0"/>
                </a:moveTo>
                <a:lnTo>
                  <a:pt x="262" y="0"/>
                </a:lnTo>
                <a:lnTo>
                  <a:pt x="0" y="452"/>
                </a:lnTo>
                <a:lnTo>
                  <a:pt x="262" y="904"/>
                </a:lnTo>
                <a:lnTo>
                  <a:pt x="376" y="904"/>
                </a:lnTo>
                <a:lnTo>
                  <a:pt x="114" y="452"/>
                </a:lnTo>
                <a:lnTo>
                  <a:pt x="37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2" name="Freeform 49"/>
          <p:cNvSpPr/>
          <p:nvPr>
            <p:custDataLst>
              <p:tags r:id="rId83"/>
            </p:custDataLst>
          </p:nvPr>
        </p:nvSpPr>
        <p:spPr bwMode="auto">
          <a:xfrm>
            <a:off x="4416207" y="4001789"/>
            <a:ext cx="430758" cy="1036400"/>
          </a:xfrm>
          <a:custGeom>
            <a:avLst/>
            <a:gdLst>
              <a:gd name="T0" fmla="*/ 376 w 376"/>
              <a:gd name="T1" fmla="*/ 0 h 904"/>
              <a:gd name="T2" fmla="*/ 262 w 376"/>
              <a:gd name="T3" fmla="*/ 0 h 904"/>
              <a:gd name="T4" fmla="*/ 0 w 376"/>
              <a:gd name="T5" fmla="*/ 452 h 904"/>
              <a:gd name="T6" fmla="*/ 262 w 376"/>
              <a:gd name="T7" fmla="*/ 904 h 904"/>
              <a:gd name="T8" fmla="*/ 376 w 376"/>
              <a:gd name="T9" fmla="*/ 904 h 904"/>
              <a:gd name="T10" fmla="*/ 114 w 376"/>
              <a:gd name="T11" fmla="*/ 452 h 904"/>
              <a:gd name="T12" fmla="*/ 376 w 37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376" h="904">
                <a:moveTo>
                  <a:pt x="376" y="0"/>
                </a:moveTo>
                <a:lnTo>
                  <a:pt x="262" y="0"/>
                </a:lnTo>
                <a:lnTo>
                  <a:pt x="0" y="452"/>
                </a:lnTo>
                <a:lnTo>
                  <a:pt x="262" y="904"/>
                </a:lnTo>
                <a:lnTo>
                  <a:pt x="376" y="904"/>
                </a:lnTo>
                <a:lnTo>
                  <a:pt x="114" y="452"/>
                </a:lnTo>
                <a:lnTo>
                  <a:pt x="3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3" name="Freeform 50"/>
          <p:cNvSpPr/>
          <p:nvPr>
            <p:custDataLst>
              <p:tags r:id="rId84"/>
            </p:custDataLst>
          </p:nvPr>
        </p:nvSpPr>
        <p:spPr bwMode="auto">
          <a:xfrm>
            <a:off x="4846966" y="3900730"/>
            <a:ext cx="642912" cy="101060"/>
          </a:xfrm>
          <a:custGeom>
            <a:avLst/>
            <a:gdLst>
              <a:gd name="T0" fmla="*/ 561 w 561"/>
              <a:gd name="T1" fmla="*/ 0 h 88"/>
              <a:gd name="T2" fmla="*/ 52 w 561"/>
              <a:gd name="T3" fmla="*/ 0 h 88"/>
              <a:gd name="T4" fmla="*/ 0 w 561"/>
              <a:gd name="T5" fmla="*/ 88 h 88"/>
              <a:gd name="T6" fmla="*/ 229 w 561"/>
              <a:gd name="T7" fmla="*/ 88 h 88"/>
              <a:gd name="T8" fmla="*/ 279 w 561"/>
              <a:gd name="T9" fmla="*/ 0 h 88"/>
              <a:gd name="T10" fmla="*/ 561 w 561"/>
              <a:gd name="T11" fmla="*/ 0 h 88"/>
            </a:gdLst>
            <a:ahLst/>
            <a:cxnLst>
              <a:cxn ang="0">
                <a:pos x="T0" y="T1"/>
              </a:cxn>
              <a:cxn ang="0">
                <a:pos x="T2" y="T3"/>
              </a:cxn>
              <a:cxn ang="0">
                <a:pos x="T4" y="T5"/>
              </a:cxn>
              <a:cxn ang="0">
                <a:pos x="T6" y="T7"/>
              </a:cxn>
              <a:cxn ang="0">
                <a:pos x="T8" y="T9"/>
              </a:cxn>
              <a:cxn ang="0">
                <a:pos x="T10" y="T11"/>
              </a:cxn>
            </a:cxnLst>
            <a:rect l="0" t="0" r="r" b="b"/>
            <a:pathLst>
              <a:path w="561" h="88">
                <a:moveTo>
                  <a:pt x="561" y="0"/>
                </a:moveTo>
                <a:lnTo>
                  <a:pt x="52" y="0"/>
                </a:lnTo>
                <a:lnTo>
                  <a:pt x="0" y="88"/>
                </a:lnTo>
                <a:lnTo>
                  <a:pt x="229" y="88"/>
                </a:lnTo>
                <a:lnTo>
                  <a:pt x="279" y="0"/>
                </a:lnTo>
                <a:lnTo>
                  <a:pt x="561"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4" name="Freeform 51"/>
          <p:cNvSpPr/>
          <p:nvPr>
            <p:custDataLst>
              <p:tags r:id="rId85"/>
            </p:custDataLst>
          </p:nvPr>
        </p:nvSpPr>
        <p:spPr bwMode="auto">
          <a:xfrm>
            <a:off x="4846966" y="3900730"/>
            <a:ext cx="642912" cy="101060"/>
          </a:xfrm>
          <a:custGeom>
            <a:avLst/>
            <a:gdLst>
              <a:gd name="T0" fmla="*/ 561 w 561"/>
              <a:gd name="T1" fmla="*/ 0 h 88"/>
              <a:gd name="T2" fmla="*/ 52 w 561"/>
              <a:gd name="T3" fmla="*/ 0 h 88"/>
              <a:gd name="T4" fmla="*/ 0 w 561"/>
              <a:gd name="T5" fmla="*/ 88 h 88"/>
              <a:gd name="T6" fmla="*/ 229 w 561"/>
              <a:gd name="T7" fmla="*/ 88 h 88"/>
              <a:gd name="T8" fmla="*/ 279 w 561"/>
              <a:gd name="T9" fmla="*/ 0 h 88"/>
              <a:gd name="T10" fmla="*/ 561 w 561"/>
              <a:gd name="T11" fmla="*/ 0 h 88"/>
            </a:gdLst>
            <a:ahLst/>
            <a:cxnLst>
              <a:cxn ang="0">
                <a:pos x="T0" y="T1"/>
              </a:cxn>
              <a:cxn ang="0">
                <a:pos x="T2" y="T3"/>
              </a:cxn>
              <a:cxn ang="0">
                <a:pos x="T4" y="T5"/>
              </a:cxn>
              <a:cxn ang="0">
                <a:pos x="T6" y="T7"/>
              </a:cxn>
              <a:cxn ang="0">
                <a:pos x="T8" y="T9"/>
              </a:cxn>
              <a:cxn ang="0">
                <a:pos x="T10" y="T11"/>
              </a:cxn>
            </a:cxnLst>
            <a:rect l="0" t="0" r="r" b="b"/>
            <a:pathLst>
              <a:path w="561" h="88">
                <a:moveTo>
                  <a:pt x="561" y="0"/>
                </a:moveTo>
                <a:lnTo>
                  <a:pt x="52" y="0"/>
                </a:lnTo>
                <a:lnTo>
                  <a:pt x="0" y="88"/>
                </a:lnTo>
                <a:lnTo>
                  <a:pt x="229" y="88"/>
                </a:lnTo>
                <a:lnTo>
                  <a:pt x="279" y="0"/>
                </a:lnTo>
                <a:lnTo>
                  <a:pt x="561"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5" name="Freeform 52"/>
          <p:cNvSpPr/>
          <p:nvPr>
            <p:custDataLst>
              <p:tags r:id="rId86"/>
            </p:custDataLst>
          </p:nvPr>
        </p:nvSpPr>
        <p:spPr bwMode="auto">
          <a:xfrm>
            <a:off x="4846966" y="5037473"/>
            <a:ext cx="319664" cy="101060"/>
          </a:xfrm>
          <a:custGeom>
            <a:avLst/>
            <a:gdLst>
              <a:gd name="T0" fmla="*/ 229 w 279"/>
              <a:gd name="T1" fmla="*/ 0 h 88"/>
              <a:gd name="T2" fmla="*/ 0 w 279"/>
              <a:gd name="T3" fmla="*/ 0 h 88"/>
              <a:gd name="T4" fmla="*/ 52 w 279"/>
              <a:gd name="T5" fmla="*/ 88 h 88"/>
              <a:gd name="T6" fmla="*/ 279 w 279"/>
              <a:gd name="T7" fmla="*/ 88 h 88"/>
              <a:gd name="T8" fmla="*/ 229 w 279"/>
              <a:gd name="T9" fmla="*/ 0 h 88"/>
            </a:gdLst>
            <a:ahLst/>
            <a:cxnLst>
              <a:cxn ang="0">
                <a:pos x="T0" y="T1"/>
              </a:cxn>
              <a:cxn ang="0">
                <a:pos x="T2" y="T3"/>
              </a:cxn>
              <a:cxn ang="0">
                <a:pos x="T4" y="T5"/>
              </a:cxn>
              <a:cxn ang="0">
                <a:pos x="T6" y="T7"/>
              </a:cxn>
              <a:cxn ang="0">
                <a:pos x="T8" y="T9"/>
              </a:cxn>
            </a:cxnLst>
            <a:rect l="0" t="0" r="r" b="b"/>
            <a:pathLst>
              <a:path w="279" h="88">
                <a:moveTo>
                  <a:pt x="229" y="0"/>
                </a:moveTo>
                <a:lnTo>
                  <a:pt x="0" y="0"/>
                </a:lnTo>
                <a:lnTo>
                  <a:pt x="52" y="88"/>
                </a:lnTo>
                <a:lnTo>
                  <a:pt x="279" y="88"/>
                </a:lnTo>
                <a:lnTo>
                  <a:pt x="229"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6" name="Freeform 53"/>
          <p:cNvSpPr/>
          <p:nvPr>
            <p:custDataLst>
              <p:tags r:id="rId87"/>
            </p:custDataLst>
          </p:nvPr>
        </p:nvSpPr>
        <p:spPr bwMode="auto">
          <a:xfrm>
            <a:off x="4846966" y="5037473"/>
            <a:ext cx="319664" cy="101060"/>
          </a:xfrm>
          <a:custGeom>
            <a:avLst/>
            <a:gdLst>
              <a:gd name="T0" fmla="*/ 229 w 279"/>
              <a:gd name="T1" fmla="*/ 0 h 88"/>
              <a:gd name="T2" fmla="*/ 0 w 279"/>
              <a:gd name="T3" fmla="*/ 0 h 88"/>
              <a:gd name="T4" fmla="*/ 52 w 279"/>
              <a:gd name="T5" fmla="*/ 88 h 88"/>
              <a:gd name="T6" fmla="*/ 279 w 279"/>
              <a:gd name="T7" fmla="*/ 88 h 88"/>
              <a:gd name="T8" fmla="*/ 229 w 279"/>
              <a:gd name="T9" fmla="*/ 0 h 88"/>
            </a:gdLst>
            <a:ahLst/>
            <a:cxnLst>
              <a:cxn ang="0">
                <a:pos x="T0" y="T1"/>
              </a:cxn>
              <a:cxn ang="0">
                <a:pos x="T2" y="T3"/>
              </a:cxn>
              <a:cxn ang="0">
                <a:pos x="T4" y="T5"/>
              </a:cxn>
              <a:cxn ang="0">
                <a:pos x="T6" y="T7"/>
              </a:cxn>
              <a:cxn ang="0">
                <a:pos x="T8" y="T9"/>
              </a:cxn>
            </a:cxnLst>
            <a:rect l="0" t="0" r="r" b="b"/>
            <a:pathLst>
              <a:path w="279" h="88">
                <a:moveTo>
                  <a:pt x="229" y="0"/>
                </a:moveTo>
                <a:lnTo>
                  <a:pt x="0" y="0"/>
                </a:lnTo>
                <a:lnTo>
                  <a:pt x="52" y="88"/>
                </a:lnTo>
                <a:lnTo>
                  <a:pt x="279" y="88"/>
                </a:lnTo>
                <a:lnTo>
                  <a:pt x="229"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7" name="Freeform 54"/>
          <p:cNvSpPr/>
          <p:nvPr>
            <p:custDataLst>
              <p:tags r:id="rId88"/>
            </p:custDataLst>
          </p:nvPr>
        </p:nvSpPr>
        <p:spPr bwMode="auto">
          <a:xfrm>
            <a:off x="4546654" y="4001789"/>
            <a:ext cx="562637" cy="1036400"/>
          </a:xfrm>
          <a:custGeom>
            <a:avLst/>
            <a:gdLst>
              <a:gd name="T0" fmla="*/ 491 w 491"/>
              <a:gd name="T1" fmla="*/ 0 h 904"/>
              <a:gd name="T2" fmla="*/ 262 w 491"/>
              <a:gd name="T3" fmla="*/ 0 h 904"/>
              <a:gd name="T4" fmla="*/ 0 w 491"/>
              <a:gd name="T5" fmla="*/ 452 h 904"/>
              <a:gd name="T6" fmla="*/ 262 w 491"/>
              <a:gd name="T7" fmla="*/ 904 h 904"/>
              <a:gd name="T8" fmla="*/ 491 w 491"/>
              <a:gd name="T9" fmla="*/ 904 h 904"/>
              <a:gd name="T10" fmla="*/ 229 w 491"/>
              <a:gd name="T11" fmla="*/ 452 h 904"/>
              <a:gd name="T12" fmla="*/ 491 w 491"/>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491" h="904">
                <a:moveTo>
                  <a:pt x="491" y="0"/>
                </a:moveTo>
                <a:lnTo>
                  <a:pt x="262" y="0"/>
                </a:lnTo>
                <a:lnTo>
                  <a:pt x="0" y="452"/>
                </a:lnTo>
                <a:lnTo>
                  <a:pt x="262" y="904"/>
                </a:lnTo>
                <a:lnTo>
                  <a:pt x="491" y="904"/>
                </a:lnTo>
                <a:lnTo>
                  <a:pt x="229" y="452"/>
                </a:lnTo>
                <a:lnTo>
                  <a:pt x="49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8" name="Freeform 55"/>
          <p:cNvSpPr/>
          <p:nvPr>
            <p:custDataLst>
              <p:tags r:id="rId89"/>
            </p:custDataLst>
          </p:nvPr>
        </p:nvSpPr>
        <p:spPr bwMode="auto">
          <a:xfrm>
            <a:off x="4546654" y="4001789"/>
            <a:ext cx="562637" cy="1036400"/>
          </a:xfrm>
          <a:custGeom>
            <a:avLst/>
            <a:gdLst>
              <a:gd name="T0" fmla="*/ 491 w 491"/>
              <a:gd name="T1" fmla="*/ 0 h 904"/>
              <a:gd name="T2" fmla="*/ 262 w 491"/>
              <a:gd name="T3" fmla="*/ 0 h 904"/>
              <a:gd name="T4" fmla="*/ 0 w 491"/>
              <a:gd name="T5" fmla="*/ 452 h 904"/>
              <a:gd name="T6" fmla="*/ 262 w 491"/>
              <a:gd name="T7" fmla="*/ 904 h 904"/>
              <a:gd name="T8" fmla="*/ 491 w 491"/>
              <a:gd name="T9" fmla="*/ 904 h 904"/>
              <a:gd name="T10" fmla="*/ 229 w 491"/>
              <a:gd name="T11" fmla="*/ 452 h 904"/>
              <a:gd name="T12" fmla="*/ 491 w 491"/>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491" h="904">
                <a:moveTo>
                  <a:pt x="491" y="0"/>
                </a:moveTo>
                <a:lnTo>
                  <a:pt x="262" y="0"/>
                </a:lnTo>
                <a:lnTo>
                  <a:pt x="0" y="452"/>
                </a:lnTo>
                <a:lnTo>
                  <a:pt x="262" y="904"/>
                </a:lnTo>
                <a:lnTo>
                  <a:pt x="491" y="904"/>
                </a:lnTo>
                <a:lnTo>
                  <a:pt x="229" y="452"/>
                </a:lnTo>
                <a:lnTo>
                  <a:pt x="4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9" name="Freeform 56"/>
          <p:cNvSpPr/>
          <p:nvPr>
            <p:custDataLst>
              <p:tags r:id="rId90"/>
            </p:custDataLst>
          </p:nvPr>
        </p:nvSpPr>
        <p:spPr bwMode="auto">
          <a:xfrm>
            <a:off x="5110008" y="3900730"/>
            <a:ext cx="380587" cy="101060"/>
          </a:xfrm>
          <a:custGeom>
            <a:avLst/>
            <a:gdLst>
              <a:gd name="T0" fmla="*/ 332 w 332"/>
              <a:gd name="T1" fmla="*/ 0 h 88"/>
              <a:gd name="T2" fmla="*/ 50 w 332"/>
              <a:gd name="T3" fmla="*/ 0 h 88"/>
              <a:gd name="T4" fmla="*/ 0 w 332"/>
              <a:gd name="T5" fmla="*/ 88 h 88"/>
              <a:gd name="T6" fmla="*/ 191 w 332"/>
              <a:gd name="T7" fmla="*/ 88 h 88"/>
              <a:gd name="T8" fmla="*/ 243 w 332"/>
              <a:gd name="T9" fmla="*/ 0 h 88"/>
              <a:gd name="T10" fmla="*/ 332 w 332"/>
              <a:gd name="T11" fmla="*/ 0 h 88"/>
            </a:gdLst>
            <a:ahLst/>
            <a:cxnLst>
              <a:cxn ang="0">
                <a:pos x="T0" y="T1"/>
              </a:cxn>
              <a:cxn ang="0">
                <a:pos x="T2" y="T3"/>
              </a:cxn>
              <a:cxn ang="0">
                <a:pos x="T4" y="T5"/>
              </a:cxn>
              <a:cxn ang="0">
                <a:pos x="T6" y="T7"/>
              </a:cxn>
              <a:cxn ang="0">
                <a:pos x="T8" y="T9"/>
              </a:cxn>
              <a:cxn ang="0">
                <a:pos x="T10" y="T11"/>
              </a:cxn>
            </a:cxnLst>
            <a:rect l="0" t="0" r="r" b="b"/>
            <a:pathLst>
              <a:path w="332" h="88">
                <a:moveTo>
                  <a:pt x="332" y="0"/>
                </a:moveTo>
                <a:lnTo>
                  <a:pt x="50" y="0"/>
                </a:lnTo>
                <a:lnTo>
                  <a:pt x="0" y="88"/>
                </a:lnTo>
                <a:lnTo>
                  <a:pt x="191" y="88"/>
                </a:lnTo>
                <a:lnTo>
                  <a:pt x="243" y="0"/>
                </a:lnTo>
                <a:lnTo>
                  <a:pt x="332"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0" name="Freeform 57"/>
          <p:cNvSpPr/>
          <p:nvPr>
            <p:custDataLst>
              <p:tags r:id="rId91"/>
            </p:custDataLst>
          </p:nvPr>
        </p:nvSpPr>
        <p:spPr bwMode="auto">
          <a:xfrm>
            <a:off x="5110008" y="3900730"/>
            <a:ext cx="380587" cy="101060"/>
          </a:xfrm>
          <a:custGeom>
            <a:avLst/>
            <a:gdLst>
              <a:gd name="T0" fmla="*/ 332 w 332"/>
              <a:gd name="T1" fmla="*/ 0 h 88"/>
              <a:gd name="T2" fmla="*/ 50 w 332"/>
              <a:gd name="T3" fmla="*/ 0 h 88"/>
              <a:gd name="T4" fmla="*/ 0 w 332"/>
              <a:gd name="T5" fmla="*/ 88 h 88"/>
              <a:gd name="T6" fmla="*/ 191 w 332"/>
              <a:gd name="T7" fmla="*/ 88 h 88"/>
              <a:gd name="T8" fmla="*/ 243 w 332"/>
              <a:gd name="T9" fmla="*/ 0 h 88"/>
              <a:gd name="T10" fmla="*/ 332 w 332"/>
              <a:gd name="T11" fmla="*/ 0 h 88"/>
            </a:gdLst>
            <a:ahLst/>
            <a:cxnLst>
              <a:cxn ang="0">
                <a:pos x="T0" y="T1"/>
              </a:cxn>
              <a:cxn ang="0">
                <a:pos x="T2" y="T3"/>
              </a:cxn>
              <a:cxn ang="0">
                <a:pos x="T4" y="T5"/>
              </a:cxn>
              <a:cxn ang="0">
                <a:pos x="T6" y="T7"/>
              </a:cxn>
              <a:cxn ang="0">
                <a:pos x="T8" y="T9"/>
              </a:cxn>
              <a:cxn ang="0">
                <a:pos x="T10" y="T11"/>
              </a:cxn>
            </a:cxnLst>
            <a:rect l="0" t="0" r="r" b="b"/>
            <a:pathLst>
              <a:path w="332" h="88">
                <a:moveTo>
                  <a:pt x="332" y="0"/>
                </a:moveTo>
                <a:lnTo>
                  <a:pt x="50" y="0"/>
                </a:lnTo>
                <a:lnTo>
                  <a:pt x="0" y="88"/>
                </a:lnTo>
                <a:lnTo>
                  <a:pt x="191" y="88"/>
                </a:lnTo>
                <a:lnTo>
                  <a:pt x="243" y="0"/>
                </a:lnTo>
                <a:lnTo>
                  <a:pt x="332"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1" name="Freeform 58"/>
          <p:cNvSpPr/>
          <p:nvPr>
            <p:custDataLst>
              <p:tags r:id="rId92"/>
            </p:custDataLst>
          </p:nvPr>
        </p:nvSpPr>
        <p:spPr bwMode="auto">
          <a:xfrm>
            <a:off x="5110008" y="5037473"/>
            <a:ext cx="278810" cy="101060"/>
          </a:xfrm>
          <a:custGeom>
            <a:avLst/>
            <a:gdLst>
              <a:gd name="T0" fmla="*/ 191 w 243"/>
              <a:gd name="T1" fmla="*/ 0 h 88"/>
              <a:gd name="T2" fmla="*/ 0 w 243"/>
              <a:gd name="T3" fmla="*/ 0 h 88"/>
              <a:gd name="T4" fmla="*/ 50 w 243"/>
              <a:gd name="T5" fmla="*/ 88 h 88"/>
              <a:gd name="T6" fmla="*/ 243 w 243"/>
              <a:gd name="T7" fmla="*/ 88 h 88"/>
              <a:gd name="T8" fmla="*/ 191 w 243"/>
              <a:gd name="T9" fmla="*/ 0 h 88"/>
            </a:gdLst>
            <a:ahLst/>
            <a:cxnLst>
              <a:cxn ang="0">
                <a:pos x="T0" y="T1"/>
              </a:cxn>
              <a:cxn ang="0">
                <a:pos x="T2" y="T3"/>
              </a:cxn>
              <a:cxn ang="0">
                <a:pos x="T4" y="T5"/>
              </a:cxn>
              <a:cxn ang="0">
                <a:pos x="T6" y="T7"/>
              </a:cxn>
              <a:cxn ang="0">
                <a:pos x="T8" y="T9"/>
              </a:cxn>
            </a:cxnLst>
            <a:rect l="0" t="0" r="r" b="b"/>
            <a:pathLst>
              <a:path w="243" h="88">
                <a:moveTo>
                  <a:pt x="191" y="0"/>
                </a:moveTo>
                <a:lnTo>
                  <a:pt x="0" y="0"/>
                </a:lnTo>
                <a:lnTo>
                  <a:pt x="50" y="88"/>
                </a:lnTo>
                <a:lnTo>
                  <a:pt x="243" y="88"/>
                </a:lnTo>
                <a:lnTo>
                  <a:pt x="191"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2" name="Freeform 59"/>
          <p:cNvSpPr/>
          <p:nvPr>
            <p:custDataLst>
              <p:tags r:id="rId93"/>
            </p:custDataLst>
          </p:nvPr>
        </p:nvSpPr>
        <p:spPr bwMode="auto">
          <a:xfrm>
            <a:off x="5110008" y="5037473"/>
            <a:ext cx="278810" cy="101060"/>
          </a:xfrm>
          <a:custGeom>
            <a:avLst/>
            <a:gdLst>
              <a:gd name="T0" fmla="*/ 191 w 243"/>
              <a:gd name="T1" fmla="*/ 0 h 88"/>
              <a:gd name="T2" fmla="*/ 0 w 243"/>
              <a:gd name="T3" fmla="*/ 0 h 88"/>
              <a:gd name="T4" fmla="*/ 50 w 243"/>
              <a:gd name="T5" fmla="*/ 88 h 88"/>
              <a:gd name="T6" fmla="*/ 243 w 243"/>
              <a:gd name="T7" fmla="*/ 88 h 88"/>
              <a:gd name="T8" fmla="*/ 191 w 243"/>
              <a:gd name="T9" fmla="*/ 0 h 88"/>
            </a:gdLst>
            <a:ahLst/>
            <a:cxnLst>
              <a:cxn ang="0">
                <a:pos x="T0" y="T1"/>
              </a:cxn>
              <a:cxn ang="0">
                <a:pos x="T2" y="T3"/>
              </a:cxn>
              <a:cxn ang="0">
                <a:pos x="T4" y="T5"/>
              </a:cxn>
              <a:cxn ang="0">
                <a:pos x="T6" y="T7"/>
              </a:cxn>
              <a:cxn ang="0">
                <a:pos x="T8" y="T9"/>
              </a:cxn>
            </a:cxnLst>
            <a:rect l="0" t="0" r="r" b="b"/>
            <a:pathLst>
              <a:path w="243" h="88">
                <a:moveTo>
                  <a:pt x="191" y="0"/>
                </a:moveTo>
                <a:lnTo>
                  <a:pt x="0" y="0"/>
                </a:lnTo>
                <a:lnTo>
                  <a:pt x="50" y="88"/>
                </a:lnTo>
                <a:lnTo>
                  <a:pt x="243" y="88"/>
                </a:lnTo>
                <a:lnTo>
                  <a:pt x="191"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3" name="Freeform 60"/>
          <p:cNvSpPr/>
          <p:nvPr>
            <p:custDataLst>
              <p:tags r:id="rId94"/>
            </p:custDataLst>
          </p:nvPr>
        </p:nvSpPr>
        <p:spPr bwMode="auto">
          <a:xfrm>
            <a:off x="4809696" y="4001789"/>
            <a:ext cx="518918" cy="1036400"/>
          </a:xfrm>
          <a:custGeom>
            <a:avLst/>
            <a:gdLst>
              <a:gd name="T0" fmla="*/ 453 w 453"/>
              <a:gd name="T1" fmla="*/ 0 h 904"/>
              <a:gd name="T2" fmla="*/ 262 w 453"/>
              <a:gd name="T3" fmla="*/ 0 h 904"/>
              <a:gd name="T4" fmla="*/ 0 w 453"/>
              <a:gd name="T5" fmla="*/ 452 h 904"/>
              <a:gd name="T6" fmla="*/ 262 w 453"/>
              <a:gd name="T7" fmla="*/ 904 h 904"/>
              <a:gd name="T8" fmla="*/ 453 w 453"/>
              <a:gd name="T9" fmla="*/ 904 h 904"/>
              <a:gd name="T10" fmla="*/ 193 w 453"/>
              <a:gd name="T11" fmla="*/ 452 h 904"/>
              <a:gd name="T12" fmla="*/ 453 w 453"/>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453" h="904">
                <a:moveTo>
                  <a:pt x="453" y="0"/>
                </a:moveTo>
                <a:lnTo>
                  <a:pt x="262" y="0"/>
                </a:lnTo>
                <a:lnTo>
                  <a:pt x="0" y="452"/>
                </a:lnTo>
                <a:lnTo>
                  <a:pt x="262" y="904"/>
                </a:lnTo>
                <a:lnTo>
                  <a:pt x="453" y="904"/>
                </a:lnTo>
                <a:lnTo>
                  <a:pt x="193" y="452"/>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4" name="Freeform 61"/>
          <p:cNvSpPr/>
          <p:nvPr>
            <p:custDataLst>
              <p:tags r:id="rId95"/>
            </p:custDataLst>
          </p:nvPr>
        </p:nvSpPr>
        <p:spPr bwMode="auto">
          <a:xfrm>
            <a:off x="4809696" y="4001789"/>
            <a:ext cx="518918" cy="1036400"/>
          </a:xfrm>
          <a:custGeom>
            <a:avLst/>
            <a:gdLst>
              <a:gd name="T0" fmla="*/ 453 w 453"/>
              <a:gd name="T1" fmla="*/ 0 h 904"/>
              <a:gd name="T2" fmla="*/ 262 w 453"/>
              <a:gd name="T3" fmla="*/ 0 h 904"/>
              <a:gd name="T4" fmla="*/ 0 w 453"/>
              <a:gd name="T5" fmla="*/ 452 h 904"/>
              <a:gd name="T6" fmla="*/ 262 w 453"/>
              <a:gd name="T7" fmla="*/ 904 h 904"/>
              <a:gd name="T8" fmla="*/ 453 w 453"/>
              <a:gd name="T9" fmla="*/ 904 h 904"/>
              <a:gd name="T10" fmla="*/ 193 w 453"/>
              <a:gd name="T11" fmla="*/ 452 h 904"/>
              <a:gd name="T12" fmla="*/ 453 w 453"/>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453" h="904">
                <a:moveTo>
                  <a:pt x="453" y="0"/>
                </a:moveTo>
                <a:lnTo>
                  <a:pt x="262" y="0"/>
                </a:lnTo>
                <a:lnTo>
                  <a:pt x="0" y="452"/>
                </a:lnTo>
                <a:lnTo>
                  <a:pt x="262" y="904"/>
                </a:lnTo>
                <a:lnTo>
                  <a:pt x="453" y="904"/>
                </a:lnTo>
                <a:lnTo>
                  <a:pt x="193" y="452"/>
                </a:lnTo>
                <a:lnTo>
                  <a:pt x="4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5" name="Freeform 62"/>
          <p:cNvSpPr/>
          <p:nvPr>
            <p:custDataLst>
              <p:tags r:id="rId96"/>
            </p:custDataLst>
          </p:nvPr>
        </p:nvSpPr>
        <p:spPr bwMode="auto">
          <a:xfrm>
            <a:off x="5328613" y="3900730"/>
            <a:ext cx="168432" cy="101060"/>
          </a:xfrm>
          <a:custGeom>
            <a:avLst/>
            <a:gdLst>
              <a:gd name="T0" fmla="*/ 141 w 147"/>
              <a:gd name="T1" fmla="*/ 0 h 88"/>
              <a:gd name="T2" fmla="*/ 52 w 147"/>
              <a:gd name="T3" fmla="*/ 0 h 88"/>
              <a:gd name="T4" fmla="*/ 0 w 147"/>
              <a:gd name="T5" fmla="*/ 88 h 88"/>
              <a:gd name="T6" fmla="*/ 104 w 147"/>
              <a:gd name="T7" fmla="*/ 88 h 88"/>
              <a:gd name="T8" fmla="*/ 147 w 147"/>
              <a:gd name="T9" fmla="*/ 13 h 88"/>
              <a:gd name="T10" fmla="*/ 141 w 147"/>
              <a:gd name="T11" fmla="*/ 0 h 88"/>
            </a:gdLst>
            <a:ahLst/>
            <a:cxnLst>
              <a:cxn ang="0">
                <a:pos x="T0" y="T1"/>
              </a:cxn>
              <a:cxn ang="0">
                <a:pos x="T2" y="T3"/>
              </a:cxn>
              <a:cxn ang="0">
                <a:pos x="T4" y="T5"/>
              </a:cxn>
              <a:cxn ang="0">
                <a:pos x="T6" y="T7"/>
              </a:cxn>
              <a:cxn ang="0">
                <a:pos x="T8" y="T9"/>
              </a:cxn>
              <a:cxn ang="0">
                <a:pos x="T10" y="T11"/>
              </a:cxn>
            </a:cxnLst>
            <a:rect l="0" t="0" r="r" b="b"/>
            <a:pathLst>
              <a:path w="147" h="88">
                <a:moveTo>
                  <a:pt x="141" y="0"/>
                </a:moveTo>
                <a:lnTo>
                  <a:pt x="52" y="0"/>
                </a:lnTo>
                <a:lnTo>
                  <a:pt x="0" y="88"/>
                </a:lnTo>
                <a:lnTo>
                  <a:pt x="104" y="88"/>
                </a:lnTo>
                <a:lnTo>
                  <a:pt x="147" y="13"/>
                </a:lnTo>
                <a:lnTo>
                  <a:pt x="141"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6" name="Freeform 63"/>
          <p:cNvSpPr/>
          <p:nvPr>
            <p:custDataLst>
              <p:tags r:id="rId97"/>
            </p:custDataLst>
          </p:nvPr>
        </p:nvSpPr>
        <p:spPr bwMode="auto">
          <a:xfrm>
            <a:off x="5328613" y="3900730"/>
            <a:ext cx="168432" cy="101060"/>
          </a:xfrm>
          <a:custGeom>
            <a:avLst/>
            <a:gdLst>
              <a:gd name="T0" fmla="*/ 141 w 147"/>
              <a:gd name="T1" fmla="*/ 0 h 88"/>
              <a:gd name="T2" fmla="*/ 52 w 147"/>
              <a:gd name="T3" fmla="*/ 0 h 88"/>
              <a:gd name="T4" fmla="*/ 0 w 147"/>
              <a:gd name="T5" fmla="*/ 88 h 88"/>
              <a:gd name="T6" fmla="*/ 104 w 147"/>
              <a:gd name="T7" fmla="*/ 88 h 88"/>
              <a:gd name="T8" fmla="*/ 147 w 147"/>
              <a:gd name="T9" fmla="*/ 13 h 88"/>
              <a:gd name="T10" fmla="*/ 141 w 147"/>
              <a:gd name="T11" fmla="*/ 0 h 88"/>
            </a:gdLst>
            <a:ahLst/>
            <a:cxnLst>
              <a:cxn ang="0">
                <a:pos x="T0" y="T1"/>
              </a:cxn>
              <a:cxn ang="0">
                <a:pos x="T2" y="T3"/>
              </a:cxn>
              <a:cxn ang="0">
                <a:pos x="T4" y="T5"/>
              </a:cxn>
              <a:cxn ang="0">
                <a:pos x="T6" y="T7"/>
              </a:cxn>
              <a:cxn ang="0">
                <a:pos x="T8" y="T9"/>
              </a:cxn>
              <a:cxn ang="0">
                <a:pos x="T10" y="T11"/>
              </a:cxn>
            </a:cxnLst>
            <a:rect l="0" t="0" r="r" b="b"/>
            <a:pathLst>
              <a:path w="147" h="88">
                <a:moveTo>
                  <a:pt x="141" y="0"/>
                </a:moveTo>
                <a:lnTo>
                  <a:pt x="52" y="0"/>
                </a:lnTo>
                <a:lnTo>
                  <a:pt x="0" y="88"/>
                </a:lnTo>
                <a:lnTo>
                  <a:pt x="104" y="88"/>
                </a:lnTo>
                <a:lnTo>
                  <a:pt x="147" y="13"/>
                </a:lnTo>
                <a:lnTo>
                  <a:pt x="141"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7" name="Freeform 64"/>
          <p:cNvSpPr/>
          <p:nvPr>
            <p:custDataLst>
              <p:tags r:id="rId98"/>
            </p:custDataLst>
          </p:nvPr>
        </p:nvSpPr>
        <p:spPr bwMode="auto">
          <a:xfrm>
            <a:off x="5328613" y="5037473"/>
            <a:ext cx="168432" cy="101060"/>
          </a:xfrm>
          <a:custGeom>
            <a:avLst/>
            <a:gdLst>
              <a:gd name="T0" fmla="*/ 104 w 147"/>
              <a:gd name="T1" fmla="*/ 0 h 88"/>
              <a:gd name="T2" fmla="*/ 0 w 147"/>
              <a:gd name="T3" fmla="*/ 0 h 88"/>
              <a:gd name="T4" fmla="*/ 52 w 147"/>
              <a:gd name="T5" fmla="*/ 88 h 88"/>
              <a:gd name="T6" fmla="*/ 141 w 147"/>
              <a:gd name="T7" fmla="*/ 88 h 88"/>
              <a:gd name="T8" fmla="*/ 147 w 147"/>
              <a:gd name="T9" fmla="*/ 75 h 88"/>
              <a:gd name="T10" fmla="*/ 104 w 147"/>
              <a:gd name="T11" fmla="*/ 0 h 88"/>
            </a:gdLst>
            <a:ahLst/>
            <a:cxnLst>
              <a:cxn ang="0">
                <a:pos x="T0" y="T1"/>
              </a:cxn>
              <a:cxn ang="0">
                <a:pos x="T2" y="T3"/>
              </a:cxn>
              <a:cxn ang="0">
                <a:pos x="T4" y="T5"/>
              </a:cxn>
              <a:cxn ang="0">
                <a:pos x="T6" y="T7"/>
              </a:cxn>
              <a:cxn ang="0">
                <a:pos x="T8" y="T9"/>
              </a:cxn>
              <a:cxn ang="0">
                <a:pos x="T10" y="T11"/>
              </a:cxn>
            </a:cxnLst>
            <a:rect l="0" t="0" r="r" b="b"/>
            <a:pathLst>
              <a:path w="147" h="88">
                <a:moveTo>
                  <a:pt x="104" y="0"/>
                </a:moveTo>
                <a:lnTo>
                  <a:pt x="0" y="0"/>
                </a:lnTo>
                <a:lnTo>
                  <a:pt x="52" y="88"/>
                </a:lnTo>
                <a:lnTo>
                  <a:pt x="141" y="88"/>
                </a:lnTo>
                <a:lnTo>
                  <a:pt x="147" y="75"/>
                </a:lnTo>
                <a:lnTo>
                  <a:pt x="104" y="0"/>
                </a:lnTo>
                <a:close/>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8" name="Freeform 65"/>
          <p:cNvSpPr/>
          <p:nvPr>
            <p:custDataLst>
              <p:tags r:id="rId99"/>
            </p:custDataLst>
          </p:nvPr>
        </p:nvSpPr>
        <p:spPr bwMode="auto">
          <a:xfrm>
            <a:off x="5328613" y="5037473"/>
            <a:ext cx="168432" cy="101060"/>
          </a:xfrm>
          <a:custGeom>
            <a:avLst/>
            <a:gdLst>
              <a:gd name="T0" fmla="*/ 104 w 147"/>
              <a:gd name="T1" fmla="*/ 0 h 88"/>
              <a:gd name="T2" fmla="*/ 0 w 147"/>
              <a:gd name="T3" fmla="*/ 0 h 88"/>
              <a:gd name="T4" fmla="*/ 52 w 147"/>
              <a:gd name="T5" fmla="*/ 88 h 88"/>
              <a:gd name="T6" fmla="*/ 141 w 147"/>
              <a:gd name="T7" fmla="*/ 88 h 88"/>
              <a:gd name="T8" fmla="*/ 147 w 147"/>
              <a:gd name="T9" fmla="*/ 75 h 88"/>
              <a:gd name="T10" fmla="*/ 104 w 147"/>
              <a:gd name="T11" fmla="*/ 0 h 88"/>
            </a:gdLst>
            <a:ahLst/>
            <a:cxnLst>
              <a:cxn ang="0">
                <a:pos x="T0" y="T1"/>
              </a:cxn>
              <a:cxn ang="0">
                <a:pos x="T2" y="T3"/>
              </a:cxn>
              <a:cxn ang="0">
                <a:pos x="T4" y="T5"/>
              </a:cxn>
              <a:cxn ang="0">
                <a:pos x="T6" y="T7"/>
              </a:cxn>
              <a:cxn ang="0">
                <a:pos x="T8" y="T9"/>
              </a:cxn>
              <a:cxn ang="0">
                <a:pos x="T10" y="T11"/>
              </a:cxn>
            </a:cxnLst>
            <a:rect l="0" t="0" r="r" b="b"/>
            <a:pathLst>
              <a:path w="147" h="88">
                <a:moveTo>
                  <a:pt x="104" y="0"/>
                </a:moveTo>
                <a:lnTo>
                  <a:pt x="0" y="0"/>
                </a:lnTo>
                <a:lnTo>
                  <a:pt x="52" y="88"/>
                </a:lnTo>
                <a:lnTo>
                  <a:pt x="141" y="88"/>
                </a:lnTo>
                <a:lnTo>
                  <a:pt x="147" y="75"/>
                </a:lnTo>
                <a:lnTo>
                  <a:pt x="104" y="0"/>
                </a:lnTo>
              </a:path>
            </a:pathLst>
          </a:custGeom>
          <a:solidFill>
            <a:srgbClr val="000000">
              <a:lumMod val="75000"/>
            </a:srgbClr>
          </a:solidFill>
          <a:ln>
            <a:noFill/>
          </a:ln>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9" name="Freeform 66"/>
          <p:cNvSpPr/>
          <p:nvPr>
            <p:custDataLst>
              <p:tags r:id="rId100"/>
            </p:custDataLst>
          </p:nvPr>
        </p:nvSpPr>
        <p:spPr bwMode="auto">
          <a:xfrm>
            <a:off x="5030450" y="4001789"/>
            <a:ext cx="417141" cy="1036400"/>
          </a:xfrm>
          <a:custGeom>
            <a:avLst/>
            <a:gdLst>
              <a:gd name="T0" fmla="*/ 364 w 364"/>
              <a:gd name="T1" fmla="*/ 0 h 904"/>
              <a:gd name="T2" fmla="*/ 260 w 364"/>
              <a:gd name="T3" fmla="*/ 0 h 904"/>
              <a:gd name="T4" fmla="*/ 0 w 364"/>
              <a:gd name="T5" fmla="*/ 452 h 904"/>
              <a:gd name="T6" fmla="*/ 260 w 364"/>
              <a:gd name="T7" fmla="*/ 904 h 904"/>
              <a:gd name="T8" fmla="*/ 364 w 364"/>
              <a:gd name="T9" fmla="*/ 904 h 904"/>
              <a:gd name="T10" fmla="*/ 102 w 364"/>
              <a:gd name="T11" fmla="*/ 452 h 904"/>
              <a:gd name="T12" fmla="*/ 364 w 364"/>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364" h="904">
                <a:moveTo>
                  <a:pt x="364" y="0"/>
                </a:moveTo>
                <a:lnTo>
                  <a:pt x="260" y="0"/>
                </a:lnTo>
                <a:lnTo>
                  <a:pt x="0" y="452"/>
                </a:lnTo>
                <a:lnTo>
                  <a:pt x="260" y="904"/>
                </a:lnTo>
                <a:lnTo>
                  <a:pt x="364" y="904"/>
                </a:lnTo>
                <a:lnTo>
                  <a:pt x="102" y="452"/>
                </a:lnTo>
                <a:lnTo>
                  <a:pt x="36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6" name="Freeform 67"/>
          <p:cNvSpPr/>
          <p:nvPr>
            <p:custDataLst>
              <p:tags r:id="rId101"/>
            </p:custDataLst>
          </p:nvPr>
        </p:nvSpPr>
        <p:spPr bwMode="auto">
          <a:xfrm>
            <a:off x="5030450" y="4001789"/>
            <a:ext cx="417141" cy="1036400"/>
          </a:xfrm>
          <a:custGeom>
            <a:avLst/>
            <a:gdLst>
              <a:gd name="T0" fmla="*/ 364 w 364"/>
              <a:gd name="T1" fmla="*/ 0 h 904"/>
              <a:gd name="T2" fmla="*/ 260 w 364"/>
              <a:gd name="T3" fmla="*/ 0 h 904"/>
              <a:gd name="T4" fmla="*/ 0 w 364"/>
              <a:gd name="T5" fmla="*/ 452 h 904"/>
              <a:gd name="T6" fmla="*/ 260 w 364"/>
              <a:gd name="T7" fmla="*/ 904 h 904"/>
              <a:gd name="T8" fmla="*/ 364 w 364"/>
              <a:gd name="T9" fmla="*/ 904 h 904"/>
              <a:gd name="T10" fmla="*/ 102 w 364"/>
              <a:gd name="T11" fmla="*/ 452 h 904"/>
              <a:gd name="T12" fmla="*/ 364 w 364"/>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364" h="904">
                <a:moveTo>
                  <a:pt x="364" y="0"/>
                </a:moveTo>
                <a:lnTo>
                  <a:pt x="260" y="0"/>
                </a:lnTo>
                <a:lnTo>
                  <a:pt x="0" y="452"/>
                </a:lnTo>
                <a:lnTo>
                  <a:pt x="260" y="904"/>
                </a:lnTo>
                <a:lnTo>
                  <a:pt x="364" y="904"/>
                </a:lnTo>
                <a:lnTo>
                  <a:pt x="102" y="452"/>
                </a:lnTo>
                <a:lnTo>
                  <a:pt x="3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11" name="Freeform 68"/>
          <p:cNvSpPr/>
          <p:nvPr>
            <p:custDataLst>
              <p:tags r:id="rId102"/>
            </p:custDataLst>
          </p:nvPr>
        </p:nvSpPr>
        <p:spPr bwMode="auto">
          <a:xfrm>
            <a:off x="5147278" y="3900730"/>
            <a:ext cx="1431322" cy="1237803"/>
          </a:xfrm>
          <a:custGeom>
            <a:avLst/>
            <a:gdLst>
              <a:gd name="T0" fmla="*/ 312 w 1249"/>
              <a:gd name="T1" fmla="*/ 1080 h 1080"/>
              <a:gd name="T2" fmla="*/ 0 w 1249"/>
              <a:gd name="T3" fmla="*/ 540 h 1080"/>
              <a:gd name="T4" fmla="*/ 312 w 1249"/>
              <a:gd name="T5" fmla="*/ 0 h 1080"/>
              <a:gd name="T6" fmla="*/ 937 w 1249"/>
              <a:gd name="T7" fmla="*/ 0 h 1080"/>
              <a:gd name="T8" fmla="*/ 1249 w 1249"/>
              <a:gd name="T9" fmla="*/ 540 h 1080"/>
              <a:gd name="T10" fmla="*/ 937 w 1249"/>
              <a:gd name="T11" fmla="*/ 1080 h 1080"/>
              <a:gd name="T12" fmla="*/ 312 w 1249"/>
              <a:gd name="T13" fmla="*/ 1080 h 1080"/>
            </a:gdLst>
            <a:ahLst/>
            <a:cxnLst>
              <a:cxn ang="0">
                <a:pos x="T0" y="T1"/>
              </a:cxn>
              <a:cxn ang="0">
                <a:pos x="T2" y="T3"/>
              </a:cxn>
              <a:cxn ang="0">
                <a:pos x="T4" y="T5"/>
              </a:cxn>
              <a:cxn ang="0">
                <a:pos x="T6" y="T7"/>
              </a:cxn>
              <a:cxn ang="0">
                <a:pos x="T8" y="T9"/>
              </a:cxn>
              <a:cxn ang="0">
                <a:pos x="T10" y="T11"/>
              </a:cxn>
              <a:cxn ang="0">
                <a:pos x="T12" y="T13"/>
              </a:cxn>
            </a:cxnLst>
            <a:rect l="0" t="0" r="r" b="b"/>
            <a:pathLst>
              <a:path w="1249" h="1080">
                <a:moveTo>
                  <a:pt x="312" y="1080"/>
                </a:moveTo>
                <a:lnTo>
                  <a:pt x="0" y="540"/>
                </a:lnTo>
                <a:lnTo>
                  <a:pt x="312" y="0"/>
                </a:lnTo>
                <a:lnTo>
                  <a:pt x="937" y="0"/>
                </a:lnTo>
                <a:lnTo>
                  <a:pt x="1249" y="540"/>
                </a:lnTo>
                <a:lnTo>
                  <a:pt x="937" y="1080"/>
                </a:lnTo>
                <a:lnTo>
                  <a:pt x="312" y="1080"/>
                </a:lnTo>
                <a:close/>
              </a:path>
            </a:pathLst>
          </a:custGeom>
          <a:solidFill>
            <a:srgbClr val="E83F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12" name="Freeform 69"/>
          <p:cNvSpPr/>
          <p:nvPr>
            <p:custDataLst>
              <p:tags r:id="rId103"/>
            </p:custDataLst>
          </p:nvPr>
        </p:nvSpPr>
        <p:spPr bwMode="auto">
          <a:xfrm>
            <a:off x="5147278" y="3900730"/>
            <a:ext cx="1431322" cy="1237803"/>
          </a:xfrm>
          <a:custGeom>
            <a:avLst/>
            <a:gdLst>
              <a:gd name="T0" fmla="*/ 312 w 1249"/>
              <a:gd name="T1" fmla="*/ 1080 h 1080"/>
              <a:gd name="T2" fmla="*/ 0 w 1249"/>
              <a:gd name="T3" fmla="*/ 540 h 1080"/>
              <a:gd name="T4" fmla="*/ 312 w 1249"/>
              <a:gd name="T5" fmla="*/ 0 h 1080"/>
              <a:gd name="T6" fmla="*/ 937 w 1249"/>
              <a:gd name="T7" fmla="*/ 0 h 1080"/>
              <a:gd name="T8" fmla="*/ 1249 w 1249"/>
              <a:gd name="T9" fmla="*/ 540 h 1080"/>
              <a:gd name="T10" fmla="*/ 937 w 1249"/>
              <a:gd name="T11" fmla="*/ 1080 h 1080"/>
              <a:gd name="T12" fmla="*/ 312 w 1249"/>
              <a:gd name="T13" fmla="*/ 1080 h 1080"/>
            </a:gdLst>
            <a:ahLst/>
            <a:cxnLst>
              <a:cxn ang="0">
                <a:pos x="T0" y="T1"/>
              </a:cxn>
              <a:cxn ang="0">
                <a:pos x="T2" y="T3"/>
              </a:cxn>
              <a:cxn ang="0">
                <a:pos x="T4" y="T5"/>
              </a:cxn>
              <a:cxn ang="0">
                <a:pos x="T6" y="T7"/>
              </a:cxn>
              <a:cxn ang="0">
                <a:pos x="T8" y="T9"/>
              </a:cxn>
              <a:cxn ang="0">
                <a:pos x="T10" y="T11"/>
              </a:cxn>
              <a:cxn ang="0">
                <a:pos x="T12" y="T13"/>
              </a:cxn>
            </a:cxnLst>
            <a:rect l="0" t="0" r="r" b="b"/>
            <a:pathLst>
              <a:path w="1249" h="1080">
                <a:moveTo>
                  <a:pt x="312" y="1080"/>
                </a:moveTo>
                <a:lnTo>
                  <a:pt x="0" y="540"/>
                </a:lnTo>
                <a:lnTo>
                  <a:pt x="312" y="0"/>
                </a:lnTo>
                <a:lnTo>
                  <a:pt x="937" y="0"/>
                </a:lnTo>
                <a:lnTo>
                  <a:pt x="1249" y="540"/>
                </a:lnTo>
                <a:lnTo>
                  <a:pt x="937" y="1080"/>
                </a:lnTo>
                <a:lnTo>
                  <a:pt x="312" y="10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13" name="Freeform 70"/>
          <p:cNvSpPr/>
          <p:nvPr>
            <p:custDataLst>
              <p:tags r:id="rId104"/>
            </p:custDataLst>
          </p:nvPr>
        </p:nvSpPr>
        <p:spPr bwMode="auto">
          <a:xfrm>
            <a:off x="5150145" y="3900730"/>
            <a:ext cx="1427021" cy="614243"/>
          </a:xfrm>
          <a:custGeom>
            <a:avLst/>
            <a:gdLst>
              <a:gd name="T0" fmla="*/ 935 w 1245"/>
              <a:gd name="T1" fmla="*/ 0 h 536"/>
              <a:gd name="T2" fmla="*/ 310 w 1245"/>
              <a:gd name="T3" fmla="*/ 0 h 536"/>
              <a:gd name="T4" fmla="*/ 0 w 1245"/>
              <a:gd name="T5" fmla="*/ 536 h 536"/>
              <a:gd name="T6" fmla="*/ 1245 w 1245"/>
              <a:gd name="T7" fmla="*/ 536 h 536"/>
              <a:gd name="T8" fmla="*/ 935 w 1245"/>
              <a:gd name="T9" fmla="*/ 0 h 536"/>
            </a:gdLst>
            <a:ahLst/>
            <a:cxnLst>
              <a:cxn ang="0">
                <a:pos x="T0" y="T1"/>
              </a:cxn>
              <a:cxn ang="0">
                <a:pos x="T2" y="T3"/>
              </a:cxn>
              <a:cxn ang="0">
                <a:pos x="T4" y="T5"/>
              </a:cxn>
              <a:cxn ang="0">
                <a:pos x="T6" y="T7"/>
              </a:cxn>
              <a:cxn ang="0">
                <a:pos x="T8" y="T9"/>
              </a:cxn>
            </a:cxnLst>
            <a:rect l="0" t="0" r="r" b="b"/>
            <a:pathLst>
              <a:path w="1245" h="536">
                <a:moveTo>
                  <a:pt x="935" y="0"/>
                </a:moveTo>
                <a:lnTo>
                  <a:pt x="310" y="0"/>
                </a:lnTo>
                <a:lnTo>
                  <a:pt x="0" y="536"/>
                </a:lnTo>
                <a:lnTo>
                  <a:pt x="1245" y="536"/>
                </a:lnTo>
                <a:lnTo>
                  <a:pt x="935" y="0"/>
                </a:lnTo>
                <a:close/>
              </a:path>
            </a:pathLst>
          </a:custGeom>
          <a:solidFill>
            <a:srgbClr val="E83F4F">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14" name="Freeform 71"/>
          <p:cNvSpPr/>
          <p:nvPr>
            <p:custDataLst>
              <p:tags r:id="rId105"/>
            </p:custDataLst>
          </p:nvPr>
        </p:nvSpPr>
        <p:spPr bwMode="auto">
          <a:xfrm>
            <a:off x="5150145" y="3900730"/>
            <a:ext cx="1427021" cy="614243"/>
          </a:xfrm>
          <a:custGeom>
            <a:avLst/>
            <a:gdLst>
              <a:gd name="T0" fmla="*/ 935 w 1245"/>
              <a:gd name="T1" fmla="*/ 0 h 536"/>
              <a:gd name="T2" fmla="*/ 310 w 1245"/>
              <a:gd name="T3" fmla="*/ 0 h 536"/>
              <a:gd name="T4" fmla="*/ 0 w 1245"/>
              <a:gd name="T5" fmla="*/ 536 h 536"/>
              <a:gd name="T6" fmla="*/ 1245 w 1245"/>
              <a:gd name="T7" fmla="*/ 536 h 536"/>
              <a:gd name="T8" fmla="*/ 935 w 1245"/>
              <a:gd name="T9" fmla="*/ 0 h 536"/>
            </a:gdLst>
            <a:ahLst/>
            <a:cxnLst>
              <a:cxn ang="0">
                <a:pos x="T0" y="T1"/>
              </a:cxn>
              <a:cxn ang="0">
                <a:pos x="T2" y="T3"/>
              </a:cxn>
              <a:cxn ang="0">
                <a:pos x="T4" y="T5"/>
              </a:cxn>
              <a:cxn ang="0">
                <a:pos x="T6" y="T7"/>
              </a:cxn>
              <a:cxn ang="0">
                <a:pos x="T8" y="T9"/>
              </a:cxn>
            </a:cxnLst>
            <a:rect l="0" t="0" r="r" b="b"/>
            <a:pathLst>
              <a:path w="1245" h="536">
                <a:moveTo>
                  <a:pt x="935" y="0"/>
                </a:moveTo>
                <a:lnTo>
                  <a:pt x="310" y="0"/>
                </a:lnTo>
                <a:lnTo>
                  <a:pt x="0" y="536"/>
                </a:lnTo>
                <a:lnTo>
                  <a:pt x="1245" y="536"/>
                </a:lnTo>
                <a:lnTo>
                  <a:pt x="9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15" name="文本框 114"/>
          <p:cNvSpPr txBox="1"/>
          <p:nvPr>
            <p:custDataLst>
              <p:tags r:id="rId106"/>
            </p:custDataLst>
          </p:nvPr>
        </p:nvSpPr>
        <p:spPr>
          <a:xfrm>
            <a:off x="5459058" y="3988888"/>
            <a:ext cx="771924" cy="1146061"/>
          </a:xfrm>
          <a:prstGeom prst="rect">
            <a:avLst/>
          </a:prstGeom>
          <a:noFill/>
        </p:spPr>
        <p:txBody>
          <a:bodyPr wrap="square" rtlCol="0">
            <a:normAutofit/>
          </a:bodyPr>
          <a:lstStyle/>
          <a:p>
            <a:pPr algn="ctr"/>
            <a:r>
              <a:rPr lang="en-US" altLang="zh-CN" sz="6000" dirty="0">
                <a:solidFill>
                  <a:srgbClr val="000000"/>
                </a:solidFill>
                <a:latin typeface="Arial" panose="020B0604020202020204" pitchFamily="34" charset="0"/>
                <a:ea typeface="微软雅黑" panose="020B0503020204020204" charset="-122"/>
                <a:sym typeface="Arial" panose="020B0604020202020204" pitchFamily="34" charset="0"/>
              </a:rPr>
              <a:t>C</a:t>
            </a:r>
          </a:p>
        </p:txBody>
      </p:sp>
      <p:sp>
        <p:nvSpPr>
          <p:cNvPr id="116" name="文本框 115"/>
          <p:cNvSpPr txBox="1"/>
          <p:nvPr>
            <p:custDataLst>
              <p:tags r:id="rId107"/>
            </p:custDataLst>
          </p:nvPr>
        </p:nvSpPr>
        <p:spPr>
          <a:xfrm>
            <a:off x="2831946" y="4315765"/>
            <a:ext cx="2411100" cy="490964"/>
          </a:xfrm>
          <a:prstGeom prst="rect">
            <a:avLst/>
          </a:prstGeom>
          <a:noFill/>
        </p:spPr>
        <p:txBody>
          <a:bodyPr wrap="square" rtlCol="0">
            <a:normAutofit fontScale="90000" lnSpcReduction="20000"/>
          </a:bodyPr>
          <a:lstStyle/>
          <a:p>
            <a:pPr algn="r">
              <a:lnSpc>
                <a:spcPct val="130000"/>
              </a:lnSpc>
            </a:pPr>
            <a:r>
              <a:rPr lang="zh-CN" altLang="en-US" sz="2400">
                <a:solidFill>
                  <a:schemeClr val="tx1"/>
                </a:solidFill>
                <a:latin typeface="Arial" panose="020B0604020202020204" pitchFamily="34" charset="0"/>
                <a:ea typeface="微软雅黑" panose="020B0503020204020204" charset="-122"/>
                <a:sym typeface="Arial" panose="020B0604020202020204" pitchFamily="34" charset="0"/>
              </a:rPr>
              <a:t>其他工作人员</a:t>
            </a:r>
          </a:p>
        </p:txBody>
      </p:sp>
      <p:sp>
        <p:nvSpPr>
          <p:cNvPr id="121" name="文本框 120"/>
          <p:cNvSpPr txBox="1"/>
          <p:nvPr/>
        </p:nvSpPr>
        <p:spPr>
          <a:xfrm>
            <a:off x="2674620" y="2883535"/>
            <a:ext cx="2272030" cy="460375"/>
          </a:xfrm>
          <a:prstGeom prst="rect">
            <a:avLst/>
          </a:prstGeom>
          <a:noFill/>
        </p:spPr>
        <p:txBody>
          <a:bodyPr wrap="square" rtlCol="0">
            <a:spAutoFit/>
          </a:bodyPr>
          <a:lstStyle/>
          <a:p>
            <a:r>
              <a:rPr lang="zh-CN" altLang="en-US" sz="2400">
                <a:solidFill>
                  <a:schemeClr val="tx1"/>
                </a:solidFill>
                <a:latin typeface="微软雅黑" panose="020B0503020204020204" charset="-122"/>
                <a:ea typeface="微软雅黑" panose="020B0503020204020204" charset="-122"/>
              </a:rPr>
              <a:t>医务人员</a:t>
            </a:r>
          </a:p>
        </p:txBody>
      </p:sp>
      <p:sp>
        <p:nvSpPr>
          <p:cNvPr id="18" name="箭头: V 形 3"/>
          <p:cNvSpPr/>
          <p:nvPr>
            <p:custDataLst>
              <p:tags r:id="rId108"/>
            </p:custDataLst>
          </p:nvPr>
        </p:nvSpPr>
        <p:spPr>
          <a:xfrm>
            <a:off x="6839667" y="3030924"/>
            <a:ext cx="226338" cy="308642"/>
          </a:xfrm>
          <a:prstGeom prst="chevron">
            <a:avLst>
              <a:gd name="adj" fmla="val 60480"/>
            </a:avLst>
          </a:prstGeom>
          <a:solidFill>
            <a:schemeClr val="accent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文本框 60"/>
          <p:cNvSpPr txBox="1"/>
          <p:nvPr>
            <p:custDataLst>
              <p:tags r:id="rId109"/>
            </p:custDataLst>
          </p:nvPr>
        </p:nvSpPr>
        <p:spPr>
          <a:xfrm>
            <a:off x="7112433" y="2906451"/>
            <a:ext cx="3776517" cy="37089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400" kern="0" spc="15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信息联络员</a:t>
            </a:r>
          </a:p>
        </p:txBody>
      </p:sp>
      <p:sp>
        <p:nvSpPr>
          <p:cNvPr id="26" name="菱形 4"/>
          <p:cNvSpPr/>
          <p:nvPr>
            <p:custDataLst>
              <p:tags r:id="rId110"/>
            </p:custDataLst>
          </p:nvPr>
        </p:nvSpPr>
        <p:spPr>
          <a:xfrm>
            <a:off x="6793239" y="3123781"/>
            <a:ext cx="126623" cy="130843"/>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V 形 3"/>
          <p:cNvSpPr/>
          <p:nvPr>
            <p:custDataLst>
              <p:tags r:id="rId111"/>
            </p:custDataLst>
          </p:nvPr>
        </p:nvSpPr>
        <p:spPr>
          <a:xfrm>
            <a:off x="6839667" y="3717516"/>
            <a:ext cx="226338" cy="308642"/>
          </a:xfrm>
          <a:prstGeom prst="chevron">
            <a:avLst>
              <a:gd name="adj" fmla="val 60480"/>
            </a:avLst>
          </a:prstGeom>
          <a:solidFill>
            <a:schemeClr val="accent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菱形 2"/>
          <p:cNvSpPr/>
          <p:nvPr>
            <p:custDataLst>
              <p:tags r:id="rId112"/>
            </p:custDataLst>
          </p:nvPr>
        </p:nvSpPr>
        <p:spPr>
          <a:xfrm>
            <a:off x="6793239" y="3810372"/>
            <a:ext cx="126623" cy="130843"/>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60"/>
          <p:cNvSpPr txBox="1"/>
          <p:nvPr>
            <p:custDataLst>
              <p:tags r:id="rId113"/>
            </p:custDataLst>
          </p:nvPr>
        </p:nvSpPr>
        <p:spPr>
          <a:xfrm>
            <a:off x="7112433" y="3601932"/>
            <a:ext cx="3776517" cy="37089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400" kern="0" spc="15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清洁消毒员</a:t>
            </a:r>
          </a:p>
        </p:txBody>
      </p:sp>
      <p:sp>
        <p:nvSpPr>
          <p:cNvPr id="109" name="箭头: V 形 3"/>
          <p:cNvSpPr/>
          <p:nvPr>
            <p:custDataLst>
              <p:tags r:id="rId114"/>
            </p:custDataLst>
          </p:nvPr>
        </p:nvSpPr>
        <p:spPr>
          <a:xfrm>
            <a:off x="6839667" y="4404107"/>
            <a:ext cx="226338" cy="308642"/>
          </a:xfrm>
          <a:prstGeom prst="chevron">
            <a:avLst>
              <a:gd name="adj" fmla="val 60480"/>
            </a:avLst>
          </a:prstGeom>
          <a:solidFill>
            <a:schemeClr val="accent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0" name="菱形 8"/>
          <p:cNvSpPr/>
          <p:nvPr>
            <p:custDataLst>
              <p:tags r:id="rId115"/>
            </p:custDataLst>
          </p:nvPr>
        </p:nvSpPr>
        <p:spPr>
          <a:xfrm>
            <a:off x="6793239" y="4496963"/>
            <a:ext cx="126623" cy="130843"/>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文本框 60"/>
          <p:cNvSpPr txBox="1"/>
          <p:nvPr>
            <p:custDataLst>
              <p:tags r:id="rId116"/>
            </p:custDataLst>
          </p:nvPr>
        </p:nvSpPr>
        <p:spPr>
          <a:xfrm>
            <a:off x="7112433" y="4256774"/>
            <a:ext cx="3776517" cy="37089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400" kern="0" spc="15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安全保障员</a:t>
            </a:r>
          </a:p>
        </p:txBody>
      </p:sp>
      <p:sp>
        <p:nvSpPr>
          <p:cNvPr id="118" name="箭头: V 形 3"/>
          <p:cNvSpPr/>
          <p:nvPr>
            <p:custDataLst>
              <p:tags r:id="rId117"/>
            </p:custDataLst>
          </p:nvPr>
        </p:nvSpPr>
        <p:spPr>
          <a:xfrm>
            <a:off x="6839667" y="5090699"/>
            <a:ext cx="226338" cy="308642"/>
          </a:xfrm>
          <a:prstGeom prst="chevron">
            <a:avLst>
              <a:gd name="adj" fmla="val 60480"/>
            </a:avLst>
          </a:prstGeom>
          <a:solidFill>
            <a:schemeClr val="accent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9" name="菱形 11"/>
          <p:cNvSpPr/>
          <p:nvPr>
            <p:custDataLst>
              <p:tags r:id="rId118"/>
            </p:custDataLst>
          </p:nvPr>
        </p:nvSpPr>
        <p:spPr>
          <a:xfrm>
            <a:off x="6793239" y="5179745"/>
            <a:ext cx="126623" cy="130843"/>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文本框 60"/>
          <p:cNvSpPr txBox="1"/>
          <p:nvPr>
            <p:custDataLst>
              <p:tags r:id="rId119"/>
            </p:custDataLst>
          </p:nvPr>
        </p:nvSpPr>
        <p:spPr>
          <a:xfrm>
            <a:off x="7112433" y="4877326"/>
            <a:ext cx="3776517" cy="37089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400" kern="0" spc="15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后勤保障员</a:t>
            </a:r>
          </a:p>
        </p:txBody>
      </p:sp>
      <p:sp>
        <p:nvSpPr>
          <p:cNvPr id="124" name="箭头: V 形 3"/>
          <p:cNvSpPr/>
          <p:nvPr>
            <p:custDataLst>
              <p:tags r:id="rId120"/>
            </p:custDataLst>
          </p:nvPr>
        </p:nvSpPr>
        <p:spPr>
          <a:xfrm>
            <a:off x="6840302" y="5090699"/>
            <a:ext cx="226338" cy="308642"/>
          </a:xfrm>
          <a:prstGeom prst="chevron">
            <a:avLst>
              <a:gd name="adj" fmla="val 60480"/>
            </a:avLst>
          </a:prstGeom>
          <a:solidFill>
            <a:schemeClr val="accent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5" name="箭头: V 形 3"/>
          <p:cNvSpPr/>
          <p:nvPr>
            <p:custDataLst>
              <p:tags r:id="rId121"/>
            </p:custDataLst>
          </p:nvPr>
        </p:nvSpPr>
        <p:spPr>
          <a:xfrm>
            <a:off x="6848557" y="5628544"/>
            <a:ext cx="226338" cy="308642"/>
          </a:xfrm>
          <a:prstGeom prst="chevron">
            <a:avLst>
              <a:gd name="adj" fmla="val 60480"/>
            </a:avLst>
          </a:prstGeom>
          <a:solidFill>
            <a:schemeClr val="accent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29" name="组合 128"/>
          <p:cNvGrpSpPr/>
          <p:nvPr/>
        </p:nvGrpSpPr>
        <p:grpSpPr>
          <a:xfrm>
            <a:off x="6820544" y="5477382"/>
            <a:ext cx="4068406" cy="370898"/>
            <a:chOff x="10802" y="8491"/>
            <a:chExt cx="6407" cy="584"/>
          </a:xfrm>
        </p:grpSpPr>
        <p:sp>
          <p:nvSpPr>
            <p:cNvPr id="126" name="菱形 11"/>
            <p:cNvSpPr/>
            <p:nvPr>
              <p:custDataLst>
                <p:tags r:id="rId122"/>
              </p:custDataLst>
            </p:nvPr>
          </p:nvSpPr>
          <p:spPr>
            <a:xfrm>
              <a:off x="10802" y="8869"/>
              <a:ext cx="199" cy="206"/>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文本框 60"/>
            <p:cNvSpPr txBox="1"/>
            <p:nvPr>
              <p:custDataLst>
                <p:tags r:id="rId123"/>
              </p:custDataLst>
            </p:nvPr>
          </p:nvSpPr>
          <p:spPr>
            <a:xfrm>
              <a:off x="11262" y="8491"/>
              <a:ext cx="5947" cy="584"/>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400" kern="0" spc="15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心理辅导员</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二、人员配置与工作内容</a:t>
            </a:r>
            <a:endParaRPr lang="zh-CN" altLang="en-US" sz="2800" dirty="0" smtClean="0"/>
          </a:p>
        </p:txBody>
      </p:sp>
      <p:sp>
        <p:nvSpPr>
          <p:cNvPr id="2" name="文本框 1"/>
          <p:cNvSpPr txBox="1"/>
          <p:nvPr/>
        </p:nvSpPr>
        <p:spPr>
          <a:xfrm>
            <a:off x="703580" y="730885"/>
            <a:ext cx="11070590" cy="2861310"/>
          </a:xfrm>
          <a:prstGeom prst="rect">
            <a:avLst/>
          </a:prstGeom>
          <a:noFill/>
        </p:spPr>
        <p:txBody>
          <a:bodyPr wrap="square" rtlCol="0" anchor="t">
            <a:spAutoFit/>
          </a:bodyPr>
          <a:lstStyle/>
          <a:p>
            <a:pPr>
              <a:lnSpc>
                <a:spcPct val="150000"/>
              </a:lnSpc>
            </a:pPr>
            <a:r>
              <a:rPr lang="en-US" altLang="zh-CN"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1.</a:t>
            </a:r>
            <a:r>
              <a:rPr lang="zh-CN" altLang="en-US"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医务人员</a:t>
            </a:r>
          </a:p>
          <a:p>
            <a:pPr indent="0" fontAlgn="auto">
              <a:lnSpc>
                <a:spcPct val="100000"/>
              </a:lnSpc>
              <a:buFont typeface="Wingdings" panose="05000000000000000000" charset="0"/>
              <a:buNone/>
            </a:pPr>
            <a:r>
              <a:rPr lang="en-US" altLang="zh-CN" sz="2400" dirty="0" smtClean="0">
                <a:latin typeface="微软雅黑" panose="020B0503020204020204" charset="-122"/>
                <a:ea typeface="微软雅黑" panose="020B0503020204020204" charset="-122"/>
                <a:cs typeface="微软雅黑" panose="020B0503020204020204" charset="-122"/>
                <a:sym typeface="+mn-ea"/>
              </a:rPr>
              <a:t>    负责</a:t>
            </a:r>
            <a:r>
              <a:rPr lang="zh-CN" altLang="en-US" sz="2400" dirty="0" smtClean="0">
                <a:latin typeface="微软雅黑" panose="020B0503020204020204" charset="-122"/>
                <a:ea typeface="微软雅黑" panose="020B0503020204020204" charset="-122"/>
                <a:cs typeface="微软雅黑" panose="020B0503020204020204" charset="-122"/>
                <a:sym typeface="+mn-ea"/>
              </a:rPr>
              <a:t>隔离</a:t>
            </a:r>
            <a:r>
              <a:rPr lang="en-US" altLang="zh-CN" sz="2400" dirty="0" smtClean="0">
                <a:latin typeface="微软雅黑" panose="020B0503020204020204" charset="-122"/>
                <a:ea typeface="微软雅黑" panose="020B0503020204020204" charset="-122"/>
                <a:cs typeface="微软雅黑" panose="020B0503020204020204" charset="-122"/>
                <a:sym typeface="+mn-ea"/>
              </a:rPr>
              <a:t>点医疗相关工作，包括</a:t>
            </a:r>
            <a:r>
              <a:rPr lang="zh-CN" altLang="en-US" sz="2400" dirty="0" smtClean="0">
                <a:latin typeface="微软雅黑" panose="020B0503020204020204" charset="-122"/>
                <a:ea typeface="微软雅黑" panose="020B0503020204020204" charset="-122"/>
                <a:cs typeface="微软雅黑" panose="020B0503020204020204" charset="-122"/>
                <a:sym typeface="+mn-ea"/>
              </a:rPr>
              <a:t>隔离</a:t>
            </a:r>
            <a:r>
              <a:rPr lang="en-US" altLang="zh-CN" sz="2400" dirty="0" smtClean="0">
                <a:latin typeface="微软雅黑" panose="020B0503020204020204" charset="-122"/>
                <a:ea typeface="微软雅黑" panose="020B0503020204020204" charset="-122"/>
                <a:cs typeface="微软雅黑" panose="020B0503020204020204" charset="-122"/>
                <a:sym typeface="+mn-ea"/>
              </a:rPr>
              <a:t>对象本底信息核查、症状、体温监测、心理监测、常规医疗服务、人员转运、健康教育和指导工作人员个人防护等。</a:t>
            </a:r>
          </a:p>
          <a:p>
            <a:pPr indent="0" fontAlgn="auto">
              <a:lnSpc>
                <a:spcPct val="100000"/>
              </a:lnSpc>
              <a:buFont typeface="Wingdings" panose="05000000000000000000" charset="0"/>
              <a:buNone/>
            </a:pPr>
            <a:endParaRPr lang="en-US" altLang="zh-CN" sz="2400" dirty="0" smtClean="0">
              <a:latin typeface="微软雅黑" panose="020B0503020204020204" charset="-122"/>
              <a:ea typeface="微软雅黑" panose="020B0503020204020204" charset="-122"/>
              <a:cs typeface="微软雅黑" panose="020B0503020204020204" charset="-122"/>
              <a:sym typeface="+mn-ea"/>
            </a:endParaRPr>
          </a:p>
          <a:p>
            <a:pPr indent="0" fontAlgn="auto">
              <a:lnSpc>
                <a:spcPct val="100000"/>
              </a:lnSpc>
              <a:buFont typeface="Wingdings" panose="05000000000000000000" charset="0"/>
              <a:buNone/>
            </a:pPr>
            <a:r>
              <a:rPr lang="en-US" altLang="zh-CN"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2.院感与质量控制员</a:t>
            </a:r>
          </a:p>
          <a:p>
            <a:pPr indent="0" fontAlgn="auto">
              <a:lnSpc>
                <a:spcPct val="100000"/>
              </a:lnSpc>
              <a:buFont typeface="Wingdings" panose="05000000000000000000" charset="0"/>
              <a:buNone/>
            </a:pPr>
            <a:r>
              <a:rPr lang="en-US" altLang="zh-CN" sz="2400" dirty="0" smtClean="0">
                <a:latin typeface="微软雅黑" panose="020B0503020204020204" charset="-122"/>
                <a:ea typeface="微软雅黑" panose="020B0503020204020204" charset="-122"/>
                <a:cs typeface="微软雅黑" panose="020B0503020204020204" charset="-122"/>
                <a:sym typeface="+mn-ea"/>
              </a:rPr>
              <a:t>   负责集中隔离点的内部感染监督，督导隔离工作专班各小组高质量完成各项疫情防控工作</a:t>
            </a:r>
            <a:r>
              <a:rPr lang="zh-CN" altLang="en-US" sz="2400" dirty="0" smtClean="0">
                <a:latin typeface="微软雅黑" panose="020B0503020204020204" charset="-122"/>
                <a:ea typeface="微软雅黑" panose="020B0503020204020204" charset="-122"/>
                <a:cs typeface="微软雅黑" panose="020B0503020204020204" charset="-122"/>
                <a:sym typeface="+mn-ea"/>
              </a:rPr>
              <a:t>。</a:t>
            </a:r>
            <a:endParaRPr lang="en-US" altLang="zh-CN" sz="2400" dirty="0" smtClean="0">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3"/>
          <a:stretch>
            <a:fillRect/>
          </a:stretch>
        </p:blipFill>
        <p:spPr>
          <a:xfrm>
            <a:off x="3043555" y="3444240"/>
            <a:ext cx="1979930" cy="2642235"/>
          </a:xfrm>
          <a:prstGeom prst="rect">
            <a:avLst/>
          </a:prstGeom>
        </p:spPr>
      </p:pic>
      <p:pic>
        <p:nvPicPr>
          <p:cNvPr id="4" name="图片 3"/>
          <p:cNvPicPr>
            <a:picLocks noChangeAspect="1"/>
          </p:cNvPicPr>
          <p:nvPr/>
        </p:nvPicPr>
        <p:blipFill>
          <a:blip r:embed="rId4"/>
          <a:stretch>
            <a:fillRect/>
          </a:stretch>
        </p:blipFill>
        <p:spPr>
          <a:xfrm>
            <a:off x="7159625" y="3444240"/>
            <a:ext cx="1954530" cy="260604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t>二、</a:t>
            </a:r>
            <a:r>
              <a:rPr lang="zh-CN" altLang="en-US" sz="2800" dirty="0" smtClean="0">
                <a:sym typeface="+mn-ea"/>
              </a:rPr>
              <a:t>人员配置与工作内容</a:t>
            </a:r>
            <a:r>
              <a:rPr lang="zh-CN" altLang="en-US" sz="2800" dirty="0" smtClean="0">
                <a:solidFill>
                  <a:schemeClr val="tx1"/>
                </a:solidFill>
              </a:rPr>
              <a:t/>
            </a:r>
            <a:br>
              <a:rPr lang="zh-CN" altLang="en-US" sz="2800" dirty="0" smtClean="0">
                <a:solidFill>
                  <a:schemeClr val="tx1"/>
                </a:solidFill>
              </a:rPr>
            </a:br>
            <a:endParaRPr lang="zh-CN" altLang="en-US" sz="2800" dirty="0" smtClean="0"/>
          </a:p>
        </p:txBody>
      </p:sp>
      <p:sp>
        <p:nvSpPr>
          <p:cNvPr id="2" name="文本框 1"/>
          <p:cNvSpPr txBox="1"/>
          <p:nvPr/>
        </p:nvSpPr>
        <p:spPr>
          <a:xfrm>
            <a:off x="703580" y="730885"/>
            <a:ext cx="11070590" cy="1383665"/>
          </a:xfrm>
          <a:prstGeom prst="rect">
            <a:avLst/>
          </a:prstGeom>
          <a:noFill/>
        </p:spPr>
        <p:txBody>
          <a:bodyPr wrap="square" rtlCol="0" anchor="t">
            <a:spAutoFit/>
          </a:bodyPr>
          <a:lstStyle/>
          <a:p>
            <a:pPr>
              <a:lnSpc>
                <a:spcPct val="150000"/>
              </a:lnSpc>
            </a:pPr>
            <a:r>
              <a:rPr lang="en-US" altLang="zh-CN"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3.</a:t>
            </a:r>
            <a:r>
              <a:rPr lang="zh-CN" altLang="en-US"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信息联络员</a:t>
            </a:r>
          </a:p>
          <a:p>
            <a:pPr indent="0" fontAlgn="auto">
              <a:lnSpc>
                <a:spcPct val="100000"/>
              </a:lnSpc>
              <a:buFont typeface="Wingdings" panose="05000000000000000000" charset="0"/>
              <a:buNone/>
            </a:pPr>
            <a:r>
              <a:rPr lang="en-US" altLang="zh-CN" sz="2400" dirty="0" smtClean="0">
                <a:latin typeface="微软雅黑" panose="020B0503020204020204" charset="-122"/>
                <a:ea typeface="微软雅黑" panose="020B0503020204020204" charset="-122"/>
                <a:cs typeface="微软雅黑" panose="020B0503020204020204" charset="-122"/>
                <a:sym typeface="+mn-ea"/>
              </a:rPr>
              <a:t>   </a:t>
            </a:r>
            <a:r>
              <a:rPr lang="zh-CN" altLang="en-US" sz="2400" dirty="0" smtClean="0">
                <a:latin typeface="微软雅黑" panose="020B0503020204020204" charset="-122"/>
                <a:ea typeface="微软雅黑" panose="020B0503020204020204" charset="-122"/>
                <a:cs typeface="微软雅黑" panose="020B0503020204020204" charset="-122"/>
                <a:sym typeface="+mn-ea"/>
              </a:rPr>
              <a:t>利用</a:t>
            </a:r>
            <a:r>
              <a:rPr lang="en-US" altLang="zh-CN" sz="2400" dirty="0" smtClean="0">
                <a:latin typeface="微软雅黑" panose="020B0503020204020204" charset="-122"/>
                <a:ea typeface="微软雅黑" panose="020B0503020204020204" charset="-122"/>
                <a:cs typeface="微软雅黑" panose="020B0503020204020204" charset="-122"/>
                <a:sym typeface="+mn-ea"/>
              </a:rPr>
              <a:t>湖南省传染病精密智控平台</a:t>
            </a:r>
            <a:r>
              <a:rPr lang="zh-CN" altLang="en-US" sz="2400" dirty="0" smtClean="0">
                <a:latin typeface="微软雅黑" panose="020B0503020204020204" charset="-122"/>
                <a:ea typeface="微软雅黑" panose="020B0503020204020204" charset="-122"/>
                <a:cs typeface="微软雅黑" panose="020B0503020204020204" charset="-122"/>
                <a:sym typeface="+mn-ea"/>
              </a:rPr>
              <a:t>，</a:t>
            </a:r>
            <a:r>
              <a:rPr lang="en-US" altLang="zh-CN" sz="2400" dirty="0" smtClean="0">
                <a:latin typeface="微软雅黑" panose="020B0503020204020204" charset="-122"/>
                <a:ea typeface="微软雅黑" panose="020B0503020204020204" charset="-122"/>
                <a:cs typeface="微软雅黑" panose="020B0503020204020204" charset="-122"/>
                <a:sym typeface="+mn-ea"/>
              </a:rPr>
              <a:t>负责</a:t>
            </a:r>
            <a:r>
              <a:rPr lang="zh-CN" altLang="en-US" sz="2400" dirty="0" smtClean="0">
                <a:latin typeface="微软雅黑" panose="020B0503020204020204" charset="-122"/>
                <a:ea typeface="微软雅黑" panose="020B0503020204020204" charset="-122"/>
                <a:cs typeface="微软雅黑" panose="020B0503020204020204" charset="-122"/>
                <a:sym typeface="+mn-ea"/>
              </a:rPr>
              <a:t>隔离</a:t>
            </a:r>
            <a:r>
              <a:rPr sz="2400" dirty="0" smtClean="0">
                <a:latin typeface="微软雅黑" panose="020B0503020204020204" charset="-122"/>
                <a:ea typeface="微软雅黑" panose="020B0503020204020204" charset="-122"/>
                <a:cs typeface="微软雅黑" panose="020B0503020204020204" charset="-122"/>
                <a:sym typeface="+mn-ea"/>
              </a:rPr>
              <a:t>点的各种信息收集、表格填写及对外报送工作</a:t>
            </a:r>
            <a:r>
              <a:rPr lang="zh-CN" sz="2400" dirty="0" smtClean="0">
                <a:latin typeface="微软雅黑" panose="020B0503020204020204" charset="-122"/>
                <a:ea typeface="微软雅黑" panose="020B0503020204020204" charset="-122"/>
                <a:cs typeface="微软雅黑" panose="020B0503020204020204" charset="-122"/>
                <a:sym typeface="+mn-ea"/>
              </a:rPr>
              <a:t>。</a:t>
            </a:r>
          </a:p>
        </p:txBody>
      </p:sp>
      <p:pic>
        <p:nvPicPr>
          <p:cNvPr id="3" name="图片 2"/>
          <p:cNvPicPr>
            <a:picLocks noChangeAspect="1"/>
          </p:cNvPicPr>
          <p:nvPr/>
        </p:nvPicPr>
        <p:blipFill>
          <a:blip r:embed="rId3"/>
          <a:stretch>
            <a:fillRect/>
          </a:stretch>
        </p:blipFill>
        <p:spPr>
          <a:xfrm>
            <a:off x="856615" y="2383155"/>
            <a:ext cx="4886960" cy="3672840"/>
          </a:xfrm>
          <a:prstGeom prst="rect">
            <a:avLst/>
          </a:prstGeom>
        </p:spPr>
      </p:pic>
      <p:pic>
        <p:nvPicPr>
          <p:cNvPr id="5" name="图片 4"/>
          <p:cNvPicPr>
            <a:picLocks noChangeAspect="1"/>
          </p:cNvPicPr>
          <p:nvPr/>
        </p:nvPicPr>
        <p:blipFill>
          <a:blip r:embed="rId4"/>
          <a:stretch>
            <a:fillRect/>
          </a:stretch>
        </p:blipFill>
        <p:spPr>
          <a:xfrm>
            <a:off x="6224270" y="2383155"/>
            <a:ext cx="4850130" cy="367347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
            </a:r>
            <a:br>
              <a:rPr lang="zh-CN" altLang="en-US" sz="2800" dirty="0" smtClean="0">
                <a:sym typeface="+mn-ea"/>
              </a:rPr>
            </a:br>
            <a:r>
              <a:rPr lang="zh-CN" altLang="en-US" sz="2800" dirty="0" smtClean="0">
                <a:sym typeface="+mn-ea"/>
              </a:rPr>
              <a:t>二、人员配置与工作内容</a:t>
            </a:r>
            <a:r>
              <a:rPr lang="zh-CN" altLang="en-US" sz="2800" dirty="0" smtClean="0"/>
              <a:t/>
            </a:r>
            <a:br>
              <a:rPr lang="zh-CN" altLang="en-US" sz="2800" dirty="0" smtClean="0"/>
            </a:br>
            <a:endParaRPr lang="zh-CN" altLang="en-US" sz="2800" dirty="0" smtClean="0"/>
          </a:p>
        </p:txBody>
      </p:sp>
      <p:sp>
        <p:nvSpPr>
          <p:cNvPr id="2" name="文本框 1"/>
          <p:cNvSpPr txBox="1"/>
          <p:nvPr/>
        </p:nvSpPr>
        <p:spPr>
          <a:xfrm>
            <a:off x="730885" y="730885"/>
            <a:ext cx="11304270" cy="1198880"/>
          </a:xfrm>
          <a:prstGeom prst="rect">
            <a:avLst/>
          </a:prstGeom>
          <a:noFill/>
        </p:spPr>
        <p:txBody>
          <a:bodyPr wrap="square" rtlCol="0" anchor="t">
            <a:spAutoFit/>
          </a:bodyPr>
          <a:lstStyle/>
          <a:p>
            <a:pPr>
              <a:lnSpc>
                <a:spcPct val="150000"/>
              </a:lnSpc>
            </a:pPr>
            <a:r>
              <a:rPr lang="en-US" altLang="zh-CN"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4.</a:t>
            </a:r>
            <a:r>
              <a:rPr lang="zh-CN" altLang="en-US"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清洁消毒员</a:t>
            </a:r>
          </a:p>
          <a:p>
            <a:pPr indent="0">
              <a:lnSpc>
                <a:spcPct val="150000"/>
              </a:lnSpc>
              <a:buFont typeface="Wingdings" panose="05000000000000000000" charset="0"/>
              <a:buNone/>
            </a:pPr>
            <a:r>
              <a:rPr lang="en-US" altLang="zh-CN" sz="2400" dirty="0" smtClean="0">
                <a:latin typeface="微软雅黑" panose="020B0503020204020204" charset="-122"/>
                <a:ea typeface="微软雅黑" panose="020B0503020204020204" charset="-122"/>
                <a:cs typeface="微软雅黑" panose="020B0503020204020204" charset="-122"/>
                <a:sym typeface="+mn-ea"/>
              </a:rPr>
              <a:t>      负责</a:t>
            </a:r>
            <a:r>
              <a:rPr lang="zh-CN" altLang="en-US" sz="2400" dirty="0" smtClean="0">
                <a:latin typeface="微软雅黑" panose="020B0503020204020204" charset="-122"/>
                <a:ea typeface="微软雅黑" panose="020B0503020204020204" charset="-122"/>
                <a:cs typeface="微软雅黑" panose="020B0503020204020204" charset="-122"/>
                <a:sym typeface="+mn-ea"/>
              </a:rPr>
              <a:t>隔离</a:t>
            </a:r>
            <a:r>
              <a:rPr lang="en-US" altLang="zh-CN" sz="2400" dirty="0" smtClean="0">
                <a:latin typeface="微软雅黑" panose="020B0503020204020204" charset="-122"/>
                <a:ea typeface="微软雅黑" panose="020B0503020204020204" charset="-122"/>
                <a:cs typeface="微软雅黑" panose="020B0503020204020204" charset="-122"/>
                <a:sym typeface="+mn-ea"/>
              </a:rPr>
              <a:t>点使用期间和解除隔离后的内部和外环境的清洁消毒</a:t>
            </a:r>
            <a:r>
              <a:rPr lang="zh-CN" altLang="en-US" sz="2400" dirty="0" smtClean="0">
                <a:latin typeface="微软雅黑" panose="020B0503020204020204" charset="-122"/>
                <a:ea typeface="微软雅黑" panose="020B0503020204020204" charset="-122"/>
                <a:cs typeface="微软雅黑" panose="020B0503020204020204" charset="-122"/>
                <a:sym typeface="+mn-ea"/>
              </a:rPr>
              <a:t>及污水消毒</a:t>
            </a:r>
            <a:r>
              <a:rPr lang="en-US" altLang="zh-CN" sz="2400" dirty="0" smtClean="0">
                <a:latin typeface="微软雅黑" panose="020B0503020204020204" charset="-122"/>
                <a:ea typeface="微软雅黑" panose="020B0503020204020204" charset="-122"/>
                <a:cs typeface="微软雅黑" panose="020B0503020204020204" charset="-122"/>
                <a:sym typeface="+mn-ea"/>
              </a:rPr>
              <a:t>工作</a:t>
            </a:r>
            <a:r>
              <a:rPr lang="zh-CN" altLang="en-US" sz="2400" dirty="0" smtClean="0">
                <a:latin typeface="微软雅黑" panose="020B0503020204020204" charset="-122"/>
                <a:ea typeface="微软雅黑" panose="020B0503020204020204" charset="-122"/>
                <a:cs typeface="微软雅黑" panose="020B0503020204020204" charset="-122"/>
                <a:sym typeface="+mn-ea"/>
              </a:rPr>
              <a:t>。</a:t>
            </a:r>
          </a:p>
        </p:txBody>
      </p:sp>
      <p:pic>
        <p:nvPicPr>
          <p:cNvPr id="7" name="图片 6"/>
          <p:cNvPicPr>
            <a:picLocks noChangeAspect="1"/>
          </p:cNvPicPr>
          <p:nvPr/>
        </p:nvPicPr>
        <p:blipFill>
          <a:blip r:embed="rId3"/>
          <a:stretch>
            <a:fillRect/>
          </a:stretch>
        </p:blipFill>
        <p:spPr>
          <a:xfrm>
            <a:off x="4215765" y="2056765"/>
            <a:ext cx="3760470" cy="410146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t>二、人员配置与工作内容</a:t>
            </a:r>
          </a:p>
        </p:txBody>
      </p:sp>
      <p:sp>
        <p:nvSpPr>
          <p:cNvPr id="2" name="文本框 1"/>
          <p:cNvSpPr txBox="1"/>
          <p:nvPr/>
        </p:nvSpPr>
        <p:spPr>
          <a:xfrm>
            <a:off x="703580" y="730885"/>
            <a:ext cx="11070590" cy="645160"/>
          </a:xfrm>
          <a:prstGeom prst="rect">
            <a:avLst/>
          </a:prstGeom>
          <a:noFill/>
        </p:spPr>
        <p:txBody>
          <a:bodyPr wrap="square" rtlCol="0" anchor="t">
            <a:spAutoFit/>
          </a:bodyPr>
          <a:lstStyle/>
          <a:p>
            <a:pPr>
              <a:lnSpc>
                <a:spcPct val="150000"/>
              </a:lnSpc>
            </a:pPr>
            <a:r>
              <a:rPr lang="en-US" altLang="zh-CN"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5.</a:t>
            </a:r>
            <a:r>
              <a:rPr lang="zh-CN" altLang="en-US"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安全保障员</a:t>
            </a:r>
            <a:r>
              <a:rPr lang="en-US" altLang="zh-CN" sz="2400" dirty="0" smtClean="0">
                <a:latin typeface="微软雅黑" panose="020B0503020204020204" charset="-122"/>
                <a:ea typeface="微软雅黑" panose="020B0503020204020204" charset="-122"/>
                <a:cs typeface="微软雅黑" panose="020B0503020204020204" charset="-122"/>
                <a:sym typeface="+mn-ea"/>
              </a:rPr>
              <a:t>  负责隔离观察点封闭管理和安全保障工作</a:t>
            </a:r>
            <a:r>
              <a:rPr lang="zh-CN" altLang="en-US" sz="2400" dirty="0" smtClean="0">
                <a:latin typeface="微软雅黑" panose="020B0503020204020204" charset="-122"/>
                <a:ea typeface="微软雅黑" panose="020B0503020204020204" charset="-122"/>
                <a:cs typeface="微软雅黑" panose="020B0503020204020204" charset="-122"/>
                <a:sym typeface="+mn-ea"/>
              </a:rPr>
              <a:t>。</a:t>
            </a:r>
          </a:p>
        </p:txBody>
      </p:sp>
      <p:pic>
        <p:nvPicPr>
          <p:cNvPr id="5" name="图片 4"/>
          <p:cNvPicPr>
            <a:picLocks noChangeAspect="1"/>
          </p:cNvPicPr>
          <p:nvPr/>
        </p:nvPicPr>
        <p:blipFill>
          <a:blip r:embed="rId3"/>
          <a:stretch>
            <a:fillRect/>
          </a:stretch>
        </p:blipFill>
        <p:spPr>
          <a:xfrm>
            <a:off x="1852295" y="3510915"/>
            <a:ext cx="3645535" cy="2430780"/>
          </a:xfrm>
          <a:prstGeom prst="rect">
            <a:avLst/>
          </a:prstGeom>
        </p:spPr>
      </p:pic>
      <p:pic>
        <p:nvPicPr>
          <p:cNvPr id="7" name="图片 6"/>
          <p:cNvPicPr>
            <a:picLocks noChangeAspect="1"/>
          </p:cNvPicPr>
          <p:nvPr/>
        </p:nvPicPr>
        <p:blipFill>
          <a:blip r:embed="rId4"/>
          <a:stretch>
            <a:fillRect/>
          </a:stretch>
        </p:blipFill>
        <p:spPr>
          <a:xfrm>
            <a:off x="6821170" y="3510915"/>
            <a:ext cx="2972435" cy="2430780"/>
          </a:xfrm>
          <a:prstGeom prst="rect">
            <a:avLst/>
          </a:prstGeom>
        </p:spPr>
      </p:pic>
      <p:sp>
        <p:nvSpPr>
          <p:cNvPr id="9" name="圆角矩形 8"/>
          <p:cNvSpPr/>
          <p:nvPr/>
        </p:nvSpPr>
        <p:spPr>
          <a:xfrm>
            <a:off x="648970" y="1471295"/>
            <a:ext cx="9999980" cy="1828800"/>
          </a:xfrm>
          <a:prstGeom prst="roundRect">
            <a:avLst/>
          </a:prstGeom>
          <a:solidFill>
            <a:schemeClr val="bg1"/>
          </a:solidFill>
          <a:ln w="25400" cap="flat" cmpd="sng" algn="ctr">
            <a:solidFill>
              <a:schemeClr val="accent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anchor="t" anchorCtr="0" compatLnSpc="1"/>
          <a:lstStyle/>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latin typeface="微软雅黑" panose="020B0503020204020204" charset="-122"/>
                <a:ea typeface="微软雅黑" panose="020B0503020204020204" charset="-122"/>
                <a:cs typeface="微软雅黑" panose="020B0503020204020204" charset="-122"/>
                <a:sym typeface="+mn-ea"/>
              </a:rPr>
              <a:t>负责隔离点人员、物品和财产的安全保卫工作。</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latin typeface="微软雅黑" panose="020B0503020204020204" charset="-122"/>
                <a:ea typeface="微软雅黑" panose="020B0503020204020204" charset="-122"/>
                <a:cs typeface="微软雅黑" panose="020B0503020204020204" charset="-122"/>
                <a:sym typeface="+mn-ea"/>
              </a:rPr>
              <a:t>隔离对象入住前，应详细检查隔离房间和公共区城的安全设施，避免意外发生。</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latin typeface="微软雅黑" panose="020B0503020204020204" charset="-122"/>
                <a:ea typeface="微软雅黑" panose="020B0503020204020204" charset="-122"/>
                <a:cs typeface="微软雅黑" panose="020B0503020204020204" charset="-122"/>
                <a:sym typeface="+mn-ea"/>
              </a:rPr>
              <a:t>对隔离场所进行</a:t>
            </a:r>
            <a:r>
              <a:rPr sz="2400" dirty="0">
                <a:solidFill>
                  <a:srgbClr val="FF0000"/>
                </a:solidFill>
                <a:latin typeface="微软雅黑" panose="020B0503020204020204" charset="-122"/>
                <a:ea typeface="微软雅黑" panose="020B0503020204020204" charset="-122"/>
                <a:cs typeface="微软雅黑" panose="020B0503020204020204" charset="-122"/>
                <a:sym typeface="+mn-ea"/>
              </a:rPr>
              <a:t>24小时监控</a:t>
            </a:r>
            <a:r>
              <a:rPr sz="2400" dirty="0">
                <a:latin typeface="微软雅黑" panose="020B0503020204020204" charset="-122"/>
                <a:ea typeface="微软雅黑" panose="020B0503020204020204" charset="-122"/>
                <a:cs typeface="微软雅黑" panose="020B0503020204020204" charset="-122"/>
                <a:sym typeface="+mn-ea"/>
              </a:rPr>
              <a:t>，及时阻止隔离对象擅自离开房间。</a:t>
            </a:r>
          </a:p>
          <a:p>
            <a:pPr marL="0" marR="0" indent="0" algn="l" defTabSz="914400" rtl="0" eaLnBrk="1" fontAlgn="base" latinLnBrk="0" hangingPunct="1">
              <a:lnSpc>
                <a:spcPct val="100000"/>
              </a:lnSpc>
              <a:spcBef>
                <a:spcPct val="0"/>
              </a:spcBef>
              <a:spcAft>
                <a:spcPct val="0"/>
              </a:spcAft>
              <a:buClrTx/>
              <a:buSzTx/>
              <a:buFontTx/>
              <a:buNone/>
            </a:pPr>
            <a:endParaRPr kumimoji="0" lang="en-US" altLang="en-US" sz="24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
            </a:r>
            <a:br>
              <a:rPr lang="zh-CN" altLang="en-US" sz="2800" dirty="0" smtClean="0">
                <a:sym typeface="+mn-ea"/>
              </a:rPr>
            </a:br>
            <a:r>
              <a:rPr lang="zh-CN" altLang="en-US" sz="2800" dirty="0" smtClean="0">
                <a:sym typeface="+mn-ea"/>
              </a:rPr>
              <a:t>二、人员配置与工作内容</a:t>
            </a:r>
            <a:r>
              <a:rPr lang="zh-CN" altLang="en-US" sz="2800" dirty="0" smtClean="0"/>
              <a:t/>
            </a:r>
            <a:br>
              <a:rPr lang="zh-CN" altLang="en-US" sz="2800" dirty="0" smtClean="0"/>
            </a:br>
            <a:endParaRPr lang="zh-CN" altLang="en-US" sz="2800" dirty="0" smtClean="0"/>
          </a:p>
        </p:txBody>
      </p:sp>
      <p:sp>
        <p:nvSpPr>
          <p:cNvPr id="2" name="文本框 1"/>
          <p:cNvSpPr txBox="1"/>
          <p:nvPr/>
        </p:nvSpPr>
        <p:spPr>
          <a:xfrm>
            <a:off x="703580" y="730885"/>
            <a:ext cx="11070590" cy="1198880"/>
          </a:xfrm>
          <a:prstGeom prst="rect">
            <a:avLst/>
          </a:prstGeom>
          <a:noFill/>
        </p:spPr>
        <p:txBody>
          <a:bodyPr wrap="square" rtlCol="0" anchor="t">
            <a:spAutoFit/>
          </a:bodyPr>
          <a:lstStyle/>
          <a:p>
            <a:pPr>
              <a:lnSpc>
                <a:spcPct val="150000"/>
              </a:lnSpc>
            </a:pPr>
            <a:r>
              <a:rPr lang="en-US" altLang="zh-CN"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6.</a:t>
            </a:r>
            <a:r>
              <a:rPr lang="zh-CN" altLang="en-US"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后勤保障员</a:t>
            </a:r>
          </a:p>
          <a:p>
            <a:pPr indent="0">
              <a:lnSpc>
                <a:spcPct val="150000"/>
              </a:lnSpc>
              <a:buFont typeface="Wingdings" panose="05000000000000000000" charset="0"/>
              <a:buNone/>
            </a:pPr>
            <a:r>
              <a:rPr lang="en-US" altLang="zh-CN" sz="2400" dirty="0" smtClean="0">
                <a:latin typeface="微软雅黑" panose="020B0503020204020204" charset="-122"/>
                <a:ea typeface="微软雅黑" panose="020B0503020204020204" charset="-122"/>
                <a:cs typeface="微软雅黑" panose="020B0503020204020204" charset="-122"/>
                <a:sym typeface="+mn-ea"/>
              </a:rPr>
              <a:t>      </a:t>
            </a:r>
            <a:r>
              <a:rPr sz="2400" dirty="0" smtClean="0">
                <a:latin typeface="微软雅黑" panose="020B0503020204020204" charset="-122"/>
                <a:ea typeface="微软雅黑" panose="020B0503020204020204" charset="-122"/>
                <a:cs typeface="微软雅黑" panose="020B0503020204020204" charset="-122"/>
                <a:sym typeface="+mn-ea"/>
              </a:rPr>
              <a:t>负责观察对象和工作人员的生活保障，以及观察点的各种物资的保障工作。</a:t>
            </a:r>
          </a:p>
        </p:txBody>
      </p:sp>
      <p:pic>
        <p:nvPicPr>
          <p:cNvPr id="10" name="图片 9"/>
          <p:cNvPicPr>
            <a:picLocks noChangeAspect="1"/>
          </p:cNvPicPr>
          <p:nvPr/>
        </p:nvPicPr>
        <p:blipFill>
          <a:blip r:embed="rId3"/>
          <a:stretch>
            <a:fillRect/>
          </a:stretch>
        </p:blipFill>
        <p:spPr>
          <a:xfrm>
            <a:off x="920750" y="2116455"/>
            <a:ext cx="4173220" cy="3348990"/>
          </a:xfrm>
          <a:prstGeom prst="rect">
            <a:avLst/>
          </a:prstGeom>
        </p:spPr>
      </p:pic>
      <p:pic>
        <p:nvPicPr>
          <p:cNvPr id="3" name="图片 2"/>
          <p:cNvPicPr>
            <a:picLocks noChangeAspect="1"/>
          </p:cNvPicPr>
          <p:nvPr/>
        </p:nvPicPr>
        <p:blipFill>
          <a:blip r:embed="rId4"/>
          <a:stretch>
            <a:fillRect/>
          </a:stretch>
        </p:blipFill>
        <p:spPr>
          <a:xfrm>
            <a:off x="5410200" y="2116455"/>
            <a:ext cx="2512060" cy="3348990"/>
          </a:xfrm>
          <a:prstGeom prst="rect">
            <a:avLst/>
          </a:prstGeom>
        </p:spPr>
      </p:pic>
      <p:pic>
        <p:nvPicPr>
          <p:cNvPr id="8" name="图片 7"/>
          <p:cNvPicPr>
            <a:picLocks noChangeAspect="1"/>
          </p:cNvPicPr>
          <p:nvPr/>
        </p:nvPicPr>
        <p:blipFill>
          <a:blip r:embed="rId5"/>
          <a:stretch>
            <a:fillRect/>
          </a:stretch>
        </p:blipFill>
        <p:spPr>
          <a:xfrm>
            <a:off x="8514080" y="2117090"/>
            <a:ext cx="2467610" cy="33483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
            </a:r>
            <a:br>
              <a:rPr lang="zh-CN" altLang="en-US" sz="2800" dirty="0" smtClean="0">
                <a:sym typeface="+mn-ea"/>
              </a:rPr>
            </a:br>
            <a:r>
              <a:rPr lang="zh-CN" altLang="en-US" sz="2800" dirty="0" smtClean="0">
                <a:sym typeface="+mn-ea"/>
              </a:rPr>
              <a:t>二、人员配置与职责</a:t>
            </a:r>
            <a:r>
              <a:rPr lang="zh-CN" altLang="en-US" sz="2800" dirty="0" smtClean="0"/>
              <a:t/>
            </a:r>
            <a:br>
              <a:rPr lang="zh-CN" altLang="en-US" sz="2800" dirty="0" smtClean="0"/>
            </a:br>
            <a:endParaRPr lang="zh-CN" altLang="en-US" sz="2800" dirty="0" smtClean="0"/>
          </a:p>
        </p:txBody>
      </p:sp>
      <p:sp>
        <p:nvSpPr>
          <p:cNvPr id="2" name="文本框 1"/>
          <p:cNvSpPr txBox="1"/>
          <p:nvPr/>
        </p:nvSpPr>
        <p:spPr>
          <a:xfrm>
            <a:off x="703580" y="730885"/>
            <a:ext cx="11070590" cy="1198880"/>
          </a:xfrm>
          <a:prstGeom prst="rect">
            <a:avLst/>
          </a:prstGeom>
          <a:noFill/>
        </p:spPr>
        <p:txBody>
          <a:bodyPr wrap="square" rtlCol="0" anchor="t">
            <a:spAutoFit/>
          </a:bodyPr>
          <a:lstStyle/>
          <a:p>
            <a:pPr>
              <a:lnSpc>
                <a:spcPct val="150000"/>
              </a:lnSpc>
            </a:pPr>
            <a:r>
              <a:rPr lang="en-US" altLang="zh-CN" sz="2400" dirty="0" smtClean="0">
                <a:solidFill>
                  <a:srgbClr val="C00000"/>
                </a:solidFill>
                <a:latin typeface="微软雅黑" panose="020B0503020204020204" charset="-122"/>
                <a:ea typeface="微软雅黑" panose="020B0503020204020204" charset="-122"/>
                <a:cs typeface="微软雅黑" panose="020B0503020204020204" charset="-122"/>
                <a:sym typeface="+mn-ea"/>
              </a:rPr>
              <a:t>7.心理辅导人员</a:t>
            </a:r>
            <a:endParaRPr lang="zh-CN" altLang="en-US" sz="2400" dirty="0" smtClean="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Wingdings" panose="05000000000000000000" charset="0"/>
              <a:buNone/>
            </a:pPr>
            <a:r>
              <a:rPr lang="en-US" altLang="zh-CN" sz="2400" dirty="0" smtClean="0">
                <a:latin typeface="微软雅黑" panose="020B0503020204020204" charset="-122"/>
                <a:ea typeface="微软雅黑" panose="020B0503020204020204" charset="-122"/>
                <a:cs typeface="微软雅黑" panose="020B0503020204020204" charset="-122"/>
                <a:sym typeface="+mn-ea"/>
              </a:rPr>
              <a:t>      负责观察对象和工作人员的人文关怀工作</a:t>
            </a:r>
            <a:r>
              <a:rPr lang="zh-CN" altLang="en-US" sz="2400" dirty="0" smtClean="0">
                <a:latin typeface="微软雅黑" panose="020B0503020204020204" charset="-122"/>
                <a:ea typeface="微软雅黑" panose="020B0503020204020204" charset="-122"/>
                <a:cs typeface="微软雅黑" panose="020B0503020204020204" charset="-122"/>
                <a:sym typeface="+mn-ea"/>
              </a:rPr>
              <a:t>。</a:t>
            </a:r>
          </a:p>
        </p:txBody>
      </p:sp>
      <p:pic>
        <p:nvPicPr>
          <p:cNvPr id="8" name="图片 7" descr="截屏2022-06-26 上午10.27.03"/>
          <p:cNvPicPr>
            <a:picLocks noChangeAspect="1"/>
          </p:cNvPicPr>
          <p:nvPr/>
        </p:nvPicPr>
        <p:blipFill>
          <a:blip r:embed="rId3"/>
          <a:stretch>
            <a:fillRect/>
          </a:stretch>
        </p:blipFill>
        <p:spPr>
          <a:xfrm>
            <a:off x="3204845" y="1929765"/>
            <a:ext cx="5655310" cy="426720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42"/>
          <p:cNvSpPr/>
          <p:nvPr>
            <p:custDataLst>
              <p:tags r:id="rId1"/>
            </p:custDataLst>
          </p:nvPr>
        </p:nvSpPr>
        <p:spPr>
          <a:xfrm>
            <a:off x="7673403" y="5352289"/>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
            </a:r>
            <a:br>
              <a:rPr lang="zh-CN" altLang="en-US" sz="2800" dirty="0" smtClean="0">
                <a:sym typeface="+mn-ea"/>
              </a:rPr>
            </a:br>
            <a:r>
              <a:rPr lang="zh-CN" altLang="en-US" sz="2800" dirty="0" smtClean="0">
                <a:sym typeface="+mn-ea"/>
              </a:rPr>
              <a:t>三、工作人员管理</a:t>
            </a:r>
            <a:r>
              <a:rPr lang="zh-CN" altLang="en-US" sz="2800" dirty="0" smtClean="0"/>
              <a:t/>
            </a:r>
            <a:br>
              <a:rPr lang="zh-CN" altLang="en-US" sz="2800" dirty="0" smtClean="0"/>
            </a:br>
            <a:endParaRPr lang="zh-CN" altLang="en-US" sz="2800" dirty="0" smtClean="0"/>
          </a:p>
        </p:txBody>
      </p:sp>
      <p:sp>
        <p:nvSpPr>
          <p:cNvPr id="20" name="Freeform 27"/>
          <p:cNvSpPr/>
          <p:nvPr>
            <p:custDataLst>
              <p:tags r:id="rId2"/>
            </p:custDataLst>
          </p:nvPr>
        </p:nvSpPr>
        <p:spPr bwMode="auto">
          <a:xfrm>
            <a:off x="5149863" y="1729538"/>
            <a:ext cx="961702" cy="859474"/>
          </a:xfrm>
          <a:custGeom>
            <a:avLst/>
            <a:gdLst>
              <a:gd name="T0" fmla="*/ 184 w 400"/>
              <a:gd name="T1" fmla="*/ 359 h 359"/>
              <a:gd name="T2" fmla="*/ 400 w 400"/>
              <a:gd name="T3" fmla="*/ 262 h 359"/>
              <a:gd name="T4" fmla="*/ 400 w 400"/>
              <a:gd name="T5" fmla="*/ 0 h 359"/>
              <a:gd name="T6" fmla="*/ 0 w 400"/>
              <a:gd name="T7" fmla="*/ 174 h 359"/>
              <a:gd name="T8" fmla="*/ 184 w 400"/>
              <a:gd name="T9" fmla="*/ 359 h 359"/>
            </a:gdLst>
            <a:ahLst/>
            <a:cxnLst>
              <a:cxn ang="0">
                <a:pos x="T0" y="T1"/>
              </a:cxn>
              <a:cxn ang="0">
                <a:pos x="T2" y="T3"/>
              </a:cxn>
              <a:cxn ang="0">
                <a:pos x="T4" y="T5"/>
              </a:cxn>
              <a:cxn ang="0">
                <a:pos x="T6" y="T7"/>
              </a:cxn>
              <a:cxn ang="0">
                <a:pos x="T8" y="T9"/>
              </a:cxn>
            </a:cxnLst>
            <a:rect l="0" t="0" r="r" b="b"/>
            <a:pathLst>
              <a:path w="400" h="359">
                <a:moveTo>
                  <a:pt x="184" y="359"/>
                </a:moveTo>
                <a:cubicBezTo>
                  <a:pt x="239" y="301"/>
                  <a:pt x="315" y="264"/>
                  <a:pt x="400" y="262"/>
                </a:cubicBezTo>
                <a:cubicBezTo>
                  <a:pt x="400" y="0"/>
                  <a:pt x="400" y="0"/>
                  <a:pt x="400" y="0"/>
                </a:cubicBezTo>
                <a:cubicBezTo>
                  <a:pt x="243" y="3"/>
                  <a:pt x="101" y="69"/>
                  <a:pt x="0" y="174"/>
                </a:cubicBezTo>
                <a:lnTo>
                  <a:pt x="184" y="359"/>
                </a:lnTo>
                <a:close/>
              </a:path>
            </a:pathLst>
          </a:custGeom>
          <a:solidFill>
            <a:srgbClr val="7AC2C7"/>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21" name="Freeform 28"/>
          <p:cNvSpPr/>
          <p:nvPr>
            <p:custDataLst>
              <p:tags r:id="rId3"/>
            </p:custDataLst>
          </p:nvPr>
        </p:nvSpPr>
        <p:spPr bwMode="auto">
          <a:xfrm>
            <a:off x="6645844" y="3185512"/>
            <a:ext cx="861259" cy="895820"/>
          </a:xfrm>
          <a:custGeom>
            <a:avLst/>
            <a:gdLst>
              <a:gd name="T0" fmla="*/ 96 w 358"/>
              <a:gd name="T1" fmla="*/ 0 h 374"/>
              <a:gd name="T2" fmla="*/ 34 w 358"/>
              <a:gd name="T3" fmla="*/ 148 h 374"/>
              <a:gd name="T4" fmla="*/ 0 w 358"/>
              <a:gd name="T5" fmla="*/ 188 h 374"/>
              <a:gd name="T6" fmla="*/ 185 w 358"/>
              <a:gd name="T7" fmla="*/ 374 h 374"/>
              <a:gd name="T8" fmla="*/ 234 w 358"/>
              <a:gd name="T9" fmla="*/ 316 h 374"/>
              <a:gd name="T10" fmla="*/ 358 w 358"/>
              <a:gd name="T11" fmla="*/ 0 h 374"/>
              <a:gd name="T12" fmla="*/ 96 w 358"/>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358" h="374">
                <a:moveTo>
                  <a:pt x="96" y="0"/>
                </a:moveTo>
                <a:cubicBezTo>
                  <a:pt x="90" y="55"/>
                  <a:pt x="69" y="103"/>
                  <a:pt x="34" y="148"/>
                </a:cubicBezTo>
                <a:cubicBezTo>
                  <a:pt x="27" y="155"/>
                  <a:pt x="15" y="170"/>
                  <a:pt x="0" y="188"/>
                </a:cubicBezTo>
                <a:cubicBezTo>
                  <a:pt x="185" y="374"/>
                  <a:pt x="185" y="374"/>
                  <a:pt x="185" y="374"/>
                </a:cubicBezTo>
                <a:cubicBezTo>
                  <a:pt x="212" y="341"/>
                  <a:pt x="234" y="316"/>
                  <a:pt x="234" y="316"/>
                </a:cubicBezTo>
                <a:cubicBezTo>
                  <a:pt x="306" y="227"/>
                  <a:pt x="351" y="121"/>
                  <a:pt x="358" y="0"/>
                </a:cubicBezTo>
                <a:lnTo>
                  <a:pt x="96" y="0"/>
                </a:lnTo>
                <a:close/>
              </a:path>
            </a:pathLst>
          </a:custGeom>
          <a:solidFill>
            <a:srgbClr val="8EAADC"/>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22" name="Freeform 29"/>
          <p:cNvSpPr/>
          <p:nvPr>
            <p:custDataLst>
              <p:tags r:id="rId4"/>
            </p:custDataLst>
          </p:nvPr>
        </p:nvSpPr>
        <p:spPr bwMode="auto">
          <a:xfrm>
            <a:off x="6709957" y="2180655"/>
            <a:ext cx="799282" cy="959959"/>
          </a:xfrm>
          <a:custGeom>
            <a:avLst/>
            <a:gdLst>
              <a:gd name="T0" fmla="*/ 0 w 332"/>
              <a:gd name="T1" fmla="*/ 186 h 401"/>
              <a:gd name="T2" fmla="*/ 71 w 332"/>
              <a:gd name="T3" fmla="*/ 383 h 401"/>
              <a:gd name="T4" fmla="*/ 71 w 332"/>
              <a:gd name="T5" fmla="*/ 401 h 401"/>
              <a:gd name="T6" fmla="*/ 332 w 332"/>
              <a:gd name="T7" fmla="*/ 401 h 401"/>
              <a:gd name="T8" fmla="*/ 332 w 332"/>
              <a:gd name="T9" fmla="*/ 383 h 401"/>
              <a:gd name="T10" fmla="*/ 185 w 332"/>
              <a:gd name="T11" fmla="*/ 0 h 401"/>
              <a:gd name="T12" fmla="*/ 0 w 332"/>
              <a:gd name="T13" fmla="*/ 186 h 401"/>
            </a:gdLst>
            <a:ahLst/>
            <a:cxnLst>
              <a:cxn ang="0">
                <a:pos x="T0" y="T1"/>
              </a:cxn>
              <a:cxn ang="0">
                <a:pos x="T2" y="T3"/>
              </a:cxn>
              <a:cxn ang="0">
                <a:pos x="T4" y="T5"/>
              </a:cxn>
              <a:cxn ang="0">
                <a:pos x="T6" y="T7"/>
              </a:cxn>
              <a:cxn ang="0">
                <a:pos x="T8" y="T9"/>
              </a:cxn>
              <a:cxn ang="0">
                <a:pos x="T10" y="T11"/>
              </a:cxn>
              <a:cxn ang="0">
                <a:pos x="T12" y="T13"/>
              </a:cxn>
            </a:cxnLst>
            <a:rect l="0" t="0" r="r" b="b"/>
            <a:pathLst>
              <a:path w="332" h="401">
                <a:moveTo>
                  <a:pt x="0" y="186"/>
                </a:moveTo>
                <a:cubicBezTo>
                  <a:pt x="44" y="239"/>
                  <a:pt x="71" y="308"/>
                  <a:pt x="71" y="383"/>
                </a:cubicBezTo>
                <a:cubicBezTo>
                  <a:pt x="71" y="389"/>
                  <a:pt x="71" y="395"/>
                  <a:pt x="71" y="401"/>
                </a:cubicBezTo>
                <a:cubicBezTo>
                  <a:pt x="332" y="401"/>
                  <a:pt x="332" y="401"/>
                  <a:pt x="332" y="401"/>
                </a:cubicBezTo>
                <a:cubicBezTo>
                  <a:pt x="332" y="395"/>
                  <a:pt x="332" y="389"/>
                  <a:pt x="332" y="383"/>
                </a:cubicBezTo>
                <a:cubicBezTo>
                  <a:pt x="332" y="236"/>
                  <a:pt x="276" y="102"/>
                  <a:pt x="185" y="0"/>
                </a:cubicBezTo>
                <a:lnTo>
                  <a:pt x="0" y="186"/>
                </a:lnTo>
                <a:close/>
              </a:path>
            </a:pathLst>
          </a:custGeom>
          <a:solidFill>
            <a:srgbClr val="79B6D3"/>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23" name="Freeform 30"/>
          <p:cNvSpPr/>
          <p:nvPr>
            <p:custDataLst>
              <p:tags r:id="rId5"/>
            </p:custDataLst>
          </p:nvPr>
        </p:nvSpPr>
        <p:spPr bwMode="auto">
          <a:xfrm>
            <a:off x="6160720" y="1729538"/>
            <a:ext cx="963840" cy="859474"/>
          </a:xfrm>
          <a:custGeom>
            <a:avLst/>
            <a:gdLst>
              <a:gd name="T0" fmla="*/ 0 w 401"/>
              <a:gd name="T1" fmla="*/ 262 h 359"/>
              <a:gd name="T2" fmla="*/ 216 w 401"/>
              <a:gd name="T3" fmla="*/ 359 h 359"/>
              <a:gd name="T4" fmla="*/ 401 w 401"/>
              <a:gd name="T5" fmla="*/ 174 h 359"/>
              <a:gd name="T6" fmla="*/ 0 w 401"/>
              <a:gd name="T7" fmla="*/ 0 h 359"/>
              <a:gd name="T8" fmla="*/ 0 w 401"/>
              <a:gd name="T9" fmla="*/ 262 h 359"/>
            </a:gdLst>
            <a:ahLst/>
            <a:cxnLst>
              <a:cxn ang="0">
                <a:pos x="T0" y="T1"/>
              </a:cxn>
              <a:cxn ang="0">
                <a:pos x="T2" y="T3"/>
              </a:cxn>
              <a:cxn ang="0">
                <a:pos x="T4" y="T5"/>
              </a:cxn>
              <a:cxn ang="0">
                <a:pos x="T6" y="T7"/>
              </a:cxn>
              <a:cxn ang="0">
                <a:pos x="T8" y="T9"/>
              </a:cxn>
            </a:cxnLst>
            <a:rect l="0" t="0" r="r" b="b"/>
            <a:pathLst>
              <a:path w="401" h="359">
                <a:moveTo>
                  <a:pt x="0" y="262"/>
                </a:moveTo>
                <a:cubicBezTo>
                  <a:pt x="85" y="264"/>
                  <a:pt x="161" y="301"/>
                  <a:pt x="216" y="359"/>
                </a:cubicBezTo>
                <a:cubicBezTo>
                  <a:pt x="401" y="174"/>
                  <a:pt x="401" y="174"/>
                  <a:pt x="401" y="174"/>
                </a:cubicBezTo>
                <a:cubicBezTo>
                  <a:pt x="299" y="69"/>
                  <a:pt x="157" y="3"/>
                  <a:pt x="0" y="0"/>
                </a:cubicBezTo>
                <a:lnTo>
                  <a:pt x="0" y="262"/>
                </a:lnTo>
                <a:close/>
              </a:path>
            </a:pathLst>
          </a:custGeom>
          <a:solidFill>
            <a:srgbClr val="7AC2C7"/>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24" name="Freeform 31"/>
          <p:cNvSpPr/>
          <p:nvPr>
            <p:custDataLst>
              <p:tags r:id="rId6"/>
            </p:custDataLst>
          </p:nvPr>
        </p:nvSpPr>
        <p:spPr bwMode="auto">
          <a:xfrm>
            <a:off x="5209703" y="3675112"/>
            <a:ext cx="799282" cy="921475"/>
          </a:xfrm>
          <a:custGeom>
            <a:avLst/>
            <a:gdLst>
              <a:gd name="T0" fmla="*/ 205 w 332"/>
              <a:gd name="T1" fmla="*/ 24 h 385"/>
              <a:gd name="T2" fmla="*/ 186 w 332"/>
              <a:gd name="T3" fmla="*/ 0 h 385"/>
              <a:gd name="T4" fmla="*/ 0 w 332"/>
              <a:gd name="T5" fmla="*/ 186 h 385"/>
              <a:gd name="T6" fmla="*/ 67 w 332"/>
              <a:gd name="T7" fmla="*/ 299 h 385"/>
              <a:gd name="T8" fmla="*/ 78 w 332"/>
              <a:gd name="T9" fmla="*/ 385 h 385"/>
              <a:gd name="T10" fmla="*/ 332 w 332"/>
              <a:gd name="T11" fmla="*/ 385 h 385"/>
              <a:gd name="T12" fmla="*/ 273 w 332"/>
              <a:gd name="T13" fmla="*/ 124 h 385"/>
              <a:gd name="T14" fmla="*/ 205 w 332"/>
              <a:gd name="T15" fmla="*/ 24 h 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385">
                <a:moveTo>
                  <a:pt x="205" y="24"/>
                </a:moveTo>
                <a:cubicBezTo>
                  <a:pt x="198" y="15"/>
                  <a:pt x="192" y="7"/>
                  <a:pt x="186" y="0"/>
                </a:cubicBezTo>
                <a:cubicBezTo>
                  <a:pt x="0" y="186"/>
                  <a:pt x="0" y="186"/>
                  <a:pt x="0" y="186"/>
                </a:cubicBezTo>
                <a:cubicBezTo>
                  <a:pt x="29" y="224"/>
                  <a:pt x="59" y="269"/>
                  <a:pt x="67" y="299"/>
                </a:cubicBezTo>
                <a:cubicBezTo>
                  <a:pt x="84" y="357"/>
                  <a:pt x="78" y="385"/>
                  <a:pt x="78" y="385"/>
                </a:cubicBezTo>
                <a:cubicBezTo>
                  <a:pt x="332" y="385"/>
                  <a:pt x="332" y="385"/>
                  <a:pt x="332" y="385"/>
                </a:cubicBezTo>
                <a:cubicBezTo>
                  <a:pt x="332" y="274"/>
                  <a:pt x="299" y="166"/>
                  <a:pt x="273" y="124"/>
                </a:cubicBezTo>
                <a:cubicBezTo>
                  <a:pt x="255" y="93"/>
                  <a:pt x="233" y="60"/>
                  <a:pt x="205" y="24"/>
                </a:cubicBezTo>
                <a:close/>
              </a:path>
            </a:pathLst>
          </a:custGeom>
          <a:solidFill>
            <a:srgbClr val="8590CA"/>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25" name="Freeform 32"/>
          <p:cNvSpPr/>
          <p:nvPr>
            <p:custDataLst>
              <p:tags r:id="rId7"/>
            </p:custDataLst>
          </p:nvPr>
        </p:nvSpPr>
        <p:spPr bwMode="auto">
          <a:xfrm>
            <a:off x="4765181" y="3185512"/>
            <a:ext cx="863395" cy="895820"/>
          </a:xfrm>
          <a:custGeom>
            <a:avLst/>
            <a:gdLst>
              <a:gd name="T0" fmla="*/ 325 w 359"/>
              <a:gd name="T1" fmla="*/ 148 h 374"/>
              <a:gd name="T2" fmla="*/ 262 w 359"/>
              <a:gd name="T3" fmla="*/ 0 h 374"/>
              <a:gd name="T4" fmla="*/ 0 w 359"/>
              <a:gd name="T5" fmla="*/ 0 h 374"/>
              <a:gd name="T6" fmla="*/ 125 w 359"/>
              <a:gd name="T7" fmla="*/ 316 h 374"/>
              <a:gd name="T8" fmla="*/ 173 w 359"/>
              <a:gd name="T9" fmla="*/ 374 h 374"/>
              <a:gd name="T10" fmla="*/ 359 w 359"/>
              <a:gd name="T11" fmla="*/ 188 h 374"/>
              <a:gd name="T12" fmla="*/ 325 w 359"/>
              <a:gd name="T13" fmla="*/ 148 h 374"/>
            </a:gdLst>
            <a:ahLst/>
            <a:cxnLst>
              <a:cxn ang="0">
                <a:pos x="T0" y="T1"/>
              </a:cxn>
              <a:cxn ang="0">
                <a:pos x="T2" y="T3"/>
              </a:cxn>
              <a:cxn ang="0">
                <a:pos x="T4" y="T5"/>
              </a:cxn>
              <a:cxn ang="0">
                <a:pos x="T6" y="T7"/>
              </a:cxn>
              <a:cxn ang="0">
                <a:pos x="T8" y="T9"/>
              </a:cxn>
              <a:cxn ang="0">
                <a:pos x="T10" y="T11"/>
              </a:cxn>
              <a:cxn ang="0">
                <a:pos x="T12" y="T13"/>
              </a:cxn>
            </a:cxnLst>
            <a:rect l="0" t="0" r="r" b="b"/>
            <a:pathLst>
              <a:path w="359" h="374">
                <a:moveTo>
                  <a:pt x="325" y="148"/>
                </a:moveTo>
                <a:cubicBezTo>
                  <a:pt x="289" y="103"/>
                  <a:pt x="269" y="55"/>
                  <a:pt x="262" y="0"/>
                </a:cubicBezTo>
                <a:cubicBezTo>
                  <a:pt x="0" y="0"/>
                  <a:pt x="0" y="0"/>
                  <a:pt x="0" y="0"/>
                </a:cubicBezTo>
                <a:cubicBezTo>
                  <a:pt x="8" y="121"/>
                  <a:pt x="52" y="227"/>
                  <a:pt x="125" y="316"/>
                </a:cubicBezTo>
                <a:cubicBezTo>
                  <a:pt x="125" y="316"/>
                  <a:pt x="147" y="341"/>
                  <a:pt x="173" y="374"/>
                </a:cubicBezTo>
                <a:cubicBezTo>
                  <a:pt x="359" y="188"/>
                  <a:pt x="359" y="188"/>
                  <a:pt x="359" y="188"/>
                </a:cubicBezTo>
                <a:cubicBezTo>
                  <a:pt x="344" y="170"/>
                  <a:pt x="331" y="155"/>
                  <a:pt x="325" y="148"/>
                </a:cubicBezTo>
                <a:close/>
              </a:path>
            </a:pathLst>
          </a:custGeom>
          <a:solidFill>
            <a:srgbClr val="8EAADC"/>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26" name="Freeform 33"/>
          <p:cNvSpPr/>
          <p:nvPr>
            <p:custDataLst>
              <p:tags r:id="rId8"/>
            </p:custDataLst>
          </p:nvPr>
        </p:nvSpPr>
        <p:spPr bwMode="auto">
          <a:xfrm>
            <a:off x="6263302" y="3675112"/>
            <a:ext cx="801418" cy="921475"/>
          </a:xfrm>
          <a:custGeom>
            <a:avLst/>
            <a:gdLst>
              <a:gd name="T0" fmla="*/ 333 w 333"/>
              <a:gd name="T1" fmla="*/ 186 h 385"/>
              <a:gd name="T2" fmla="*/ 146 w 333"/>
              <a:gd name="T3" fmla="*/ 0 h 385"/>
              <a:gd name="T4" fmla="*/ 128 w 333"/>
              <a:gd name="T5" fmla="*/ 24 h 385"/>
              <a:gd name="T6" fmla="*/ 59 w 333"/>
              <a:gd name="T7" fmla="*/ 124 h 385"/>
              <a:gd name="T8" fmla="*/ 0 w 333"/>
              <a:gd name="T9" fmla="*/ 385 h 385"/>
              <a:gd name="T10" fmla="*/ 254 w 333"/>
              <a:gd name="T11" fmla="*/ 385 h 385"/>
              <a:gd name="T12" fmla="*/ 265 w 333"/>
              <a:gd name="T13" fmla="*/ 299 h 385"/>
              <a:gd name="T14" fmla="*/ 333 w 333"/>
              <a:gd name="T15" fmla="*/ 186 h 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85">
                <a:moveTo>
                  <a:pt x="333" y="186"/>
                </a:moveTo>
                <a:cubicBezTo>
                  <a:pt x="146" y="0"/>
                  <a:pt x="146" y="0"/>
                  <a:pt x="146" y="0"/>
                </a:cubicBezTo>
                <a:cubicBezTo>
                  <a:pt x="140" y="7"/>
                  <a:pt x="134" y="15"/>
                  <a:pt x="128" y="24"/>
                </a:cubicBezTo>
                <a:cubicBezTo>
                  <a:pt x="100" y="60"/>
                  <a:pt x="77" y="93"/>
                  <a:pt x="59" y="124"/>
                </a:cubicBezTo>
                <a:cubicBezTo>
                  <a:pt x="33" y="166"/>
                  <a:pt x="0" y="274"/>
                  <a:pt x="0" y="385"/>
                </a:cubicBezTo>
                <a:cubicBezTo>
                  <a:pt x="254" y="385"/>
                  <a:pt x="254" y="385"/>
                  <a:pt x="254" y="385"/>
                </a:cubicBezTo>
                <a:cubicBezTo>
                  <a:pt x="254" y="385"/>
                  <a:pt x="249" y="357"/>
                  <a:pt x="265" y="299"/>
                </a:cubicBezTo>
                <a:cubicBezTo>
                  <a:pt x="273" y="269"/>
                  <a:pt x="304" y="224"/>
                  <a:pt x="333" y="186"/>
                </a:cubicBezTo>
                <a:close/>
              </a:path>
            </a:pathLst>
          </a:custGeom>
          <a:solidFill>
            <a:srgbClr val="8590CA"/>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27" name="Freeform 34"/>
          <p:cNvSpPr/>
          <p:nvPr>
            <p:custDataLst>
              <p:tags r:id="rId9"/>
            </p:custDataLst>
          </p:nvPr>
        </p:nvSpPr>
        <p:spPr bwMode="auto">
          <a:xfrm>
            <a:off x="4763046" y="2180655"/>
            <a:ext cx="801418" cy="959959"/>
          </a:xfrm>
          <a:custGeom>
            <a:avLst/>
            <a:gdLst>
              <a:gd name="T0" fmla="*/ 262 w 333"/>
              <a:gd name="T1" fmla="*/ 401 h 401"/>
              <a:gd name="T2" fmla="*/ 261 w 333"/>
              <a:gd name="T3" fmla="*/ 383 h 401"/>
              <a:gd name="T4" fmla="*/ 333 w 333"/>
              <a:gd name="T5" fmla="*/ 186 h 401"/>
              <a:gd name="T6" fmla="*/ 147 w 333"/>
              <a:gd name="T7" fmla="*/ 0 h 401"/>
              <a:gd name="T8" fmla="*/ 0 w 333"/>
              <a:gd name="T9" fmla="*/ 383 h 401"/>
              <a:gd name="T10" fmla="*/ 0 w 333"/>
              <a:gd name="T11" fmla="*/ 401 h 401"/>
              <a:gd name="T12" fmla="*/ 262 w 333"/>
              <a:gd name="T13" fmla="*/ 401 h 401"/>
            </a:gdLst>
            <a:ahLst/>
            <a:cxnLst>
              <a:cxn ang="0">
                <a:pos x="T0" y="T1"/>
              </a:cxn>
              <a:cxn ang="0">
                <a:pos x="T2" y="T3"/>
              </a:cxn>
              <a:cxn ang="0">
                <a:pos x="T4" y="T5"/>
              </a:cxn>
              <a:cxn ang="0">
                <a:pos x="T6" y="T7"/>
              </a:cxn>
              <a:cxn ang="0">
                <a:pos x="T8" y="T9"/>
              </a:cxn>
              <a:cxn ang="0">
                <a:pos x="T10" y="T11"/>
              </a:cxn>
              <a:cxn ang="0">
                <a:pos x="T12" y="T13"/>
              </a:cxn>
            </a:cxnLst>
            <a:rect l="0" t="0" r="r" b="b"/>
            <a:pathLst>
              <a:path w="333" h="401">
                <a:moveTo>
                  <a:pt x="262" y="401"/>
                </a:moveTo>
                <a:cubicBezTo>
                  <a:pt x="261" y="395"/>
                  <a:pt x="261" y="389"/>
                  <a:pt x="261" y="383"/>
                </a:cubicBezTo>
                <a:cubicBezTo>
                  <a:pt x="261" y="308"/>
                  <a:pt x="288" y="239"/>
                  <a:pt x="333" y="186"/>
                </a:cubicBezTo>
                <a:cubicBezTo>
                  <a:pt x="147" y="0"/>
                  <a:pt x="147" y="0"/>
                  <a:pt x="147" y="0"/>
                </a:cubicBezTo>
                <a:cubicBezTo>
                  <a:pt x="56" y="102"/>
                  <a:pt x="0" y="236"/>
                  <a:pt x="0" y="383"/>
                </a:cubicBezTo>
                <a:cubicBezTo>
                  <a:pt x="0" y="389"/>
                  <a:pt x="0" y="395"/>
                  <a:pt x="0" y="401"/>
                </a:cubicBezTo>
                <a:lnTo>
                  <a:pt x="262" y="401"/>
                </a:lnTo>
                <a:close/>
              </a:path>
            </a:pathLst>
          </a:custGeom>
          <a:solidFill>
            <a:srgbClr val="79B6D3"/>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28" name="Freeform 35"/>
          <p:cNvSpPr/>
          <p:nvPr>
            <p:custDataLst>
              <p:tags r:id="rId10"/>
            </p:custDataLst>
          </p:nvPr>
        </p:nvSpPr>
        <p:spPr bwMode="auto">
          <a:xfrm>
            <a:off x="5397768" y="4660727"/>
            <a:ext cx="1478884" cy="1184448"/>
          </a:xfrm>
          <a:custGeom>
            <a:avLst/>
            <a:gdLst>
              <a:gd name="T0" fmla="*/ 0 w 615"/>
              <a:gd name="T1" fmla="*/ 0 h 494"/>
              <a:gd name="T2" fmla="*/ 0 w 615"/>
              <a:gd name="T3" fmla="*/ 379 h 494"/>
              <a:gd name="T4" fmla="*/ 59 w 615"/>
              <a:gd name="T5" fmla="*/ 438 h 494"/>
              <a:gd name="T6" fmla="*/ 228 w 615"/>
              <a:gd name="T7" fmla="*/ 438 h 494"/>
              <a:gd name="T8" fmla="*/ 307 w 615"/>
              <a:gd name="T9" fmla="*/ 494 h 494"/>
              <a:gd name="T10" fmla="*/ 386 w 615"/>
              <a:gd name="T11" fmla="*/ 438 h 494"/>
              <a:gd name="T12" fmla="*/ 555 w 615"/>
              <a:gd name="T13" fmla="*/ 438 h 494"/>
              <a:gd name="T14" fmla="*/ 615 w 615"/>
              <a:gd name="T15" fmla="*/ 379 h 494"/>
              <a:gd name="T16" fmla="*/ 615 w 615"/>
              <a:gd name="T17" fmla="*/ 0 h 494"/>
              <a:gd name="T18" fmla="*/ 0 w 615"/>
              <a:gd name="T19"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5" h="494">
                <a:moveTo>
                  <a:pt x="0" y="0"/>
                </a:moveTo>
                <a:cubicBezTo>
                  <a:pt x="0" y="379"/>
                  <a:pt x="0" y="379"/>
                  <a:pt x="0" y="379"/>
                </a:cubicBezTo>
                <a:cubicBezTo>
                  <a:pt x="0" y="411"/>
                  <a:pt x="26" y="438"/>
                  <a:pt x="59" y="438"/>
                </a:cubicBezTo>
                <a:cubicBezTo>
                  <a:pt x="228" y="438"/>
                  <a:pt x="228" y="438"/>
                  <a:pt x="228" y="438"/>
                </a:cubicBezTo>
                <a:cubicBezTo>
                  <a:pt x="234" y="470"/>
                  <a:pt x="267" y="494"/>
                  <a:pt x="307" y="494"/>
                </a:cubicBezTo>
                <a:cubicBezTo>
                  <a:pt x="347" y="494"/>
                  <a:pt x="380" y="470"/>
                  <a:pt x="386" y="438"/>
                </a:cubicBezTo>
                <a:cubicBezTo>
                  <a:pt x="555" y="438"/>
                  <a:pt x="555" y="438"/>
                  <a:pt x="555" y="438"/>
                </a:cubicBezTo>
                <a:cubicBezTo>
                  <a:pt x="588" y="438"/>
                  <a:pt x="615" y="411"/>
                  <a:pt x="615" y="379"/>
                </a:cubicBezTo>
                <a:cubicBezTo>
                  <a:pt x="615" y="0"/>
                  <a:pt x="615" y="0"/>
                  <a:pt x="615" y="0"/>
                </a:cubicBezTo>
                <a:lnTo>
                  <a:pt x="0" y="0"/>
                </a:lnTo>
                <a:close/>
              </a:path>
            </a:pathLst>
          </a:custGeom>
          <a:solidFill>
            <a:srgbClr val="8590CA"/>
          </a:solidFill>
          <a:ln w="12700" cap="flat" cmpd="sng" algn="ctr">
            <a:noFill/>
            <a:prstDash val="solid"/>
            <a:miter lim="800000"/>
          </a:ln>
          <a:effectLst/>
        </p:spPr>
        <p:txBody>
          <a:bodyPr vert="horz" wrap="square" lIns="90000" tIns="46800" rIns="90000" bIns="46800" rtlCol="0" anchor="ctr" anchorCtr="0">
            <a:noAutofit/>
          </a:bodyPr>
          <a:lstStyle/>
          <a:p>
            <a:pPr algn="ctr">
              <a:lnSpc>
                <a:spcPct val="120000"/>
              </a:lnSpc>
            </a:pPr>
            <a:endParaRPr lang="zh-CN" altLang="en-US" sz="1270">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lin ang="2700000" scaled="1"/>
                <a:tileRect/>
              </a:gra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11"/>
            </p:custDataLst>
          </p:nvPr>
        </p:nvSpPr>
        <p:spPr>
          <a:xfrm>
            <a:off x="6274460" y="1868954"/>
            <a:ext cx="561498" cy="497012"/>
          </a:xfrm>
          <a:prstGeom prst="rect">
            <a:avLst/>
          </a:prstGeom>
          <a:effectLst/>
        </p:spPr>
        <p:txBody>
          <a:bodyPr vert="horz" wrap="square" lIns="0" tIns="0" rIns="0" bIns="0" anchor="ctr" anchorCtr="0">
            <a:normAutofit/>
          </a:bodyPr>
          <a:lstStyle>
            <a:defPPr>
              <a:defRPr lang="zh-CN"/>
            </a:defPPr>
            <a:lvl1pPr algn="ctr">
              <a:defRPr sz="2400" b="1">
                <a:solidFill>
                  <a:srgbClr val="44546A"/>
                </a:solidFill>
                <a:effectLst>
                  <a:outerShdw blurRad="50800" dist="38100" dir="2700000" algn="tl" rotWithShape="0">
                    <a:prstClr val="black">
                      <a:alpha val="40000"/>
                    </a:prstClr>
                  </a:outerShdw>
                </a:effectLst>
              </a:defRPr>
            </a:lvl1pPr>
          </a:lstStyle>
          <a:p>
            <a:pPr>
              <a:lnSpc>
                <a:spcPct val="120000"/>
              </a:lnSpc>
            </a:pPr>
            <a:r>
              <a:rPr lang="en-US" altLang="zh-CN"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05</a:t>
            </a:r>
            <a:endParaRPr lang="zh-CN" altLang="en-US"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custDataLst>
              <p:tags r:id="rId12"/>
            </p:custDataLst>
          </p:nvPr>
        </p:nvSpPr>
        <p:spPr>
          <a:xfrm>
            <a:off x="5449534" y="1868954"/>
            <a:ext cx="561498" cy="497012"/>
          </a:xfrm>
          <a:prstGeom prst="rect">
            <a:avLst/>
          </a:prstGeom>
          <a:effectLst/>
        </p:spPr>
        <p:txBody>
          <a:bodyPr vert="horz" wrap="square" lIns="0" tIns="0" rIns="0" bIns="0" anchor="ctr" anchorCtr="0">
            <a:normAutofit/>
          </a:bodyPr>
          <a:lstStyle>
            <a:defPPr>
              <a:defRPr lang="zh-CN"/>
            </a:defPPr>
            <a:lvl1pPr algn="ctr">
              <a:defRPr sz="2400" b="1">
                <a:solidFill>
                  <a:srgbClr val="44546A"/>
                </a:solidFill>
                <a:effectLst>
                  <a:outerShdw blurRad="50800" dist="38100" dir="2700000" algn="tl" rotWithShape="0">
                    <a:prstClr val="black">
                      <a:alpha val="40000"/>
                    </a:prstClr>
                  </a:outerShdw>
                </a:effectLst>
              </a:defRPr>
            </a:lvl1pPr>
          </a:lstStyle>
          <a:p>
            <a:pPr>
              <a:lnSpc>
                <a:spcPct val="120000"/>
              </a:lnSpc>
            </a:pPr>
            <a:r>
              <a:rPr lang="en-US" altLang="zh-CN"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04</a:t>
            </a:r>
            <a:endParaRPr lang="zh-CN" altLang="en-US"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custDataLst>
              <p:tags r:id="rId13"/>
            </p:custDataLst>
          </p:nvPr>
        </p:nvSpPr>
        <p:spPr>
          <a:xfrm>
            <a:off x="6868578" y="2525313"/>
            <a:ext cx="561498" cy="497012"/>
          </a:xfrm>
          <a:prstGeom prst="rect">
            <a:avLst/>
          </a:prstGeom>
          <a:effectLst/>
        </p:spPr>
        <p:txBody>
          <a:bodyPr vert="horz" wrap="square" lIns="0" tIns="0" rIns="0" bIns="0" anchor="ctr" anchorCtr="0">
            <a:normAutofit/>
          </a:bodyPr>
          <a:lstStyle>
            <a:defPPr>
              <a:defRPr lang="zh-CN"/>
            </a:defPPr>
            <a:lvl1pPr algn="ctr">
              <a:defRPr sz="2400" b="1">
                <a:solidFill>
                  <a:srgbClr val="44546A"/>
                </a:solidFill>
                <a:effectLst>
                  <a:outerShdw blurRad="50800" dist="38100" dir="2700000" algn="tl" rotWithShape="0">
                    <a:prstClr val="black">
                      <a:alpha val="40000"/>
                    </a:prstClr>
                  </a:outerShdw>
                </a:effectLst>
              </a:defRPr>
            </a:lvl1pPr>
          </a:lstStyle>
          <a:p>
            <a:pPr>
              <a:lnSpc>
                <a:spcPct val="120000"/>
              </a:lnSpc>
            </a:pPr>
            <a:r>
              <a:rPr lang="en-US" altLang="zh-CN"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06</a:t>
            </a:r>
            <a:endParaRPr lang="zh-CN" altLang="en-US"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custDataLst>
              <p:tags r:id="rId14"/>
            </p:custDataLst>
          </p:nvPr>
        </p:nvSpPr>
        <p:spPr>
          <a:xfrm>
            <a:off x="4846866" y="2525313"/>
            <a:ext cx="561498" cy="497012"/>
          </a:xfrm>
          <a:prstGeom prst="rect">
            <a:avLst/>
          </a:prstGeom>
          <a:effectLst/>
        </p:spPr>
        <p:txBody>
          <a:bodyPr vert="horz" wrap="square" lIns="0" tIns="0" rIns="0" bIns="0" anchor="ctr" anchorCtr="0">
            <a:normAutofit/>
          </a:bodyPr>
          <a:lstStyle>
            <a:defPPr>
              <a:defRPr lang="zh-CN"/>
            </a:defPPr>
            <a:lvl1pPr algn="ctr">
              <a:defRPr sz="2400" b="1">
                <a:solidFill>
                  <a:srgbClr val="44546A"/>
                </a:solidFill>
                <a:effectLst>
                  <a:outerShdw blurRad="50800" dist="38100" dir="2700000" algn="tl" rotWithShape="0">
                    <a:prstClr val="black">
                      <a:alpha val="40000"/>
                    </a:prstClr>
                  </a:outerShdw>
                </a:effectLst>
              </a:defRPr>
            </a:lvl1pPr>
          </a:lstStyle>
          <a:p>
            <a:pPr>
              <a:lnSpc>
                <a:spcPct val="120000"/>
              </a:lnSpc>
            </a:pPr>
            <a:r>
              <a:rPr lang="en-US" altLang="zh-CN"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03</a:t>
            </a:r>
            <a:endParaRPr lang="zh-CN" altLang="en-US"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15"/>
            </p:custDataLst>
          </p:nvPr>
        </p:nvSpPr>
        <p:spPr>
          <a:xfrm>
            <a:off x="6338573" y="4009080"/>
            <a:ext cx="561498" cy="497012"/>
          </a:xfrm>
          <a:prstGeom prst="rect">
            <a:avLst/>
          </a:prstGeom>
          <a:effectLst/>
        </p:spPr>
        <p:txBody>
          <a:bodyPr vert="horz" wrap="square" lIns="0" tIns="0" rIns="0" bIns="0" anchor="ctr" anchorCtr="0">
            <a:normAutofit/>
          </a:bodyPr>
          <a:lstStyle>
            <a:defPPr>
              <a:defRPr lang="zh-CN"/>
            </a:defPPr>
            <a:lvl1pPr algn="ctr">
              <a:defRPr sz="2400" b="1">
                <a:solidFill>
                  <a:srgbClr val="44546A"/>
                </a:solidFill>
                <a:effectLst>
                  <a:outerShdw blurRad="50800" dist="38100" dir="2700000" algn="tl" rotWithShape="0">
                    <a:prstClr val="black">
                      <a:alpha val="40000"/>
                    </a:prstClr>
                  </a:outerShdw>
                </a:effectLst>
              </a:defRPr>
            </a:lvl1pPr>
          </a:lstStyle>
          <a:p>
            <a:pPr>
              <a:lnSpc>
                <a:spcPct val="120000"/>
              </a:lnSpc>
            </a:pPr>
            <a:r>
              <a:rPr lang="en-US" altLang="zh-CN"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08</a:t>
            </a:r>
            <a:endParaRPr lang="zh-CN" altLang="en-US"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16"/>
            </p:custDataLst>
          </p:nvPr>
        </p:nvSpPr>
        <p:spPr>
          <a:xfrm>
            <a:off x="6821562" y="3320646"/>
            <a:ext cx="561498" cy="497012"/>
          </a:xfrm>
          <a:prstGeom prst="rect">
            <a:avLst/>
          </a:prstGeom>
          <a:effectLst/>
        </p:spPr>
        <p:txBody>
          <a:bodyPr vert="horz" wrap="square" lIns="0" tIns="0" rIns="0" bIns="0" anchor="ctr" anchorCtr="0">
            <a:normAutofit/>
          </a:bodyPr>
          <a:lstStyle>
            <a:defPPr>
              <a:defRPr lang="zh-CN"/>
            </a:defPPr>
            <a:lvl1pPr>
              <a:defRPr b="1">
                <a:solidFill>
                  <a:sysClr val="window" lastClr="FFFFFF"/>
                </a:solidFill>
                <a:effectLst>
                  <a:outerShdw blurRad="50800" dist="38100" dir="2700000" algn="tl" rotWithShape="0">
                    <a:prstClr val="black">
                      <a:alpha val="40000"/>
                    </a:prstClr>
                  </a:outerShdw>
                </a:effectLst>
                <a:latin typeface="微软雅黑" panose="020B0503020204020204" charset="-122"/>
              </a:defRPr>
            </a:lvl1pPr>
          </a:lstStyle>
          <a:p>
            <a:pPr algn="ctr">
              <a:lnSpc>
                <a:spcPct val="120000"/>
              </a:lnSpc>
            </a:pPr>
            <a:r>
              <a:rPr lang="en-US" altLang="zh-CN" sz="2400" dirty="0">
                <a:effectLst/>
                <a:latin typeface="Arial" panose="020B0604020202020204" pitchFamily="34" charset="0"/>
                <a:ea typeface="微软雅黑" panose="020B0503020204020204" charset="-122"/>
                <a:sym typeface="Arial" panose="020B0604020202020204" pitchFamily="34" charset="0"/>
              </a:rPr>
              <a:t>07</a:t>
            </a:r>
            <a:endParaRPr lang="zh-CN" altLang="en-US" sz="2400" dirty="0">
              <a:effectLst/>
              <a:latin typeface="Arial" panose="020B0604020202020204" pitchFamily="34" charset="0"/>
              <a:ea typeface="微软雅黑" panose="020B0503020204020204" charset="-122"/>
              <a:sym typeface="Arial" panose="020B0604020202020204" pitchFamily="34" charset="0"/>
            </a:endParaRPr>
          </a:p>
        </p:txBody>
      </p:sp>
      <p:sp>
        <p:nvSpPr>
          <p:cNvPr id="17" name="文本框 16"/>
          <p:cNvSpPr txBox="1"/>
          <p:nvPr>
            <p:custDataLst>
              <p:tags r:id="rId17"/>
            </p:custDataLst>
          </p:nvPr>
        </p:nvSpPr>
        <p:spPr>
          <a:xfrm>
            <a:off x="4906706" y="3320646"/>
            <a:ext cx="561498" cy="497012"/>
          </a:xfrm>
          <a:prstGeom prst="rect">
            <a:avLst/>
          </a:prstGeom>
          <a:effectLst/>
        </p:spPr>
        <p:txBody>
          <a:bodyPr vert="horz" wrap="square" lIns="0" tIns="0" rIns="0" bIns="0" anchor="ctr" anchorCtr="0">
            <a:normAutofit/>
          </a:bodyPr>
          <a:lstStyle>
            <a:defPPr>
              <a:defRPr lang="zh-CN"/>
            </a:defPPr>
            <a:lvl1pPr>
              <a:defRPr b="1">
                <a:solidFill>
                  <a:sysClr val="window" lastClr="FFFFFF"/>
                </a:solidFill>
                <a:effectLst>
                  <a:outerShdw blurRad="50800" dist="38100" dir="2700000" algn="tl" rotWithShape="0">
                    <a:prstClr val="black">
                      <a:alpha val="40000"/>
                    </a:prstClr>
                  </a:outerShdw>
                </a:effectLst>
                <a:latin typeface="微软雅黑" panose="020B0503020204020204" charset="-122"/>
              </a:defRPr>
            </a:lvl1pPr>
          </a:lstStyle>
          <a:p>
            <a:pPr algn="ctr">
              <a:lnSpc>
                <a:spcPct val="120000"/>
              </a:lnSpc>
            </a:pPr>
            <a:r>
              <a:rPr lang="en-US" altLang="zh-CN" sz="2400" dirty="0">
                <a:effectLst/>
                <a:latin typeface="Arial" panose="020B0604020202020204" pitchFamily="34" charset="0"/>
                <a:ea typeface="微软雅黑" panose="020B0503020204020204" charset="-122"/>
                <a:sym typeface="Arial" panose="020B0604020202020204" pitchFamily="34" charset="0"/>
              </a:rPr>
              <a:t>02</a:t>
            </a:r>
            <a:endParaRPr lang="zh-CN" altLang="en-US" sz="2400" dirty="0">
              <a:effectLst/>
              <a:latin typeface="Arial" panose="020B0604020202020204" pitchFamily="34" charset="0"/>
              <a:ea typeface="微软雅黑" panose="020B0503020204020204" charset="-122"/>
              <a:sym typeface="Arial" panose="020B0604020202020204" pitchFamily="34" charset="0"/>
            </a:endParaRPr>
          </a:p>
        </p:txBody>
      </p:sp>
      <p:sp>
        <p:nvSpPr>
          <p:cNvPr id="18" name="文本框 17"/>
          <p:cNvSpPr txBox="1"/>
          <p:nvPr>
            <p:custDataLst>
              <p:tags r:id="rId18"/>
            </p:custDataLst>
          </p:nvPr>
        </p:nvSpPr>
        <p:spPr>
          <a:xfrm>
            <a:off x="5372597" y="4009080"/>
            <a:ext cx="561498" cy="497012"/>
          </a:xfrm>
          <a:prstGeom prst="rect">
            <a:avLst/>
          </a:prstGeom>
          <a:noFill/>
          <a:effectLst/>
        </p:spPr>
        <p:txBody>
          <a:bodyPr vert="horz" wrap="square" lIns="0" tIns="0" rIns="0" bIns="0" anchor="ctr" anchorCtr="0">
            <a:normAutofit/>
          </a:bodyPr>
          <a:lstStyle>
            <a:defPPr>
              <a:defRPr lang="zh-CN"/>
            </a:defPPr>
            <a:lvl1pPr algn="ctr">
              <a:defRPr sz="2400" b="1">
                <a:solidFill>
                  <a:srgbClr val="44546A"/>
                </a:solidFill>
                <a:effectLst>
                  <a:outerShdw blurRad="50800" dist="38100" dir="2700000" algn="tl" rotWithShape="0">
                    <a:prstClr val="black">
                      <a:alpha val="40000"/>
                    </a:prstClr>
                  </a:outerShdw>
                </a:effectLst>
              </a:defRPr>
            </a:lvl1pPr>
          </a:lstStyle>
          <a:p>
            <a:pPr>
              <a:lnSpc>
                <a:spcPct val="120000"/>
              </a:lnSpc>
            </a:pPr>
            <a:r>
              <a:rPr lang="en-US" altLang="zh-CN"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01</a:t>
            </a:r>
            <a:endParaRPr lang="zh-CN" altLang="en-US"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44" name="TextBox 106"/>
          <p:cNvSpPr txBox="1"/>
          <p:nvPr>
            <p:custDataLst>
              <p:tags r:id="rId19"/>
            </p:custDataLst>
          </p:nvPr>
        </p:nvSpPr>
        <p:spPr>
          <a:xfrm>
            <a:off x="5498976" y="4757563"/>
            <a:ext cx="1270241" cy="833953"/>
          </a:xfrm>
          <a:prstGeom prst="rect">
            <a:avLst/>
          </a:prstGeom>
          <a:noFill/>
          <a:effectLst/>
        </p:spPr>
        <p:txBody>
          <a:bodyPr vert="horz" wrap="square" lIns="90000" tIns="46800" rIns="90000" bIns="46800" rtlCol="0" anchor="ctr" anchorCtr="0">
            <a:normAutofit/>
          </a:bodyPr>
          <a:lstStyle>
            <a:defPPr>
              <a:defRPr lang="zh-CN"/>
            </a:defPPr>
            <a:lvl1pPr algn="ctr">
              <a:lnSpc>
                <a:spcPct val="120000"/>
              </a:lnSpc>
              <a:defRPr sz="1600" b="1">
                <a:solidFill>
                  <a:sysClr val="window" lastClr="FFFFFF"/>
                </a:solidFill>
                <a:latin typeface="Arial" panose="020B0604020202020204" pitchFamily="34" charset="0"/>
                <a:ea typeface="微软雅黑" panose="020B0503020204020204" charset="-122"/>
                <a:cs typeface="+mn-ea"/>
              </a:defRPr>
            </a:lvl1pPr>
          </a:lstStyle>
          <a:p>
            <a:r>
              <a:rPr lang="zh-CN" altLang="en-US" sz="2000">
                <a:sym typeface="Arial" panose="020B0604020202020204" pitchFamily="34" charset="0"/>
              </a:rPr>
              <a:t>工作人员</a:t>
            </a:r>
          </a:p>
          <a:p>
            <a:r>
              <a:rPr lang="zh-CN" altLang="en-US" sz="2000">
                <a:sym typeface="Arial" panose="020B0604020202020204" pitchFamily="34" charset="0"/>
              </a:rPr>
              <a:t>管理</a:t>
            </a:r>
          </a:p>
        </p:txBody>
      </p:sp>
      <p:sp>
        <p:nvSpPr>
          <p:cNvPr id="43" name="圆角矩形 42"/>
          <p:cNvSpPr/>
          <p:nvPr>
            <p:custDataLst>
              <p:tags r:id="rId20"/>
            </p:custDataLst>
          </p:nvPr>
        </p:nvSpPr>
        <p:spPr>
          <a:xfrm>
            <a:off x="2635064" y="1024661"/>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0" name="文本框 39"/>
          <p:cNvSpPr txBox="1"/>
          <p:nvPr>
            <p:custDataLst>
              <p:tags r:id="rId21"/>
            </p:custDataLst>
          </p:nvPr>
        </p:nvSpPr>
        <p:spPr>
          <a:xfrm>
            <a:off x="2821103" y="989685"/>
            <a:ext cx="1971603" cy="434058"/>
          </a:xfrm>
          <a:prstGeom prst="rect">
            <a:avLst/>
          </a:prstGeom>
          <a:noFill/>
        </p:spPr>
        <p:txBody>
          <a:bodyPr wrap="square" rtlCol="0">
            <a:noAutofit/>
          </a:bodyPr>
          <a:lstStyle/>
          <a:p>
            <a:pPr algn="ctr">
              <a:lnSpc>
                <a:spcPct val="120000"/>
              </a:lnSpc>
            </a:pPr>
            <a:r>
              <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空间固定</a:t>
            </a:r>
          </a:p>
        </p:txBody>
      </p:sp>
      <p:sp>
        <p:nvSpPr>
          <p:cNvPr id="41" name="文本框 40"/>
          <p:cNvSpPr txBox="1"/>
          <p:nvPr>
            <p:custDataLst>
              <p:tags r:id="rId22"/>
            </p:custDataLst>
          </p:nvPr>
        </p:nvSpPr>
        <p:spPr>
          <a:xfrm>
            <a:off x="1030605" y="1482090"/>
            <a:ext cx="4342130" cy="450215"/>
          </a:xfrm>
          <a:prstGeom prst="rect">
            <a:avLst/>
          </a:prstGeom>
          <a:noFill/>
        </p:spPr>
        <p:txBody>
          <a:bodyPr wrap="square" rtlCol="0">
            <a:noAutofit/>
          </a:bodyPr>
          <a:lstStyle>
            <a:defPPr>
              <a:defRPr lang="zh-CN"/>
            </a:defPPr>
            <a:lvl1pPr>
              <a:lnSpc>
                <a:spcPct val="120000"/>
              </a:lnSpc>
              <a:defRPr sz="1400" spc="150">
                <a:solidFill>
                  <a:sysClr val="windowText" lastClr="000000">
                    <a:lumMod val="65000"/>
                    <a:lumOff val="35000"/>
                  </a:sysClr>
                </a:solidFill>
                <a:latin typeface="Arial" panose="020B0604020202020204" pitchFamily="34" charset="0"/>
                <a:ea typeface="微软雅黑" panose="020B0503020204020204" charset="-122"/>
              </a:defRPr>
            </a:lvl1pPr>
          </a:lstStyle>
          <a:p>
            <a:r>
              <a:rPr lang="zh-CN" altLang="en-US" sz="2000">
                <a:solidFill>
                  <a:schemeClr val="tx1"/>
                </a:solidFill>
                <a:sym typeface="Arial" panose="020B0604020202020204" pitchFamily="34" charset="0"/>
              </a:rPr>
              <a:t>高、低风险岗位人员活动相对独立</a:t>
            </a:r>
          </a:p>
        </p:txBody>
      </p:sp>
      <p:sp>
        <p:nvSpPr>
          <p:cNvPr id="50" name="圆角矩形 42"/>
          <p:cNvSpPr/>
          <p:nvPr>
            <p:custDataLst>
              <p:tags r:id="rId23"/>
            </p:custDataLst>
          </p:nvPr>
        </p:nvSpPr>
        <p:spPr>
          <a:xfrm>
            <a:off x="1970569" y="2198274"/>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1" name="文本框 50"/>
          <p:cNvSpPr txBox="1"/>
          <p:nvPr>
            <p:custDataLst>
              <p:tags r:id="rId24"/>
            </p:custDataLst>
          </p:nvPr>
        </p:nvSpPr>
        <p:spPr>
          <a:xfrm>
            <a:off x="2156608" y="2090908"/>
            <a:ext cx="1971603" cy="434058"/>
          </a:xfrm>
          <a:prstGeom prst="rect">
            <a:avLst/>
          </a:prstGeom>
          <a:noFill/>
        </p:spPr>
        <p:txBody>
          <a:bodyPr wrap="square" rtlCol="0">
            <a:noAutofit/>
          </a:bodyPr>
          <a:lstStyle/>
          <a:p>
            <a:pPr algn="ctr">
              <a:lnSpc>
                <a:spcPct val="120000"/>
              </a:lnSpc>
            </a:pPr>
            <a:r>
              <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闭环管理</a:t>
            </a:r>
          </a:p>
        </p:txBody>
      </p:sp>
      <p:sp>
        <p:nvSpPr>
          <p:cNvPr id="55" name="圆角矩形 42"/>
          <p:cNvSpPr/>
          <p:nvPr>
            <p:custDataLst>
              <p:tags r:id="rId25"/>
            </p:custDataLst>
          </p:nvPr>
        </p:nvSpPr>
        <p:spPr>
          <a:xfrm>
            <a:off x="1970569" y="3371888"/>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6" name="文本框 55"/>
          <p:cNvSpPr txBox="1"/>
          <p:nvPr>
            <p:custDataLst>
              <p:tags r:id="rId26"/>
            </p:custDataLst>
          </p:nvPr>
        </p:nvSpPr>
        <p:spPr>
          <a:xfrm>
            <a:off x="2156608" y="3293097"/>
            <a:ext cx="1971603" cy="434058"/>
          </a:xfrm>
          <a:prstGeom prst="rect">
            <a:avLst/>
          </a:prstGeom>
          <a:noFill/>
        </p:spPr>
        <p:txBody>
          <a:bodyPr wrap="square" rtlCol="0">
            <a:noAutofit/>
          </a:bodyPr>
          <a:lstStyle/>
          <a:p>
            <a:pPr algn="ctr">
              <a:lnSpc>
                <a:spcPct val="120000"/>
              </a:lnSpc>
            </a:pPr>
            <a:r>
              <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核酸检测</a:t>
            </a:r>
          </a:p>
        </p:txBody>
      </p:sp>
      <p:sp>
        <p:nvSpPr>
          <p:cNvPr id="54" name="文本框 53"/>
          <p:cNvSpPr txBox="1"/>
          <p:nvPr>
            <p:custDataLst>
              <p:tags r:id="rId27"/>
            </p:custDataLst>
          </p:nvPr>
        </p:nvSpPr>
        <p:spPr>
          <a:xfrm>
            <a:off x="1262380" y="3829202"/>
            <a:ext cx="3139957" cy="677107"/>
          </a:xfrm>
          <a:prstGeom prst="rect">
            <a:avLst/>
          </a:prstGeom>
          <a:noFill/>
        </p:spPr>
        <p:txBody>
          <a:bodyPr wrap="square" rtlCol="0">
            <a:noAutofit/>
          </a:bodyPr>
          <a:lstStyle>
            <a:defPPr>
              <a:defRPr lang="zh-CN"/>
            </a:defPPr>
            <a:lvl1pPr>
              <a:lnSpc>
                <a:spcPct val="120000"/>
              </a:lnSpc>
              <a:defRPr sz="1400" spc="150">
                <a:solidFill>
                  <a:sysClr val="windowText" lastClr="000000">
                    <a:lumMod val="65000"/>
                    <a:lumOff val="35000"/>
                  </a:sysClr>
                </a:solidFill>
                <a:latin typeface="Arial" panose="020B0604020202020204" pitchFamily="34" charset="0"/>
                <a:ea typeface="微软雅黑" panose="020B0503020204020204" charset="-122"/>
              </a:defRPr>
            </a:lvl1pPr>
          </a:lstStyle>
          <a:p>
            <a:r>
              <a:rPr sz="2000">
                <a:solidFill>
                  <a:srgbClr val="FF0000"/>
                </a:solidFill>
                <a:sym typeface="Arial" panose="020B0604020202020204" pitchFamily="34" charset="0"/>
              </a:rPr>
              <a:t>作业期间每天 1 次全员核酸检测</a:t>
            </a:r>
          </a:p>
        </p:txBody>
      </p:sp>
      <p:sp>
        <p:nvSpPr>
          <p:cNvPr id="60" name="圆角矩形 42"/>
          <p:cNvSpPr/>
          <p:nvPr>
            <p:custDataLst>
              <p:tags r:id="rId28"/>
            </p:custDataLst>
          </p:nvPr>
        </p:nvSpPr>
        <p:spPr>
          <a:xfrm>
            <a:off x="2605219" y="4757592"/>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1" name="文本框 60"/>
          <p:cNvSpPr txBox="1"/>
          <p:nvPr>
            <p:custDataLst>
              <p:tags r:id="rId29"/>
            </p:custDataLst>
          </p:nvPr>
        </p:nvSpPr>
        <p:spPr>
          <a:xfrm>
            <a:off x="2791258" y="4664196"/>
            <a:ext cx="1971603" cy="434058"/>
          </a:xfrm>
          <a:prstGeom prst="rect">
            <a:avLst/>
          </a:prstGeom>
          <a:noFill/>
        </p:spPr>
        <p:txBody>
          <a:bodyPr wrap="square" rtlCol="0">
            <a:noAutofit/>
          </a:bodyPr>
          <a:lstStyle/>
          <a:p>
            <a:pPr algn="ctr">
              <a:lnSpc>
                <a:spcPct val="120000"/>
              </a:lnSpc>
            </a:pPr>
            <a:r>
              <a:rPr lang="zh-CN" altLang="en-US" sz="23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疫苗接种</a:t>
            </a:r>
          </a:p>
        </p:txBody>
      </p:sp>
      <p:sp>
        <p:nvSpPr>
          <p:cNvPr id="59" name="文本框 58"/>
          <p:cNvSpPr txBox="1"/>
          <p:nvPr>
            <p:custDataLst>
              <p:tags r:id="rId30"/>
            </p:custDataLst>
          </p:nvPr>
        </p:nvSpPr>
        <p:spPr>
          <a:xfrm>
            <a:off x="1970714" y="5228545"/>
            <a:ext cx="3140179" cy="450014"/>
          </a:xfrm>
          <a:prstGeom prst="rect">
            <a:avLst/>
          </a:prstGeom>
          <a:noFill/>
        </p:spPr>
        <p:txBody>
          <a:bodyPr wrap="square" rtlCol="0">
            <a:noAutofit/>
          </a:bodyPr>
          <a:lstStyle>
            <a:defPPr>
              <a:defRPr lang="zh-CN"/>
            </a:defPPr>
            <a:lvl1pPr>
              <a:lnSpc>
                <a:spcPct val="120000"/>
              </a:lnSpc>
              <a:defRPr sz="1400" spc="150">
                <a:solidFill>
                  <a:sysClr val="windowText" lastClr="000000">
                    <a:lumMod val="65000"/>
                    <a:lumOff val="35000"/>
                  </a:sysClr>
                </a:solidFill>
                <a:latin typeface="Arial" panose="020B0604020202020204" pitchFamily="34" charset="0"/>
                <a:ea typeface="微软雅黑" panose="020B0503020204020204" charset="-122"/>
              </a:defRPr>
            </a:lvl1pPr>
          </a:lstStyle>
          <a:p>
            <a:r>
              <a:rPr lang="zh-CN" altLang="en-US" sz="2000">
                <a:sym typeface="Arial" panose="020B0604020202020204" pitchFamily="34" charset="0"/>
              </a:rPr>
              <a:t>所有人员，全程接种</a:t>
            </a:r>
          </a:p>
        </p:txBody>
      </p:sp>
      <p:sp>
        <p:nvSpPr>
          <p:cNvPr id="65" name="圆角矩形 42"/>
          <p:cNvSpPr/>
          <p:nvPr>
            <p:custDataLst>
              <p:tags r:id="rId31"/>
            </p:custDataLst>
          </p:nvPr>
        </p:nvSpPr>
        <p:spPr>
          <a:xfrm>
            <a:off x="7894156" y="1757770"/>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6" name="文本框 65"/>
          <p:cNvSpPr txBox="1"/>
          <p:nvPr>
            <p:custDataLst>
              <p:tags r:id="rId32"/>
            </p:custDataLst>
          </p:nvPr>
        </p:nvSpPr>
        <p:spPr>
          <a:xfrm>
            <a:off x="8045570" y="1705243"/>
            <a:ext cx="1971603" cy="434058"/>
          </a:xfrm>
          <a:prstGeom prst="rect">
            <a:avLst/>
          </a:prstGeom>
          <a:noFill/>
        </p:spPr>
        <p:txBody>
          <a:bodyPr wrap="square" rtlCol="0">
            <a:noAutofit/>
          </a:bodyPr>
          <a:lstStyle/>
          <a:p>
            <a:pPr algn="ctr">
              <a:lnSpc>
                <a:spcPct val="120000"/>
              </a:lnSpc>
            </a:pPr>
            <a:r>
              <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人员培训</a:t>
            </a:r>
          </a:p>
        </p:txBody>
      </p:sp>
      <p:sp>
        <p:nvSpPr>
          <p:cNvPr id="64" name="文本框 63"/>
          <p:cNvSpPr txBox="1"/>
          <p:nvPr>
            <p:custDataLst>
              <p:tags r:id="rId33"/>
            </p:custDataLst>
          </p:nvPr>
        </p:nvSpPr>
        <p:spPr>
          <a:xfrm>
            <a:off x="7972743" y="2139085"/>
            <a:ext cx="3140179" cy="450014"/>
          </a:xfrm>
          <a:prstGeom prst="rect">
            <a:avLst/>
          </a:prstGeom>
          <a:noFill/>
        </p:spPr>
        <p:txBody>
          <a:bodyPr wrap="square" rtlCol="0">
            <a:noAutofit/>
          </a:bodyPr>
          <a:lstStyle>
            <a:defPPr>
              <a:defRPr lang="zh-CN"/>
            </a:defPPr>
            <a:lvl1pPr>
              <a:lnSpc>
                <a:spcPct val="120000"/>
              </a:lnSpc>
              <a:defRPr sz="1400" spc="150">
                <a:solidFill>
                  <a:sysClr val="windowText" lastClr="000000">
                    <a:lumMod val="65000"/>
                    <a:lumOff val="35000"/>
                  </a:sysClr>
                </a:solidFill>
                <a:latin typeface="Arial" panose="020B0604020202020204" pitchFamily="34" charset="0"/>
                <a:ea typeface="微软雅黑" panose="020B0503020204020204" charset="-122"/>
              </a:defRPr>
            </a:lvl1pPr>
          </a:lstStyle>
          <a:p>
            <a:r>
              <a:rPr lang="zh-CN" altLang="en-US" sz="2000">
                <a:sym typeface="Arial" panose="020B0604020202020204" pitchFamily="34" charset="0"/>
              </a:rPr>
              <a:t>培训合格后上岗</a:t>
            </a:r>
          </a:p>
        </p:txBody>
      </p:sp>
      <p:sp>
        <p:nvSpPr>
          <p:cNvPr id="75" name="圆角矩形 42"/>
          <p:cNvSpPr/>
          <p:nvPr>
            <p:custDataLst>
              <p:tags r:id="rId34"/>
            </p:custDataLst>
          </p:nvPr>
        </p:nvSpPr>
        <p:spPr>
          <a:xfrm>
            <a:off x="7972382" y="2886499"/>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76" name="文本框 75"/>
          <p:cNvSpPr txBox="1"/>
          <p:nvPr>
            <p:custDataLst>
              <p:tags r:id="rId35"/>
            </p:custDataLst>
          </p:nvPr>
        </p:nvSpPr>
        <p:spPr>
          <a:xfrm>
            <a:off x="8045570" y="2858214"/>
            <a:ext cx="1971603" cy="434058"/>
          </a:xfrm>
          <a:prstGeom prst="rect">
            <a:avLst/>
          </a:prstGeom>
          <a:noFill/>
        </p:spPr>
        <p:txBody>
          <a:bodyPr wrap="square" rtlCol="0">
            <a:noAutofit/>
          </a:bodyPr>
          <a:lstStyle/>
          <a:p>
            <a:pPr algn="ctr">
              <a:lnSpc>
                <a:spcPct val="120000"/>
              </a:lnSpc>
            </a:pPr>
            <a:r>
              <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个人防护</a:t>
            </a:r>
          </a:p>
        </p:txBody>
      </p:sp>
      <p:sp>
        <p:nvSpPr>
          <p:cNvPr id="80" name="圆角矩形 42"/>
          <p:cNvSpPr/>
          <p:nvPr>
            <p:custDataLst>
              <p:tags r:id="rId36"/>
            </p:custDataLst>
          </p:nvPr>
        </p:nvSpPr>
        <p:spPr>
          <a:xfrm>
            <a:off x="5628624" y="808761"/>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1" name="文本框 80"/>
          <p:cNvSpPr txBox="1"/>
          <p:nvPr>
            <p:custDataLst>
              <p:tags r:id="rId37"/>
            </p:custDataLst>
          </p:nvPr>
        </p:nvSpPr>
        <p:spPr>
          <a:xfrm>
            <a:off x="5678805" y="730885"/>
            <a:ext cx="1971675" cy="483870"/>
          </a:xfrm>
          <a:prstGeom prst="rect">
            <a:avLst/>
          </a:prstGeom>
          <a:noFill/>
        </p:spPr>
        <p:txBody>
          <a:bodyPr wrap="square" rtlCol="0">
            <a:noAutofit/>
          </a:bodyPr>
          <a:lstStyle/>
          <a:p>
            <a:pPr algn="ctr">
              <a:lnSpc>
                <a:spcPct val="120000"/>
              </a:lnSpc>
            </a:pPr>
            <a:r>
              <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健康监测</a:t>
            </a:r>
          </a:p>
        </p:txBody>
      </p:sp>
      <p:sp>
        <p:nvSpPr>
          <p:cNvPr id="79" name="文本框 78"/>
          <p:cNvSpPr txBox="1"/>
          <p:nvPr>
            <p:custDataLst>
              <p:tags r:id="rId38"/>
            </p:custDataLst>
          </p:nvPr>
        </p:nvSpPr>
        <p:spPr>
          <a:xfrm>
            <a:off x="5564505" y="1214755"/>
            <a:ext cx="4344035" cy="450215"/>
          </a:xfrm>
          <a:prstGeom prst="rect">
            <a:avLst/>
          </a:prstGeom>
          <a:noFill/>
        </p:spPr>
        <p:txBody>
          <a:bodyPr wrap="square" rtlCol="0">
            <a:noAutofit/>
          </a:bodyPr>
          <a:lstStyle>
            <a:defPPr>
              <a:defRPr lang="zh-CN"/>
            </a:defPPr>
            <a:lvl1pPr>
              <a:lnSpc>
                <a:spcPct val="120000"/>
              </a:lnSpc>
              <a:defRPr sz="1400" spc="150">
                <a:solidFill>
                  <a:sysClr val="windowText" lastClr="000000">
                    <a:lumMod val="65000"/>
                    <a:lumOff val="35000"/>
                  </a:sysClr>
                </a:solidFill>
                <a:latin typeface="Arial" panose="020B0604020202020204" pitchFamily="34" charset="0"/>
                <a:ea typeface="微软雅黑" panose="020B0503020204020204" charset="-122"/>
              </a:defRPr>
            </a:lvl1pPr>
          </a:lstStyle>
          <a:p>
            <a:r>
              <a:rPr lang="zh-CN" altLang="en-US" sz="2000">
                <a:sym typeface="Arial" panose="020B0604020202020204" pitchFamily="34" charset="0"/>
              </a:rPr>
              <a:t>工作人员每日测量体温、症状监测</a:t>
            </a:r>
          </a:p>
        </p:txBody>
      </p:sp>
      <p:sp>
        <p:nvSpPr>
          <p:cNvPr id="85" name="圆角矩形 42"/>
          <p:cNvSpPr/>
          <p:nvPr>
            <p:custDataLst>
              <p:tags r:id="rId39"/>
            </p:custDataLst>
          </p:nvPr>
        </p:nvSpPr>
        <p:spPr>
          <a:xfrm>
            <a:off x="7894626" y="3707215"/>
            <a:ext cx="2343681" cy="405901"/>
          </a:xfrm>
          <a:prstGeom prst="roundRect">
            <a:avLst>
              <a:gd name="adj" fmla="val 50000"/>
            </a:avLst>
          </a:prstGeom>
          <a:solidFill>
            <a:sysClr val="window" lastClr="FFFFFF">
              <a:lumMod val="95000"/>
            </a:sysClr>
          </a:solidFill>
          <a:ln w="12700" cap="flat" cmpd="sng" algn="ctr">
            <a:noFill/>
            <a:prstDash val="solid"/>
            <a:miter lim="800000"/>
          </a:ln>
          <a:effectLst/>
        </p:spPr>
        <p:txBody>
          <a:bodyPr vert="horz" wrap="square" lIns="90000" tIns="0" rIns="90000" bIns="0" rtlCol="0" anchor="ctr" anchorCtr="0">
            <a:no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6" name="文本框 85"/>
          <p:cNvSpPr txBox="1"/>
          <p:nvPr>
            <p:custDataLst>
              <p:tags r:id="rId40"/>
            </p:custDataLst>
          </p:nvPr>
        </p:nvSpPr>
        <p:spPr>
          <a:xfrm>
            <a:off x="7650657" y="3643239"/>
            <a:ext cx="3047624" cy="470000"/>
          </a:xfrm>
          <a:prstGeom prst="rect">
            <a:avLst/>
          </a:prstGeom>
          <a:noFill/>
        </p:spPr>
        <p:txBody>
          <a:bodyPr wrap="square" rtlCol="0">
            <a:noAutofit/>
          </a:bodyPr>
          <a:lstStyle/>
          <a:p>
            <a:pPr algn="ctr">
              <a:lnSpc>
                <a:spcPct val="120000"/>
              </a:lnSpc>
            </a:pPr>
            <a:r>
              <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离岗管理</a:t>
            </a:r>
          </a:p>
          <a:p>
            <a:pPr algn="ctr">
              <a:lnSpc>
                <a:spcPct val="120000"/>
              </a:lnSpc>
            </a:pPr>
            <a:endPar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custDataLst>
              <p:tags r:id="rId41"/>
            </p:custDataLst>
          </p:nvPr>
        </p:nvSpPr>
        <p:spPr>
          <a:xfrm>
            <a:off x="7190896" y="5265251"/>
            <a:ext cx="3047624" cy="579645"/>
          </a:xfrm>
          <a:prstGeom prst="rect">
            <a:avLst/>
          </a:prstGeom>
          <a:noFill/>
        </p:spPr>
        <p:txBody>
          <a:bodyPr wrap="square" rtlCol="0">
            <a:normAutofit/>
          </a:bodyPr>
          <a:lstStyle/>
          <a:p>
            <a:pPr algn="ctr">
              <a:lnSpc>
                <a:spcPct val="120000"/>
              </a:lnSpc>
            </a:pPr>
            <a:r>
              <a:rPr lang="zh-CN" altLang="en-US" sz="24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心理服务</a:t>
            </a:r>
          </a:p>
          <a:p>
            <a:pPr algn="ctr">
              <a:lnSpc>
                <a:spcPct val="120000"/>
              </a:lnSpc>
            </a:pPr>
            <a:endParaRPr lang="zh-CN" altLang="en-US" sz="20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endParaRPr>
          </a:p>
          <a:p>
            <a:pPr algn="ctr">
              <a:lnSpc>
                <a:spcPct val="120000"/>
              </a:lnSpc>
            </a:pPr>
            <a:endParaRPr lang="zh-CN" altLang="en-US" sz="2000" b="1" spc="30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endParaRPr>
          </a:p>
        </p:txBody>
      </p:sp>
      <p:sp>
        <p:nvSpPr>
          <p:cNvPr id="32" name="文本框 31"/>
          <p:cNvSpPr txBox="1"/>
          <p:nvPr>
            <p:custDataLst>
              <p:tags r:id="rId42"/>
            </p:custDataLst>
          </p:nvPr>
        </p:nvSpPr>
        <p:spPr>
          <a:xfrm>
            <a:off x="7124700" y="4113530"/>
            <a:ext cx="4611370" cy="1146175"/>
          </a:xfrm>
          <a:prstGeom prst="rect">
            <a:avLst/>
          </a:prstGeom>
          <a:noFill/>
        </p:spPr>
        <p:txBody>
          <a:bodyPr wrap="square" rtlCol="0">
            <a:noAutofit/>
          </a:bodyPr>
          <a:lstStyle>
            <a:defPPr>
              <a:defRPr lang="zh-CN"/>
            </a:defPPr>
            <a:lvl1pPr>
              <a:lnSpc>
                <a:spcPct val="120000"/>
              </a:lnSpc>
              <a:defRPr sz="1400" spc="150">
                <a:solidFill>
                  <a:sysClr val="windowText" lastClr="000000">
                    <a:lumMod val="65000"/>
                    <a:lumOff val="35000"/>
                  </a:sysClr>
                </a:solidFill>
                <a:latin typeface="Arial" panose="020B0604020202020204" pitchFamily="34" charset="0"/>
                <a:ea typeface="微软雅黑" panose="020B0503020204020204" charset="-122"/>
              </a:defRPr>
            </a:lvl1pPr>
          </a:lstStyle>
          <a:p>
            <a:pPr fontAlgn="auto">
              <a:lnSpc>
                <a:spcPct val="100000"/>
              </a:lnSpc>
            </a:pPr>
            <a:r>
              <a:rPr lang="zh-CN" altLang="en-US" sz="2000">
                <a:solidFill>
                  <a:srgbClr val="FF0000"/>
                </a:solidFill>
                <a:sym typeface="Arial" panose="020B0604020202020204" pitchFamily="34" charset="0"/>
              </a:rPr>
              <a:t>工作期满后，开展 7 天集中或居家隔离医学观察，期间第 1、4、7 天各开展一次核酸检测。</a:t>
            </a:r>
          </a:p>
        </p:txBody>
      </p:sp>
      <p:sp>
        <p:nvSpPr>
          <p:cNvPr id="33" name="文本框 32"/>
          <p:cNvSpPr txBox="1"/>
          <p:nvPr>
            <p:custDataLst>
              <p:tags r:id="rId43"/>
            </p:custDataLst>
          </p:nvPr>
        </p:nvSpPr>
        <p:spPr>
          <a:xfrm>
            <a:off x="855345" y="2588895"/>
            <a:ext cx="3991610" cy="1127125"/>
          </a:xfrm>
          <a:prstGeom prst="rect">
            <a:avLst/>
          </a:prstGeom>
          <a:noFill/>
        </p:spPr>
        <p:txBody>
          <a:bodyPr wrap="square" rtlCol="0">
            <a:noAutofit/>
          </a:bodyPr>
          <a:lstStyle>
            <a:defPPr>
              <a:defRPr lang="zh-CN"/>
            </a:defPPr>
            <a:lvl1pPr>
              <a:lnSpc>
                <a:spcPct val="120000"/>
              </a:lnSpc>
              <a:defRPr sz="1400" spc="150">
                <a:solidFill>
                  <a:sysClr val="windowText" lastClr="000000">
                    <a:lumMod val="65000"/>
                    <a:lumOff val="35000"/>
                  </a:sysClr>
                </a:solidFill>
                <a:latin typeface="Arial" panose="020B0604020202020204" pitchFamily="34" charset="0"/>
                <a:ea typeface="微软雅黑" panose="020B0503020204020204" charset="-122"/>
              </a:defRPr>
            </a:lvl1pPr>
          </a:lstStyle>
          <a:p>
            <a:r>
              <a:rPr lang="zh-CN" altLang="en-US" sz="1900">
                <a:solidFill>
                  <a:srgbClr val="FF0000"/>
                </a:solidFill>
                <a:sym typeface="Arial" panose="020B0604020202020204" pitchFamily="34" charset="0"/>
              </a:rPr>
              <a:t>实行轮班制，闭环管理，不得与外界接触。在岗期间严禁兼职其他工作。</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4200" y="1011555"/>
            <a:ext cx="7043420" cy="1018540"/>
          </a:xfrm>
        </p:spPr>
        <p:txBody>
          <a:bodyPr>
            <a:normAutofit/>
          </a:bodyPr>
          <a:lstStyle/>
          <a:p>
            <a:pPr>
              <a:buFont typeface="Wingdings" panose="05000000000000000000" charset="0"/>
              <a:buChar char=""/>
            </a:pPr>
            <a:r>
              <a:rPr lang="en-US" altLang="zh-CN" sz="2400" dirty="0" smtClean="0">
                <a:latin typeface="微软雅黑" panose="020B0503020204020204" charset="-122"/>
                <a:ea typeface="微软雅黑" panose="020B0503020204020204" charset="-122"/>
                <a:cs typeface="微软雅黑" panose="020B0503020204020204" charset="-122"/>
                <a:sym typeface="+mn-ea"/>
              </a:rPr>
              <a:t>了解所在隔离点的分区设置</a:t>
            </a:r>
            <a:r>
              <a:rPr lang="zh-CN" altLang="en-US" sz="2400" dirty="0" smtClean="0">
                <a:latin typeface="微软雅黑" panose="020B0503020204020204" charset="-122"/>
                <a:ea typeface="微软雅黑" panose="020B0503020204020204" charset="-122"/>
                <a:cs typeface="微软雅黑" panose="020B0503020204020204" charset="-122"/>
                <a:sym typeface="+mn-ea"/>
              </a:rPr>
              <a:t>。</a:t>
            </a:r>
            <a:endParaRPr lang="zh-CN" altLang="en-US" sz="2400">
              <a:latin typeface="微软雅黑" panose="020B0503020204020204" charset="-122"/>
              <a:ea typeface="微软雅黑" panose="020B0503020204020204" charset="-122"/>
              <a:cs typeface="微软雅黑" panose="020B0503020204020204" charset="-122"/>
            </a:endParaRPr>
          </a:p>
          <a:p>
            <a:pPr>
              <a:buFont typeface="Wingdings" panose="05000000000000000000" charset="0"/>
              <a:buChar char=""/>
            </a:pPr>
            <a:r>
              <a:rPr lang="zh-CN" altLang="en-US" sz="2400">
                <a:latin typeface="微软雅黑" panose="020B0503020204020204" charset="-122"/>
                <a:ea typeface="微软雅黑" panose="020B0503020204020204" charset="-122"/>
                <a:cs typeface="微软雅黑" panose="020B0503020204020204" charset="-122"/>
              </a:rPr>
              <a:t>个人防护。</a:t>
            </a:r>
          </a:p>
          <a:p>
            <a:pPr marL="0" indent="0">
              <a:buFont typeface="Wingdings" panose="05000000000000000000" charset="0"/>
              <a:buNone/>
            </a:pP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6" name="标题 5"/>
          <p:cNvSpPr>
            <a:spLocks noGrp="1"/>
          </p:cNvSpPr>
          <p:nvPr>
            <p:ph type="title"/>
          </p:nvPr>
        </p:nvSpPr>
        <p:spPr>
          <a:xfrm>
            <a:off x="346075" y="191770"/>
            <a:ext cx="11231033" cy="711200"/>
          </a:xfrm>
        </p:spPr>
        <p:txBody>
          <a:bodyPr/>
          <a:lstStyle/>
          <a:p>
            <a:pPr algn="l"/>
            <a:r>
              <a:rPr lang="zh-CN" altLang="en-US" sz="2800" dirty="0" smtClean="0"/>
              <a:t>四、技术要点</a:t>
            </a:r>
          </a:p>
        </p:txBody>
      </p:sp>
      <p:pic>
        <p:nvPicPr>
          <p:cNvPr id="5" name="图片 4"/>
          <p:cNvPicPr>
            <a:picLocks noChangeAspect="1"/>
          </p:cNvPicPr>
          <p:nvPr/>
        </p:nvPicPr>
        <p:blipFill>
          <a:blip r:embed="rId4"/>
          <a:stretch>
            <a:fillRect/>
          </a:stretch>
        </p:blipFill>
        <p:spPr>
          <a:xfrm>
            <a:off x="8282940" y="1743075"/>
            <a:ext cx="3134360" cy="3590925"/>
          </a:xfrm>
          <a:prstGeom prst="rect">
            <a:avLst/>
          </a:prstGeom>
        </p:spPr>
      </p:pic>
      <p:sp>
        <p:nvSpPr>
          <p:cNvPr id="2" name="圆角矩形 1"/>
          <p:cNvSpPr/>
          <p:nvPr/>
        </p:nvSpPr>
        <p:spPr>
          <a:xfrm>
            <a:off x="529590" y="1901825"/>
            <a:ext cx="7351395" cy="3273425"/>
          </a:xfrm>
          <a:prstGeom prst="roundRect">
            <a:avLst/>
          </a:prstGeom>
          <a:solidFill>
            <a:schemeClr val="bg1"/>
          </a:solidFill>
          <a:ln w="22225" cap="flat" cmpd="sng" algn="ctr">
            <a:solidFill>
              <a:srgbClr val="8590CA"/>
            </a:solidFill>
            <a:prstDash val="solid"/>
            <a:round/>
            <a:headEnd type="none" w="med" len="med"/>
            <a:tailEnd type="none" w="med" len="med"/>
          </a:ln>
          <a:effectLst/>
        </p:spPr>
        <p:txBody>
          <a:bodyPr vert="horz" wrap="square" lIns="91440" tIns="45720" rIns="91440" bIns="45720" numCol="1" anchor="t" anchorCtr="0" compatLnSpc="1"/>
          <a:lstStyle/>
          <a:p>
            <a:pPr marL="0" indent="0">
              <a:buFont typeface="Wingdings" panose="05000000000000000000" charset="0"/>
              <a:buNone/>
            </a:pP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C00000"/>
                </a:solidFill>
                <a:latin typeface="微软雅黑" panose="020B0503020204020204" charset="-122"/>
                <a:ea typeface="微软雅黑" panose="020B0503020204020204" charset="-122"/>
                <a:cs typeface="微软雅黑" panose="020B0503020204020204" charset="-122"/>
                <a:sym typeface="+mn-ea"/>
              </a:rPr>
              <a:t>工作人员</a:t>
            </a:r>
            <a:r>
              <a:rPr lang="zh-CN" altLang="en-US" sz="2400">
                <a:latin typeface="微软雅黑" panose="020B0503020204020204" charset="-122"/>
                <a:ea typeface="微软雅黑" panose="020B0503020204020204" charset="-122"/>
                <a:cs typeface="微软雅黑" panose="020B0503020204020204" charset="-122"/>
                <a:sym typeface="+mn-ea"/>
              </a:rPr>
              <a:t>必须按照岗位职责和暴露风险程度分级分类做好个人防护。</a:t>
            </a:r>
            <a:endParaRPr lang="zh-CN" altLang="en-US" sz="2400">
              <a:latin typeface="微软雅黑" panose="020B0503020204020204" charset="-122"/>
              <a:ea typeface="微软雅黑" panose="020B0503020204020204" charset="-122"/>
              <a:cs typeface="微软雅黑" panose="020B0503020204020204" charset="-122"/>
            </a:endParaRPr>
          </a:p>
          <a:p>
            <a:pPr marL="0" indent="0">
              <a:buFont typeface="Wingdings" panose="05000000000000000000" charset="0"/>
              <a:buNone/>
            </a:pP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a:t>
            </a:r>
            <a:r>
              <a:rPr lang="en-US" altLang="zh-CN" sz="2400">
                <a:latin typeface="微软雅黑" panose="020B0503020204020204" charset="-122"/>
                <a:ea typeface="微软雅黑" panose="020B0503020204020204" charset="-122"/>
                <a:cs typeface="微软雅黑" panose="020B0503020204020204" charset="-122"/>
                <a:sym typeface="+mn-ea"/>
              </a:rPr>
              <a:t>1</a:t>
            </a:r>
            <a:r>
              <a:rPr lang="zh-CN" altLang="en-US" sz="2400">
                <a:latin typeface="微软雅黑" panose="020B0503020204020204" charset="-122"/>
                <a:ea typeface="微软雅黑" panose="020B0503020204020204" charset="-122"/>
                <a:cs typeface="微软雅黑" panose="020B0503020204020204" charset="-122"/>
                <a:sym typeface="+mn-ea"/>
              </a:rPr>
              <a:t>)进入隔离区域的应佩戴头带式的N95/KN95医用防护口罩、一次性手套，一次性工作帽，防护服、戴防护面屏或护目镜和防水靴套（</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二级防护</a:t>
            </a:r>
            <a:r>
              <a:rPr lang="zh-CN" altLang="en-US" sz="2400">
                <a:latin typeface="微软雅黑" panose="020B0503020204020204" charset="-122"/>
                <a:ea typeface="微软雅黑" panose="020B0503020204020204" charset="-122"/>
                <a:cs typeface="微软雅黑" panose="020B0503020204020204" charset="-122"/>
                <a:sym typeface="+mn-ea"/>
              </a:rPr>
              <a:t>）。</a:t>
            </a:r>
            <a:endParaRPr lang="zh-CN" altLang="en-US" sz="2400">
              <a:latin typeface="微软雅黑" panose="020B0503020204020204" charset="-122"/>
              <a:ea typeface="微软雅黑" panose="020B0503020204020204" charset="-122"/>
              <a:cs typeface="微软雅黑" panose="020B0503020204020204" charset="-122"/>
            </a:endParaRPr>
          </a:p>
          <a:p>
            <a:pPr marL="0" indent="0">
              <a:buFont typeface="Wingdings" panose="05000000000000000000" charset="0"/>
              <a:buNone/>
            </a:pP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a:t>
            </a:r>
            <a:r>
              <a:rPr lang="en-US" altLang="zh-CN" sz="2400">
                <a:latin typeface="微软雅黑" panose="020B0503020204020204" charset="-122"/>
                <a:ea typeface="微软雅黑" panose="020B0503020204020204" charset="-122"/>
                <a:cs typeface="微软雅黑" panose="020B0503020204020204" charset="-122"/>
                <a:sym typeface="+mn-ea"/>
              </a:rPr>
              <a:t>2</a:t>
            </a:r>
            <a:r>
              <a:rPr lang="zh-CN" altLang="en-US" sz="2400">
                <a:latin typeface="微软雅黑" panose="020B0503020204020204" charset="-122"/>
                <a:ea typeface="微软雅黑" panose="020B0503020204020204" charset="-122"/>
                <a:cs typeface="微软雅黑" panose="020B0503020204020204" charset="-122"/>
                <a:sym typeface="+mn-ea"/>
              </a:rPr>
              <a:t>)在非隔离区域内活动时均</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应佩戴</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N95</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口罩</a:t>
            </a:r>
            <a:r>
              <a:rPr lang="zh-CN" altLang="en-US" sz="2400">
                <a:latin typeface="微软雅黑" panose="020B0503020204020204" charset="-122"/>
                <a:ea typeface="微软雅黑" panose="020B0503020204020204" charset="-122"/>
                <a:cs typeface="微软雅黑" panose="020B0503020204020204" charset="-122"/>
                <a:sym typeface="+mn-ea"/>
              </a:rPr>
              <a:t>，减少人员交流，避免聚集，做好手卫生。</a:t>
            </a:r>
          </a:p>
          <a:p>
            <a:pPr marL="0" indent="0">
              <a:buFont typeface="Wingdings" panose="05000000000000000000" charset="0"/>
              <a:buNone/>
            </a:pPr>
            <a:endParaRPr kumimoji="0" lang="en-US"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四、技术要点（个人防护）</a:t>
            </a:r>
            <a:endParaRPr lang="zh-CN" altLang="en-US" sz="2800" dirty="0" smtClean="0"/>
          </a:p>
        </p:txBody>
      </p:sp>
      <p:sp>
        <p:nvSpPr>
          <p:cNvPr id="4" name="任意多边形 3"/>
          <p:cNvSpPr/>
          <p:nvPr>
            <p:custDataLst>
              <p:tags r:id="rId1"/>
            </p:custDataLst>
          </p:nvPr>
        </p:nvSpPr>
        <p:spPr>
          <a:xfrm rot="19743805">
            <a:off x="884238" y="1041452"/>
            <a:ext cx="258927" cy="839507"/>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00000">
              <a:lumMod val="65000"/>
              <a:lumOff val="35000"/>
            </a:srgbClr>
          </a:solidFill>
          <a:ln w="12700" cap="flat" cmpd="sng" algn="ctr">
            <a:noFill/>
            <a:prstDash val="solid"/>
            <a:miter lim="800000"/>
          </a:ln>
          <a:effectLst/>
        </p:spPr>
        <p:txBody>
          <a:bodyPr lIns="90000" tIns="46800" rIns="90000" bIns="46800"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 name="任意多边形 4"/>
          <p:cNvSpPr/>
          <p:nvPr>
            <p:custDataLst>
              <p:tags r:id="rId2"/>
            </p:custDataLst>
          </p:nvPr>
        </p:nvSpPr>
        <p:spPr>
          <a:xfrm rot="19743805">
            <a:off x="1293416" y="1081971"/>
            <a:ext cx="258927" cy="839507"/>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90000" tIns="46800" rIns="90000" bIns="46800"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 name="矩形3"/>
          <p:cNvSpPr/>
          <p:nvPr>
            <p:custDataLst>
              <p:tags r:id="rId3"/>
            </p:custDataLst>
          </p:nvPr>
        </p:nvSpPr>
        <p:spPr>
          <a:xfrm>
            <a:off x="1739265" y="901700"/>
            <a:ext cx="10067290" cy="8032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1D6DC2"/>
            </a:solidFill>
            <a:prstDash val="solid"/>
            <a:bevel/>
          </a:ln>
          <a:effectLst/>
        </p:spPr>
        <p:txBody>
          <a:bodyPr rot="0" spcFirstLastPara="0" vertOverflow="overflow" horzOverflow="overflow" vert="horz" wrap="square" lIns="90000" tIns="46800" rIns="90000" bIns="46800" numCol="1" spcCol="0" rtlCol="0" fromWordArt="0" anchor="b" anchorCtr="0" forceAA="0" compatLnSpc="1">
            <a:normAutofit/>
          </a:bodyPr>
          <a:lstStyle/>
          <a:p>
            <a:pPr>
              <a:lnSpc>
                <a:spcPct val="120000"/>
              </a:lnSpc>
            </a:pPr>
            <a:r>
              <a:rPr lang="zh-CN" altLang="en-US" sz="2400" b="1" dirty="0" smtClean="0">
                <a:latin typeface="微软雅黑" panose="020B0503020204020204" charset="-122"/>
                <a:ea typeface="微软雅黑" panose="020B0503020204020204" charset="-122"/>
                <a:sym typeface="+mn-ea"/>
              </a:rPr>
              <a:t>标本采集人员</a:t>
            </a:r>
            <a:r>
              <a:rPr lang="zh-CN" altLang="en-US" sz="2400" dirty="0" smtClean="0">
                <a:latin typeface="微软雅黑" panose="020B0503020204020204" charset="-122"/>
                <a:ea typeface="微软雅黑" panose="020B0503020204020204" charset="-122"/>
                <a:sym typeface="+mn-ea"/>
              </a:rPr>
              <a:t>：二级防护。</a:t>
            </a:r>
            <a:endParaRPr lang="zh-CN" altLang="en-US" sz="2400" spc="150" dirty="0" smtClean="0">
              <a:solidFill>
                <a:srgbClr val="000000">
                  <a:lumMod val="75000"/>
                  <a:lumOff val="25000"/>
                </a:srgbClr>
              </a:solidFill>
              <a:latin typeface="微软雅黑" panose="020B0503020204020204" charset="-122"/>
              <a:ea typeface="微软雅黑" panose="020B0503020204020204" charset="-122"/>
              <a:sym typeface="+mn-ea"/>
            </a:endParaRPr>
          </a:p>
        </p:txBody>
      </p:sp>
      <p:sp>
        <p:nvSpPr>
          <p:cNvPr id="8" name="任意多边形 7"/>
          <p:cNvSpPr/>
          <p:nvPr>
            <p:custDataLst>
              <p:tags r:id="rId4"/>
            </p:custDataLst>
          </p:nvPr>
        </p:nvSpPr>
        <p:spPr>
          <a:xfrm rot="19743805">
            <a:off x="884238" y="2753691"/>
            <a:ext cx="258927" cy="839507"/>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00000">
              <a:lumMod val="65000"/>
              <a:lumOff val="35000"/>
            </a:srgbClr>
          </a:solidFill>
          <a:ln w="12700" cap="flat" cmpd="sng" algn="ctr">
            <a:noFill/>
            <a:prstDash val="solid"/>
            <a:miter lim="800000"/>
          </a:ln>
          <a:effectLst/>
        </p:spPr>
        <p:txBody>
          <a:bodyPr lIns="90000" tIns="46800" rIns="90000" bIns="46800"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任意多边形 8"/>
          <p:cNvSpPr/>
          <p:nvPr>
            <p:custDataLst>
              <p:tags r:id="rId5"/>
            </p:custDataLst>
          </p:nvPr>
        </p:nvSpPr>
        <p:spPr>
          <a:xfrm rot="19743805">
            <a:off x="1293416" y="2753691"/>
            <a:ext cx="258927" cy="839507"/>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90000" tIns="46800" rIns="90000" bIns="46800"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矩形2"/>
          <p:cNvSpPr/>
          <p:nvPr>
            <p:custDataLst>
              <p:tags r:id="rId6"/>
            </p:custDataLst>
          </p:nvPr>
        </p:nvSpPr>
        <p:spPr>
          <a:xfrm>
            <a:off x="1738630" y="2002790"/>
            <a:ext cx="10067925" cy="19291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1D6DC2"/>
            </a:solidFill>
            <a:prstDash val="solid"/>
            <a:bevel/>
          </a:ln>
          <a:effectLst/>
        </p:spPr>
        <p:txBody>
          <a:bodyPr rot="0" spcFirstLastPara="0" vertOverflow="overflow" horzOverflow="overflow" vert="horz" wrap="square" lIns="90000" tIns="46800" rIns="90000" bIns="46800" numCol="1" spcCol="0" rtlCol="0" fromWordArt="0" anchor="b" anchorCtr="0" forceAA="0" compatLnSpc="1"/>
          <a:lstStyle/>
          <a:p>
            <a:pPr>
              <a:lnSpc>
                <a:spcPct val="120000"/>
              </a:lnSpc>
            </a:pPr>
            <a:r>
              <a:rPr lang="zh-CN" altLang="en-US" sz="2400" b="1" dirty="0" smtClean="0">
                <a:latin typeface="微软雅黑" panose="020B0503020204020204" charset="-122"/>
                <a:ea typeface="微软雅黑" panose="020B0503020204020204" charset="-122"/>
                <a:cs typeface="微软雅黑" panose="020B0503020204020204" charset="-122"/>
                <a:sym typeface="+mn-ea"/>
              </a:rPr>
              <a:t>清洁消毒人员：</a:t>
            </a:r>
            <a:r>
              <a:rPr lang="zh-CN" altLang="en-US" sz="2400" dirty="0">
                <a:latin typeface="微软雅黑" panose="020B0503020204020204" charset="-122"/>
                <a:ea typeface="微软雅黑" panose="020B0503020204020204" charset="-122"/>
                <a:cs typeface="微软雅黑" panose="020B0503020204020204" charset="-122"/>
                <a:sym typeface="+mn-ea"/>
              </a:rPr>
              <a:t>消毒剂</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ea"/>
              </a:rPr>
              <a:t>配制时</a:t>
            </a:r>
            <a:r>
              <a:rPr lang="zh-CN" altLang="en-US" sz="2400" dirty="0">
                <a:latin typeface="微软雅黑" panose="020B0503020204020204" charset="-122"/>
                <a:ea typeface="微软雅黑" panose="020B0503020204020204" charset="-122"/>
                <a:cs typeface="微软雅黑" panose="020B0503020204020204" charset="-122"/>
                <a:sym typeface="+mn-ea"/>
              </a:rPr>
              <a:t>，</a:t>
            </a:r>
            <a:r>
              <a:rPr sz="2400" dirty="0">
                <a:latin typeface="微软雅黑" panose="020B0503020204020204" charset="-122"/>
                <a:ea typeface="微软雅黑" panose="020B0503020204020204" charset="-122"/>
                <a:cs typeface="微软雅黑" panose="020B0503020204020204" charset="-122"/>
                <a:sym typeface="+mn-ea"/>
              </a:rPr>
              <a:t>应当穿戴医用外科口罩、乳胶手套、护目镜或防护面屏、工作服等</a:t>
            </a:r>
            <a:r>
              <a:rPr lang="zh-CN" sz="2400" dirty="0">
                <a:latin typeface="微软雅黑" panose="020B0503020204020204" charset="-122"/>
                <a:ea typeface="微软雅黑" panose="020B0503020204020204" charset="-122"/>
                <a:cs typeface="微软雅黑" panose="020B0503020204020204" charset="-122"/>
                <a:sym typeface="+mn-ea"/>
              </a:rPr>
              <a:t>，</a:t>
            </a:r>
            <a:r>
              <a:rPr lang="en-US" altLang="zh-CN" sz="2400" dirty="0">
                <a:latin typeface="微软雅黑" panose="020B0503020204020204" charset="-122"/>
                <a:ea typeface="微软雅黑" panose="020B0503020204020204" charset="-122"/>
                <a:cs typeface="微软雅黑" panose="020B0503020204020204" charset="-122"/>
                <a:sym typeface="+mn-ea"/>
              </a:rPr>
              <a:t>一旦喷溅皮肤上、眼睛内，应及时用水冲洗，严重者马上就医</a:t>
            </a:r>
            <a:r>
              <a:rPr lang="zh-CN" altLang="en-US" sz="2400" dirty="0">
                <a:latin typeface="微软雅黑" panose="020B0503020204020204" charset="-122"/>
                <a:ea typeface="微软雅黑" panose="020B0503020204020204" charset="-122"/>
                <a:cs typeface="微软雅黑" panose="020B0503020204020204" charset="-122"/>
                <a:sym typeface="+mn-ea"/>
              </a:rPr>
              <a:t>。实施</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消毒时</a:t>
            </a:r>
            <a:r>
              <a:rPr lang="zh-CN" altLang="en-US" sz="2400" dirty="0">
                <a:latin typeface="微软雅黑" panose="020B0503020204020204" charset="-122"/>
                <a:ea typeface="微软雅黑" panose="020B0503020204020204" charset="-122"/>
                <a:cs typeface="微软雅黑" panose="020B0503020204020204" charset="-122"/>
                <a:sym typeface="+mn-ea"/>
              </a:rPr>
              <a:t>，应按</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二级</a:t>
            </a:r>
            <a:r>
              <a:rPr lang="zh-CN" altLang="en-US" sz="2400" dirty="0">
                <a:latin typeface="微软雅黑" panose="020B0503020204020204" charset="-122"/>
                <a:ea typeface="微软雅黑" panose="020B0503020204020204" charset="-122"/>
                <a:cs typeface="微软雅黑" panose="020B0503020204020204" charset="-122"/>
                <a:sym typeface="+mn-ea"/>
              </a:rPr>
              <a:t>生物安全要求穿戴防护用品，</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必要时选择防毒面具！</a:t>
            </a:r>
            <a:endParaRPr lang="zh-CN" altLang="en-US" sz="2400" spc="150" dirty="0" smtClean="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12" name="任意多边形 11"/>
          <p:cNvSpPr/>
          <p:nvPr>
            <p:custDataLst>
              <p:tags r:id="rId7"/>
            </p:custDataLst>
          </p:nvPr>
        </p:nvSpPr>
        <p:spPr>
          <a:xfrm rot="19743805">
            <a:off x="884238" y="4425412"/>
            <a:ext cx="258927" cy="839507"/>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000000">
              <a:lumMod val="65000"/>
              <a:lumOff val="35000"/>
            </a:srgbClr>
          </a:solidFill>
          <a:ln w="12700" cap="flat" cmpd="sng" algn="ctr">
            <a:noFill/>
            <a:prstDash val="solid"/>
            <a:miter lim="800000"/>
          </a:ln>
          <a:effectLst/>
        </p:spPr>
        <p:txBody>
          <a:bodyPr lIns="90000" tIns="46800" rIns="90000" bIns="46800"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任意多边形 12"/>
          <p:cNvSpPr/>
          <p:nvPr>
            <p:custDataLst>
              <p:tags r:id="rId8"/>
            </p:custDataLst>
          </p:nvPr>
        </p:nvSpPr>
        <p:spPr>
          <a:xfrm rot="19743805">
            <a:off x="1293416" y="4425412"/>
            <a:ext cx="258927" cy="839507"/>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90000" tIns="46800" rIns="90000" bIns="46800"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9" name="矩形1"/>
          <p:cNvSpPr/>
          <p:nvPr>
            <p:custDataLst>
              <p:tags r:id="rId9"/>
            </p:custDataLst>
          </p:nvPr>
        </p:nvSpPr>
        <p:spPr>
          <a:xfrm>
            <a:off x="1810385" y="4225290"/>
            <a:ext cx="9996170" cy="88519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1D6DC2"/>
            </a:solidFill>
            <a:prstDash val="solid"/>
            <a:bevel/>
          </a:ln>
          <a:effectLst/>
        </p:spPr>
        <p:txBody>
          <a:bodyPr rot="0" spcFirstLastPara="0" vertOverflow="overflow" horzOverflow="overflow" vert="horz" wrap="square" lIns="90000" tIns="46800" rIns="90000" bIns="46800" numCol="1" spcCol="0" rtlCol="0" fromWordArt="0" anchor="b" anchorCtr="0" forceAA="0" compatLnSpc="1"/>
          <a:lstStyle/>
          <a:p>
            <a:pPr indent="0">
              <a:lnSpc>
                <a:spcPct val="150000"/>
              </a:lnSpc>
              <a:buFont typeface="Arial" panose="020B0604020202020204" pitchFamily="34" charset="0"/>
              <a:buNone/>
            </a:pPr>
            <a:r>
              <a:rPr lang="zh-CN" altLang="en-US" sz="2400" b="1" dirty="0" smtClean="0">
                <a:latin typeface="微软雅黑" panose="020B0503020204020204" charset="-122"/>
                <a:ea typeface="微软雅黑" panose="020B0503020204020204" charset="-122"/>
                <a:sym typeface="+mn-ea"/>
              </a:rPr>
              <a:t>其他工作人员：</a:t>
            </a:r>
            <a:r>
              <a:rPr lang="zh-CN" altLang="en-US" sz="2400" dirty="0" smtClean="0">
                <a:latin typeface="微软雅黑" panose="020B0503020204020204" charset="-122"/>
                <a:ea typeface="微软雅黑" panose="020B0503020204020204" charset="-122"/>
                <a:sym typeface="+mn-ea"/>
              </a:rPr>
              <a:t>其他进入医学观察区域的相关人员均需二级及以上防护。</a:t>
            </a:r>
            <a:endParaRPr lang="zh-CN" altLang="en-US" sz="2400" spc="150" dirty="0" smtClean="0">
              <a:solidFill>
                <a:srgbClr val="000000">
                  <a:lumMod val="75000"/>
                  <a:lumOff val="25000"/>
                </a:srgbClr>
              </a:solidFill>
              <a:latin typeface="微软雅黑" panose="020B0503020204020204" charset="-122"/>
              <a:ea typeface="微软雅黑" panose="020B0503020204020204" charset="-122"/>
              <a:sym typeface="+mn-ea"/>
            </a:endParaRPr>
          </a:p>
        </p:txBody>
      </p:sp>
      <p:sp>
        <p:nvSpPr>
          <p:cNvPr id="2" name="文本框 1"/>
          <p:cNvSpPr txBox="1"/>
          <p:nvPr/>
        </p:nvSpPr>
        <p:spPr>
          <a:xfrm>
            <a:off x="1168400" y="5448300"/>
            <a:ext cx="10556240" cy="829945"/>
          </a:xfrm>
          <a:prstGeom prst="rect">
            <a:avLst/>
          </a:prstGeom>
          <a:noFill/>
        </p:spPr>
        <p:txBody>
          <a:bodyPr wrap="square" rtlCol="0" anchor="t">
            <a:spAutoFit/>
          </a:bodyPr>
          <a:lstStyle/>
          <a:p>
            <a:r>
              <a:rPr lang="zh-CN" altLang="en-US" sz="2400" dirty="0">
                <a:latin typeface="微软雅黑" panose="020B0503020204020204" charset="-122"/>
                <a:ea typeface="微软雅黑" panose="020B0503020204020204" charset="-122"/>
                <a:cs typeface="微软雅黑" panose="020B0503020204020204" charset="-122"/>
                <a:sym typeface="+mn-ea"/>
              </a:rPr>
              <a:t>防护用品穿脱要求：</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穿戴时防护到位</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，气密性检查； 脱时注意不污染；及时进行手卫生！</a:t>
            </a:r>
            <a:endParaRPr lang="zh-CN" altLang="en-US" sz="240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rot="885390">
            <a:off x="2309995" y="1566913"/>
            <a:ext cx="749449" cy="89220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4" name="矩形 3"/>
          <p:cNvSpPr/>
          <p:nvPr>
            <p:custDataLst>
              <p:tags r:id="rId2"/>
            </p:custDataLst>
          </p:nvPr>
        </p:nvSpPr>
        <p:spPr>
          <a:xfrm>
            <a:off x="2306665" y="1568496"/>
            <a:ext cx="749449" cy="892201"/>
          </a:xfrm>
          <a:prstGeom prst="rect">
            <a:avLst/>
          </a:prstGeom>
          <a:solidFill>
            <a:srgbClr val="018BE9">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charset="-122"/>
              <a:cs typeface="+mn-ea"/>
            </a:endParaRPr>
          </a:p>
        </p:txBody>
      </p:sp>
      <p:sp>
        <p:nvSpPr>
          <p:cNvPr id="24" name="文本框 23"/>
          <p:cNvSpPr txBox="1"/>
          <p:nvPr>
            <p:custDataLst>
              <p:tags r:id="rId3"/>
            </p:custDataLst>
          </p:nvPr>
        </p:nvSpPr>
        <p:spPr>
          <a:xfrm>
            <a:off x="2399552" y="1760423"/>
            <a:ext cx="567007" cy="506766"/>
          </a:xfrm>
          <a:prstGeom prst="rect">
            <a:avLst/>
          </a:prstGeom>
          <a:noFill/>
        </p:spPr>
        <p:txBody>
          <a:bodyPr wrap="none" rtlCol="0">
            <a:normAutofit lnSpcReduction="10000"/>
          </a:bodyPr>
          <a:lstStyle/>
          <a:p>
            <a:r>
              <a:rPr lang="en-US" altLang="zh-CN" sz="2800" b="1" dirty="0">
                <a:solidFill>
                  <a:srgbClr val="FFFFFF"/>
                </a:solidFill>
              </a:rPr>
              <a:t>01</a:t>
            </a:r>
            <a:endParaRPr lang="zh-CN" altLang="en-US" sz="2800" b="1" dirty="0">
              <a:solidFill>
                <a:srgbClr val="FFFFFF"/>
              </a:solidFill>
            </a:endParaRPr>
          </a:p>
        </p:txBody>
      </p:sp>
      <p:sp>
        <p:nvSpPr>
          <p:cNvPr id="28" name="矩形 1"/>
          <p:cNvSpPr>
            <a:spLocks noChangeArrowheads="1"/>
          </p:cNvSpPr>
          <p:nvPr>
            <p:custDataLst>
              <p:tags r:id="rId4"/>
            </p:custDataLst>
          </p:nvPr>
        </p:nvSpPr>
        <p:spPr bwMode="auto">
          <a:xfrm>
            <a:off x="3183143" y="1522568"/>
            <a:ext cx="2252780" cy="98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400" spc="150">
                <a:solidFill>
                  <a:srgbClr val="7F7F7F">
                    <a:lumMod val="75000"/>
                  </a:srgb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隔离点知识</a:t>
            </a:r>
          </a:p>
        </p:txBody>
      </p:sp>
      <p:sp>
        <p:nvSpPr>
          <p:cNvPr id="33" name="矩形 32"/>
          <p:cNvSpPr/>
          <p:nvPr>
            <p:custDataLst>
              <p:tags r:id="rId5"/>
            </p:custDataLst>
          </p:nvPr>
        </p:nvSpPr>
        <p:spPr>
          <a:xfrm rot="885390">
            <a:off x="6084403" y="1566913"/>
            <a:ext cx="749449" cy="89220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34" name="矩形 33"/>
          <p:cNvSpPr/>
          <p:nvPr>
            <p:custDataLst>
              <p:tags r:id="rId6"/>
            </p:custDataLst>
          </p:nvPr>
        </p:nvSpPr>
        <p:spPr>
          <a:xfrm>
            <a:off x="6081073" y="1568496"/>
            <a:ext cx="749449" cy="892201"/>
          </a:xfrm>
          <a:prstGeom prst="rect">
            <a:avLst/>
          </a:prstGeom>
          <a:solidFill>
            <a:srgbClr val="25BADB">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charset="-122"/>
              <a:cs typeface="+mn-ea"/>
            </a:endParaRPr>
          </a:p>
        </p:txBody>
      </p:sp>
      <p:sp>
        <p:nvSpPr>
          <p:cNvPr id="31" name="文本框 30"/>
          <p:cNvSpPr txBox="1"/>
          <p:nvPr>
            <p:custDataLst>
              <p:tags r:id="rId7"/>
            </p:custDataLst>
          </p:nvPr>
        </p:nvSpPr>
        <p:spPr>
          <a:xfrm>
            <a:off x="6173960" y="1760423"/>
            <a:ext cx="567007" cy="506766"/>
          </a:xfrm>
          <a:prstGeom prst="rect">
            <a:avLst/>
          </a:prstGeom>
          <a:noFill/>
        </p:spPr>
        <p:txBody>
          <a:bodyPr wrap="none" rtlCol="0">
            <a:normAutofit lnSpcReduction="10000"/>
          </a:bodyPr>
          <a:lstStyle/>
          <a:p>
            <a:r>
              <a:rPr lang="en-US" altLang="zh-CN" sz="2800" b="1" dirty="0">
                <a:solidFill>
                  <a:srgbClr val="FFFFFF"/>
                </a:solidFill>
              </a:rPr>
              <a:t>02</a:t>
            </a:r>
            <a:endParaRPr lang="zh-CN" altLang="en-US" sz="2800" b="1" dirty="0">
              <a:solidFill>
                <a:srgbClr val="FFFFFF"/>
              </a:solidFill>
            </a:endParaRPr>
          </a:p>
        </p:txBody>
      </p:sp>
      <p:sp>
        <p:nvSpPr>
          <p:cNvPr id="32" name="矩形 1"/>
          <p:cNvSpPr>
            <a:spLocks noChangeArrowheads="1"/>
          </p:cNvSpPr>
          <p:nvPr>
            <p:custDataLst>
              <p:tags r:id="rId8"/>
            </p:custDataLst>
          </p:nvPr>
        </p:nvSpPr>
        <p:spPr bwMode="auto">
          <a:xfrm>
            <a:off x="6957551" y="1522568"/>
            <a:ext cx="2252780" cy="98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400" spc="150">
                <a:solidFill>
                  <a:srgbClr val="7F7F7F">
                    <a:lumMod val="75000"/>
                  </a:srgb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人员配置</a:t>
            </a:r>
          </a:p>
          <a:p>
            <a:pPr>
              <a:lnSpc>
                <a:spcPct val="120000"/>
              </a:lnSpc>
              <a:spcBef>
                <a:spcPts val="0"/>
              </a:spcBef>
              <a:spcAft>
                <a:spcPts val="0"/>
              </a:spcAft>
            </a:pPr>
            <a:r>
              <a:rPr lang="zh-CN" altLang="en-US" sz="2400" spc="150">
                <a:solidFill>
                  <a:srgbClr val="7F7F7F">
                    <a:lumMod val="75000"/>
                  </a:srgb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与工作内容</a:t>
            </a:r>
          </a:p>
        </p:txBody>
      </p:sp>
      <p:sp>
        <p:nvSpPr>
          <p:cNvPr id="39" name="矩形 38"/>
          <p:cNvSpPr/>
          <p:nvPr>
            <p:custDataLst>
              <p:tags r:id="rId9"/>
            </p:custDataLst>
          </p:nvPr>
        </p:nvSpPr>
        <p:spPr>
          <a:xfrm rot="885390">
            <a:off x="2309995" y="2974882"/>
            <a:ext cx="749449" cy="89220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40" name="矩形 39"/>
          <p:cNvSpPr/>
          <p:nvPr>
            <p:custDataLst>
              <p:tags r:id="rId10"/>
            </p:custDataLst>
          </p:nvPr>
        </p:nvSpPr>
        <p:spPr>
          <a:xfrm>
            <a:off x="2306665" y="2976464"/>
            <a:ext cx="749449" cy="892201"/>
          </a:xfrm>
          <a:prstGeom prst="rect">
            <a:avLst/>
          </a:prstGeom>
          <a:solidFill>
            <a:srgbClr val="00B0F0">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charset="-122"/>
              <a:cs typeface="+mn-ea"/>
            </a:endParaRPr>
          </a:p>
        </p:txBody>
      </p:sp>
      <p:sp>
        <p:nvSpPr>
          <p:cNvPr id="37" name="文本框 36"/>
          <p:cNvSpPr txBox="1"/>
          <p:nvPr>
            <p:custDataLst>
              <p:tags r:id="rId11"/>
            </p:custDataLst>
          </p:nvPr>
        </p:nvSpPr>
        <p:spPr>
          <a:xfrm>
            <a:off x="2399552" y="3168391"/>
            <a:ext cx="567007" cy="506766"/>
          </a:xfrm>
          <a:prstGeom prst="rect">
            <a:avLst/>
          </a:prstGeom>
          <a:noFill/>
        </p:spPr>
        <p:txBody>
          <a:bodyPr wrap="none" rtlCol="0">
            <a:normAutofit lnSpcReduction="10000"/>
          </a:bodyPr>
          <a:lstStyle/>
          <a:p>
            <a:r>
              <a:rPr lang="en-US" altLang="zh-CN" sz="2800" b="1" dirty="0">
                <a:solidFill>
                  <a:srgbClr val="FFFFFF"/>
                </a:solidFill>
              </a:rPr>
              <a:t>03</a:t>
            </a:r>
            <a:endParaRPr lang="zh-CN" altLang="en-US" sz="2800" b="1" dirty="0">
              <a:solidFill>
                <a:srgbClr val="FFFFFF"/>
              </a:solidFill>
            </a:endParaRPr>
          </a:p>
        </p:txBody>
      </p:sp>
      <p:sp>
        <p:nvSpPr>
          <p:cNvPr id="38" name="矩形 1"/>
          <p:cNvSpPr>
            <a:spLocks noChangeArrowheads="1"/>
          </p:cNvSpPr>
          <p:nvPr>
            <p:custDataLst>
              <p:tags r:id="rId12"/>
            </p:custDataLst>
          </p:nvPr>
        </p:nvSpPr>
        <p:spPr bwMode="auto">
          <a:xfrm>
            <a:off x="3183143" y="2930536"/>
            <a:ext cx="2252780" cy="98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p>
            <a:pPr>
              <a:lnSpc>
                <a:spcPct val="120000"/>
              </a:lnSpc>
              <a:spcBef>
                <a:spcPts val="0"/>
              </a:spcBef>
              <a:spcAft>
                <a:spcPts val="0"/>
              </a:spcAft>
            </a:pPr>
            <a:r>
              <a:rPr lang="zh-CN" altLang="en-US" sz="2400" spc="150">
                <a:solidFill>
                  <a:srgbClr val="7F7F7F">
                    <a:lumMod val="75000"/>
                  </a:srgb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工作人员管理</a:t>
            </a:r>
          </a:p>
        </p:txBody>
      </p:sp>
      <p:sp>
        <p:nvSpPr>
          <p:cNvPr id="45" name="矩形 44"/>
          <p:cNvSpPr/>
          <p:nvPr>
            <p:custDataLst>
              <p:tags r:id="rId13"/>
            </p:custDataLst>
          </p:nvPr>
        </p:nvSpPr>
        <p:spPr>
          <a:xfrm rot="885390">
            <a:off x="6084403" y="2974882"/>
            <a:ext cx="749449" cy="89220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46" name="矩形 45"/>
          <p:cNvSpPr/>
          <p:nvPr>
            <p:custDataLst>
              <p:tags r:id="rId14"/>
            </p:custDataLst>
          </p:nvPr>
        </p:nvSpPr>
        <p:spPr>
          <a:xfrm>
            <a:off x="6081073" y="2976464"/>
            <a:ext cx="749449" cy="892201"/>
          </a:xfrm>
          <a:prstGeom prst="rect">
            <a:avLst/>
          </a:prstGeom>
          <a:solidFill>
            <a:srgbClr val="8DC03F">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charset="-122"/>
              <a:cs typeface="+mn-ea"/>
            </a:endParaRPr>
          </a:p>
        </p:txBody>
      </p:sp>
      <p:sp>
        <p:nvSpPr>
          <p:cNvPr id="43" name="文本框 42"/>
          <p:cNvSpPr txBox="1"/>
          <p:nvPr>
            <p:custDataLst>
              <p:tags r:id="rId15"/>
            </p:custDataLst>
          </p:nvPr>
        </p:nvSpPr>
        <p:spPr>
          <a:xfrm>
            <a:off x="6173960" y="3168391"/>
            <a:ext cx="567007" cy="506766"/>
          </a:xfrm>
          <a:prstGeom prst="rect">
            <a:avLst/>
          </a:prstGeom>
          <a:noFill/>
        </p:spPr>
        <p:txBody>
          <a:bodyPr wrap="none" rtlCol="0">
            <a:normAutofit lnSpcReduction="10000"/>
          </a:bodyPr>
          <a:lstStyle/>
          <a:p>
            <a:r>
              <a:rPr lang="en-US" altLang="zh-CN" sz="2800" b="1" dirty="0">
                <a:solidFill>
                  <a:srgbClr val="FFFFFF"/>
                </a:solidFill>
              </a:rPr>
              <a:t>04</a:t>
            </a:r>
            <a:endParaRPr lang="zh-CN" altLang="en-US" sz="2800" b="1" dirty="0">
              <a:solidFill>
                <a:srgbClr val="FFFFFF"/>
              </a:solidFill>
            </a:endParaRPr>
          </a:p>
        </p:txBody>
      </p:sp>
      <p:sp>
        <p:nvSpPr>
          <p:cNvPr id="44" name="矩形 1"/>
          <p:cNvSpPr>
            <a:spLocks noChangeArrowheads="1"/>
          </p:cNvSpPr>
          <p:nvPr>
            <p:custDataLst>
              <p:tags r:id="rId16"/>
            </p:custDataLst>
          </p:nvPr>
        </p:nvSpPr>
        <p:spPr bwMode="auto">
          <a:xfrm>
            <a:off x="6957551" y="2930536"/>
            <a:ext cx="2252780" cy="98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400" spc="150">
                <a:solidFill>
                  <a:srgbClr val="7F7F7F">
                    <a:lumMod val="75000"/>
                  </a:srgb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技术要点</a:t>
            </a:r>
          </a:p>
        </p:txBody>
      </p:sp>
      <p:sp>
        <p:nvSpPr>
          <p:cNvPr id="51" name="矩形 50"/>
          <p:cNvSpPr/>
          <p:nvPr>
            <p:custDataLst>
              <p:tags r:id="rId17"/>
            </p:custDataLst>
          </p:nvPr>
        </p:nvSpPr>
        <p:spPr>
          <a:xfrm rot="885390">
            <a:off x="2309995" y="4382850"/>
            <a:ext cx="749449" cy="89220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52" name="矩形 51"/>
          <p:cNvSpPr/>
          <p:nvPr>
            <p:custDataLst>
              <p:tags r:id="rId18"/>
            </p:custDataLst>
          </p:nvPr>
        </p:nvSpPr>
        <p:spPr>
          <a:xfrm>
            <a:off x="2306665" y="4384433"/>
            <a:ext cx="749449" cy="892201"/>
          </a:xfrm>
          <a:prstGeom prst="rect">
            <a:avLst/>
          </a:prstGeom>
          <a:solidFill>
            <a:srgbClr val="96B23C">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charset="-122"/>
              <a:cs typeface="+mn-ea"/>
            </a:endParaRPr>
          </a:p>
        </p:txBody>
      </p:sp>
      <p:sp>
        <p:nvSpPr>
          <p:cNvPr id="49" name="文本框 48"/>
          <p:cNvSpPr txBox="1"/>
          <p:nvPr>
            <p:custDataLst>
              <p:tags r:id="rId19"/>
            </p:custDataLst>
          </p:nvPr>
        </p:nvSpPr>
        <p:spPr>
          <a:xfrm>
            <a:off x="2399552" y="4576360"/>
            <a:ext cx="567007" cy="506766"/>
          </a:xfrm>
          <a:prstGeom prst="rect">
            <a:avLst/>
          </a:prstGeom>
          <a:noFill/>
        </p:spPr>
        <p:txBody>
          <a:bodyPr wrap="none" rtlCol="0">
            <a:normAutofit lnSpcReduction="10000"/>
          </a:bodyPr>
          <a:lstStyle/>
          <a:p>
            <a:r>
              <a:rPr lang="en-US" altLang="zh-CN" sz="2800" b="1" dirty="0">
                <a:solidFill>
                  <a:srgbClr val="FFFFFF"/>
                </a:solidFill>
              </a:rPr>
              <a:t>05</a:t>
            </a:r>
            <a:endParaRPr lang="zh-CN" altLang="en-US" sz="2800" b="1" dirty="0">
              <a:solidFill>
                <a:srgbClr val="FFFFFF"/>
              </a:solidFill>
            </a:endParaRPr>
          </a:p>
        </p:txBody>
      </p:sp>
      <p:sp>
        <p:nvSpPr>
          <p:cNvPr id="50" name="矩形 1"/>
          <p:cNvSpPr>
            <a:spLocks noChangeArrowheads="1"/>
          </p:cNvSpPr>
          <p:nvPr>
            <p:custDataLst>
              <p:tags r:id="rId20"/>
            </p:custDataLst>
          </p:nvPr>
        </p:nvSpPr>
        <p:spPr bwMode="auto">
          <a:xfrm>
            <a:off x="3183143" y="4338505"/>
            <a:ext cx="2252780" cy="98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400" spc="150">
                <a:solidFill>
                  <a:srgbClr val="7F7F7F">
                    <a:lumMod val="75000"/>
                  </a:srgb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工作流程</a:t>
            </a:r>
          </a:p>
        </p:txBody>
      </p:sp>
      <p:sp>
        <p:nvSpPr>
          <p:cNvPr id="57" name="矩形 56"/>
          <p:cNvSpPr/>
          <p:nvPr>
            <p:custDataLst>
              <p:tags r:id="rId21"/>
            </p:custDataLst>
          </p:nvPr>
        </p:nvSpPr>
        <p:spPr>
          <a:xfrm rot="885390">
            <a:off x="6084403" y="4382850"/>
            <a:ext cx="749449" cy="892201"/>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58" name="矩形 57"/>
          <p:cNvSpPr/>
          <p:nvPr>
            <p:custDataLst>
              <p:tags r:id="rId22"/>
            </p:custDataLst>
          </p:nvPr>
        </p:nvSpPr>
        <p:spPr>
          <a:xfrm>
            <a:off x="6081073" y="4384433"/>
            <a:ext cx="749449" cy="892201"/>
          </a:xfrm>
          <a:prstGeom prst="rect">
            <a:avLst/>
          </a:prstGeom>
          <a:solidFill>
            <a:srgbClr val="438AD7">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charset="-122"/>
              <a:cs typeface="+mn-ea"/>
            </a:endParaRPr>
          </a:p>
        </p:txBody>
      </p:sp>
      <p:sp>
        <p:nvSpPr>
          <p:cNvPr id="55" name="文本框 54"/>
          <p:cNvSpPr txBox="1"/>
          <p:nvPr>
            <p:custDataLst>
              <p:tags r:id="rId23"/>
            </p:custDataLst>
          </p:nvPr>
        </p:nvSpPr>
        <p:spPr>
          <a:xfrm>
            <a:off x="6173960" y="4576360"/>
            <a:ext cx="567007" cy="506766"/>
          </a:xfrm>
          <a:prstGeom prst="rect">
            <a:avLst/>
          </a:prstGeom>
          <a:noFill/>
        </p:spPr>
        <p:txBody>
          <a:bodyPr wrap="none" rtlCol="0">
            <a:normAutofit lnSpcReduction="10000"/>
          </a:bodyPr>
          <a:lstStyle/>
          <a:p>
            <a:r>
              <a:rPr lang="en-US" altLang="zh-CN" sz="2800" b="1" dirty="0">
                <a:solidFill>
                  <a:srgbClr val="FFFFFF"/>
                </a:solidFill>
              </a:rPr>
              <a:t>06</a:t>
            </a:r>
            <a:endParaRPr lang="zh-CN" altLang="en-US" sz="2800" b="1" dirty="0">
              <a:solidFill>
                <a:srgbClr val="FFFFFF"/>
              </a:solidFill>
            </a:endParaRPr>
          </a:p>
        </p:txBody>
      </p:sp>
      <p:sp>
        <p:nvSpPr>
          <p:cNvPr id="56" name="矩形 1"/>
          <p:cNvSpPr>
            <a:spLocks noChangeArrowheads="1"/>
          </p:cNvSpPr>
          <p:nvPr>
            <p:custDataLst>
              <p:tags r:id="rId24"/>
            </p:custDataLst>
          </p:nvPr>
        </p:nvSpPr>
        <p:spPr bwMode="auto">
          <a:xfrm>
            <a:off x="6957551" y="4338505"/>
            <a:ext cx="2252780" cy="98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2400" spc="150">
                <a:solidFill>
                  <a:srgbClr val="7F7F7F">
                    <a:lumMod val="75000"/>
                  </a:srgb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应急处置</a:t>
            </a:r>
          </a:p>
        </p:txBody>
      </p:sp>
      <p:sp>
        <p:nvSpPr>
          <p:cNvPr id="6" name="标题 5"/>
          <p:cNvSpPr>
            <a:spLocks noGrp="1"/>
          </p:cNvSpPr>
          <p:nvPr>
            <p:ph type="title"/>
          </p:nvPr>
        </p:nvSpPr>
        <p:spPr>
          <a:xfrm>
            <a:off x="330835" y="69215"/>
            <a:ext cx="11231033" cy="711200"/>
          </a:xfrm>
        </p:spPr>
        <p:txBody>
          <a:bodyPr/>
          <a:lstStyle/>
          <a:p>
            <a:pPr algn="l"/>
            <a:r>
              <a:rPr lang="zh-CN" altLang="en-US" sz="2800" dirty="0" smtClean="0"/>
              <a:t>主要内容</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t>四、</a:t>
            </a:r>
            <a:r>
              <a:rPr lang="zh-CN" altLang="en-US" sz="2800" dirty="0" smtClean="0">
                <a:sym typeface="+mn-ea"/>
              </a:rPr>
              <a:t>技术要点</a:t>
            </a:r>
            <a:r>
              <a:rPr lang="zh-CN" altLang="en-US" sz="2800" dirty="0" smtClean="0">
                <a:latin typeface="微软雅黑" panose="020B0503020204020204" charset="-122"/>
                <a:ea typeface="微软雅黑" panose="020B0503020204020204" charset="-122"/>
                <a:cs typeface="微软雅黑" panose="020B0503020204020204" charset="-122"/>
                <a:sym typeface="+mn-ea"/>
              </a:rPr>
              <a:t>（解除隔离标准）</a:t>
            </a:r>
            <a:endParaRPr lang="zh-CN" altLang="en-US" sz="2800" dirty="0" smtClean="0"/>
          </a:p>
        </p:txBody>
      </p:sp>
      <p:sp>
        <p:nvSpPr>
          <p:cNvPr id="2" name="圆角矩形 1"/>
          <p:cNvSpPr/>
          <p:nvPr/>
        </p:nvSpPr>
        <p:spPr>
          <a:xfrm>
            <a:off x="876935" y="1193165"/>
            <a:ext cx="10170160" cy="2223770"/>
          </a:xfrm>
          <a:prstGeom prst="roundRect">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anchor="t" anchorCtr="0" compatLnSpc="1"/>
          <a:lstStyle/>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kumimoji="0" lang="en-US"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 解除隔离时，对</a:t>
            </a:r>
            <a:r>
              <a:rPr kumimoji="0" lang="en-US" altLang="en-US" sz="2400" b="0" i="0" u="none" strike="noStrike" cap="none" normalizeH="0" baseline="0" smtClean="0">
                <a:ln>
                  <a:noFill/>
                </a:ln>
                <a:solidFill>
                  <a:srgbClr val="FF0000"/>
                </a:solidFill>
                <a:effectLst/>
                <a:highlight>
                  <a:srgbClr val="FFFF00"/>
                </a:highlight>
                <a:latin typeface="微软雅黑" panose="020B0503020204020204" charset="-122"/>
                <a:ea typeface="微软雅黑" panose="020B0503020204020204" charset="-122"/>
                <a:cs typeface="微软雅黑" panose="020B0503020204020204" charset="-122"/>
              </a:rPr>
              <a:t>“人、物、环境”</a:t>
            </a:r>
            <a:r>
              <a:rPr kumimoji="0" lang="en-US"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同时采样进行核酸检测，如</a:t>
            </a:r>
            <a:r>
              <a:rPr kumimoji="0" lang="en-US" altLang="en-US" sz="2400" b="0" i="0" u="none" strike="noStrike" cap="none" normalizeH="0" baseline="0" smtClean="0">
                <a:ln>
                  <a:noFill/>
                </a:ln>
                <a:solidFill>
                  <a:srgbClr val="FF0000"/>
                </a:solidFill>
                <a:effectLst/>
                <a:highlight>
                  <a:srgbClr val="FFFF00"/>
                </a:highlight>
                <a:latin typeface="微软雅黑" panose="020B0503020204020204" charset="-122"/>
                <a:ea typeface="微软雅黑" panose="020B0503020204020204" charset="-122"/>
                <a:cs typeface="微软雅黑" panose="020B0503020204020204" charset="-122"/>
              </a:rPr>
              <a:t>结果均为阴性</a:t>
            </a:r>
            <a:r>
              <a:rPr kumimoji="0" lang="en-US"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可解除集中隔离；</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kumimoji="0" lang="en-US"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如物品或环境核酸检测阳性，在排除隔离人员感染的可能后，方可解除集中隔离。</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四、技术要点（</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信息联络员</a:t>
            </a:r>
            <a:r>
              <a:rPr lang="zh-CN" altLang="en-US" sz="2800" dirty="0" smtClean="0">
                <a:sym typeface="+mn-ea"/>
              </a:rPr>
              <a:t>）</a:t>
            </a:r>
            <a:endParaRPr lang="zh-CN" altLang="en-US" sz="2800" dirty="0" smtClean="0"/>
          </a:p>
        </p:txBody>
      </p:sp>
      <p:sp>
        <p:nvSpPr>
          <p:cNvPr id="2" name="文本框 1"/>
          <p:cNvSpPr txBox="1"/>
          <p:nvPr/>
        </p:nvSpPr>
        <p:spPr>
          <a:xfrm>
            <a:off x="-693420" y="723900"/>
            <a:ext cx="11070590" cy="460375"/>
          </a:xfrm>
          <a:prstGeom prst="rect">
            <a:avLst/>
          </a:prstGeom>
          <a:noFill/>
        </p:spPr>
        <p:txBody>
          <a:bodyPr wrap="square" rtlCol="0" anchor="t">
            <a:spAutoFit/>
          </a:bodyPr>
          <a:lstStyle/>
          <a:p>
            <a:pPr indent="0" fontAlgn="auto">
              <a:lnSpc>
                <a:spcPct val="100000"/>
              </a:lnSpc>
              <a:buFont typeface="Wingdings" panose="05000000000000000000" charset="0"/>
              <a:buNone/>
            </a:pPr>
            <a:r>
              <a:rPr lang="en-US" altLang="zh-CN" sz="2400" dirty="0" smtClean="0">
                <a:latin typeface="微软雅黑" panose="020B0503020204020204" charset="-122"/>
                <a:ea typeface="微软雅黑" panose="020B0503020204020204" charset="-122"/>
                <a:cs typeface="微软雅黑" panose="020B0503020204020204" charset="-122"/>
                <a:sym typeface="+mn-ea"/>
              </a:rPr>
              <a:t> </a:t>
            </a:r>
            <a:endParaRPr lang="zh-CN" sz="2400" dirty="0" smtClean="0">
              <a:latin typeface="微软雅黑" panose="020B0503020204020204" charset="-122"/>
              <a:ea typeface="微软雅黑" panose="020B0503020204020204" charset="-122"/>
              <a:cs typeface="微软雅黑" panose="020B0503020204020204" charset="-122"/>
              <a:sym typeface="+mn-ea"/>
            </a:endParaRPr>
          </a:p>
        </p:txBody>
      </p:sp>
      <p:sp>
        <p:nvSpPr>
          <p:cNvPr id="53" name="Title 1"/>
          <p:cNvSpPr txBox="1"/>
          <p:nvPr/>
        </p:nvSpPr>
        <p:spPr>
          <a:xfrm>
            <a:off x="3551555" y="5557520"/>
            <a:ext cx="4031615" cy="544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800" b="1" i="1" dirty="0">
                <a:solidFill>
                  <a:srgbClr val="005DA2"/>
                </a:solidFill>
                <a:latin typeface="微软雅黑" panose="020B0503020204020204" charset="-122"/>
                <a:ea typeface="微软雅黑" panose="020B0503020204020204" charset="-122"/>
                <a:sym typeface="+mn-ea"/>
              </a:rPr>
              <a:t>隔离点健康监测</a:t>
            </a:r>
            <a:endParaRPr lang="zh-CN" altLang="en-US" sz="2800" b="1" i="1" dirty="0">
              <a:solidFill>
                <a:srgbClr val="005DA2"/>
              </a:solidFill>
              <a:latin typeface="微软雅黑" panose="020B0503020204020204" charset="-122"/>
              <a:ea typeface="微软雅黑" panose="020B0503020204020204" charset="-122"/>
            </a:endParaRPr>
          </a:p>
          <a:p>
            <a:pPr>
              <a:lnSpc>
                <a:spcPct val="100000"/>
              </a:lnSpc>
            </a:pPr>
            <a:endParaRPr lang="zh-CN" altLang="en-US" sz="2800" b="1" i="1" dirty="0">
              <a:solidFill>
                <a:srgbClr val="005DA2"/>
              </a:solidFill>
              <a:latin typeface="微软雅黑" panose="020B0503020204020204" charset="-122"/>
              <a:ea typeface="微软雅黑" panose="020B0503020204020204" charset="-122"/>
            </a:endParaRPr>
          </a:p>
        </p:txBody>
      </p:sp>
      <p:pic>
        <p:nvPicPr>
          <p:cNvPr id="10" name="图片 9" descr="健康打卡-打卡 (3)"/>
          <p:cNvPicPr>
            <a:picLocks noChangeAspect="1"/>
          </p:cNvPicPr>
          <p:nvPr/>
        </p:nvPicPr>
        <p:blipFill>
          <a:blip r:embed="rId3"/>
          <a:stretch>
            <a:fillRect/>
          </a:stretch>
        </p:blipFill>
        <p:spPr>
          <a:xfrm>
            <a:off x="5601335" y="1738630"/>
            <a:ext cx="2520950" cy="3601085"/>
          </a:xfrm>
          <a:prstGeom prst="rect">
            <a:avLst/>
          </a:prstGeom>
        </p:spPr>
      </p:pic>
      <p:pic>
        <p:nvPicPr>
          <p:cNvPr id="13" name="图片 12"/>
          <p:cNvPicPr>
            <a:picLocks noChangeAspect="1"/>
          </p:cNvPicPr>
          <p:nvPr/>
        </p:nvPicPr>
        <p:blipFill>
          <a:blip r:embed="rId4"/>
          <a:stretch>
            <a:fillRect/>
          </a:stretch>
        </p:blipFill>
        <p:spPr>
          <a:xfrm>
            <a:off x="1515745" y="1871345"/>
            <a:ext cx="3139440" cy="3293110"/>
          </a:xfrm>
          <a:prstGeom prst="rect">
            <a:avLst/>
          </a:prstGeom>
        </p:spPr>
      </p:pic>
      <p:sp>
        <p:nvSpPr>
          <p:cNvPr id="23" name="矩形 22"/>
          <p:cNvSpPr/>
          <p:nvPr/>
        </p:nvSpPr>
        <p:spPr>
          <a:xfrm>
            <a:off x="1651635" y="1068070"/>
            <a:ext cx="2576830" cy="62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a:endParaRPr lang="zh-CN" altLang="en-US"/>
          </a:p>
          <a:p>
            <a:pPr algn="l"/>
            <a:r>
              <a:rPr lang="zh-CN" altLang="en-US"/>
              <a:t>接收人员</a:t>
            </a:r>
          </a:p>
          <a:p>
            <a:pPr algn="l"/>
            <a:r>
              <a:rPr lang="zh-CN" altLang="en-US">
                <a:sym typeface="+mn-ea"/>
              </a:rPr>
              <a:t>不漏一人、不错一人。</a:t>
            </a:r>
            <a:endParaRPr lang="zh-CN" altLang="en-US"/>
          </a:p>
          <a:p>
            <a:pPr algn="l"/>
            <a:endParaRPr lang="zh-CN" altLang="en-US"/>
          </a:p>
        </p:txBody>
      </p:sp>
      <p:sp>
        <p:nvSpPr>
          <p:cNvPr id="24" name="矩形 23"/>
          <p:cNvSpPr/>
          <p:nvPr/>
        </p:nvSpPr>
        <p:spPr>
          <a:xfrm>
            <a:off x="5990590" y="1133475"/>
            <a:ext cx="1592580" cy="5562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zh-CN" altLang="en-US">
                <a:sym typeface="+mn-ea"/>
              </a:rPr>
              <a:t>人员健康打卡，关注心理。</a:t>
            </a:r>
            <a:endParaRPr lang="zh-CN" altLang="en-US"/>
          </a:p>
        </p:txBody>
      </p:sp>
      <p:sp>
        <p:nvSpPr>
          <p:cNvPr id="9" name="圆角矩形 8"/>
          <p:cNvSpPr/>
          <p:nvPr/>
        </p:nvSpPr>
        <p:spPr>
          <a:xfrm>
            <a:off x="8785860" y="2051685"/>
            <a:ext cx="2856230" cy="2932430"/>
          </a:xfrm>
          <a:prstGeom prst="roundRect">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anchor="t" anchorCtr="0" compatLnSpc="1"/>
          <a:lstStyle/>
          <a:p>
            <a:pPr marL="342900" marR="0" indent="-342900" algn="l" defTabSz="914400" rtl="0" eaLnBrk="1" fontAlgn="base" latinLnBrk="0" hangingPunct="1">
              <a:lnSpc>
                <a:spcPct val="100000"/>
              </a:lnSpc>
              <a:spcBef>
                <a:spcPct val="0"/>
              </a:spcBef>
              <a:spcAft>
                <a:spcPct val="0"/>
              </a:spcAft>
              <a:buClrTx/>
              <a:buSzTx/>
              <a:buFontTx/>
              <a:buNone/>
            </a:pPr>
            <a:r>
              <a:rPr lang="en-US" altLang="zh-CN" sz="2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 </a:t>
            </a:r>
            <a:r>
              <a:rPr lang="zh-CN" altLang="en-US" sz="2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对于无法通过移动端开展每日健康打卡的人员（老人、小孩等），可以由管理员进行一键代打卡。</a:t>
            </a:r>
            <a:endParaRPr kumimoji="0" lang="en-US" altLang="en-US" sz="24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四、技术要点（</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信息联络员</a:t>
            </a:r>
            <a:r>
              <a:rPr lang="zh-CN" altLang="en-US" sz="2800" dirty="0" smtClean="0">
                <a:sym typeface="+mn-ea"/>
              </a:rPr>
              <a:t>）</a:t>
            </a:r>
            <a:endParaRPr lang="zh-CN" altLang="en-US" sz="2800" dirty="0" smtClean="0"/>
          </a:p>
        </p:txBody>
      </p:sp>
      <p:pic>
        <p:nvPicPr>
          <p:cNvPr id="3" name="图片 2" descr="管控人员-管控措施 (1)"/>
          <p:cNvPicPr>
            <a:picLocks noChangeAspect="1"/>
          </p:cNvPicPr>
          <p:nvPr/>
        </p:nvPicPr>
        <p:blipFill>
          <a:blip r:embed="rId3"/>
          <a:srcRect b="13449"/>
          <a:stretch>
            <a:fillRect/>
          </a:stretch>
        </p:blipFill>
        <p:spPr>
          <a:xfrm>
            <a:off x="6049010" y="1301115"/>
            <a:ext cx="2682240" cy="4476750"/>
          </a:xfrm>
          <a:prstGeom prst="rect">
            <a:avLst/>
          </a:prstGeom>
        </p:spPr>
      </p:pic>
      <p:pic>
        <p:nvPicPr>
          <p:cNvPr id="14" name="图片 13" descr="预警提醒-优化"/>
          <p:cNvPicPr>
            <a:picLocks noChangeAspect="1"/>
          </p:cNvPicPr>
          <p:nvPr/>
        </p:nvPicPr>
        <p:blipFill>
          <a:blip r:embed="rId4"/>
          <a:stretch>
            <a:fillRect/>
          </a:stretch>
        </p:blipFill>
        <p:spPr>
          <a:xfrm>
            <a:off x="3060065" y="1301115"/>
            <a:ext cx="2783840" cy="4696460"/>
          </a:xfrm>
          <a:prstGeom prst="rect">
            <a:avLst/>
          </a:prstGeom>
        </p:spPr>
      </p:pic>
      <p:pic>
        <p:nvPicPr>
          <p:cNvPr id="15" name="图片 14" descr="个人核酸检测"/>
          <p:cNvPicPr>
            <a:picLocks noChangeAspect="1"/>
          </p:cNvPicPr>
          <p:nvPr/>
        </p:nvPicPr>
        <p:blipFill>
          <a:blip r:embed="rId5"/>
          <a:srcRect b="19570"/>
          <a:stretch>
            <a:fillRect/>
          </a:stretch>
        </p:blipFill>
        <p:spPr>
          <a:xfrm>
            <a:off x="8933815" y="1301115"/>
            <a:ext cx="2759075" cy="4556760"/>
          </a:xfrm>
          <a:prstGeom prst="rect">
            <a:avLst/>
          </a:prstGeom>
        </p:spPr>
      </p:pic>
      <p:pic>
        <p:nvPicPr>
          <p:cNvPr id="9" name="图片 8" descr="需求保障-添加"/>
          <p:cNvPicPr>
            <a:picLocks noChangeAspect="1"/>
          </p:cNvPicPr>
          <p:nvPr/>
        </p:nvPicPr>
        <p:blipFill>
          <a:blip r:embed="rId6"/>
          <a:stretch>
            <a:fillRect/>
          </a:stretch>
        </p:blipFill>
        <p:spPr>
          <a:xfrm>
            <a:off x="444500" y="2240280"/>
            <a:ext cx="2374265" cy="3528695"/>
          </a:xfrm>
          <a:prstGeom prst="rect">
            <a:avLst/>
          </a:prstGeom>
        </p:spPr>
      </p:pic>
      <p:sp>
        <p:nvSpPr>
          <p:cNvPr id="25" name="矩形 24"/>
          <p:cNvSpPr/>
          <p:nvPr/>
        </p:nvSpPr>
        <p:spPr>
          <a:xfrm>
            <a:off x="667385" y="1301115"/>
            <a:ext cx="1928495" cy="492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sym typeface="+mn-ea"/>
              </a:rPr>
              <a:t>管理员健康监管</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
            </a:r>
            <a:br>
              <a:rPr lang="zh-CN" altLang="en-US" sz="2800" dirty="0" smtClean="0">
                <a:sym typeface="+mn-ea"/>
              </a:rPr>
            </a:br>
            <a:r>
              <a:rPr lang="zh-CN" altLang="en-US" sz="2800" dirty="0" smtClean="0">
                <a:sym typeface="+mn-ea"/>
              </a:rPr>
              <a:t>四、技术要点（</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后勤保障员</a:t>
            </a:r>
            <a:r>
              <a:rPr lang="en-US" altLang="zh-CN"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送餐</a:t>
            </a:r>
            <a:r>
              <a:rPr lang="zh-CN" altLang="en-US" sz="2800" dirty="0" smtClean="0">
                <a:sym typeface="+mn-ea"/>
              </a:rPr>
              <a:t>）</a:t>
            </a:r>
            <a:r>
              <a:rPr lang="zh-CN" altLang="en-US" sz="2800" dirty="0" smtClean="0"/>
              <a:t/>
            </a:r>
            <a:br>
              <a:rPr lang="zh-CN" altLang="en-US" sz="2800" dirty="0" smtClean="0"/>
            </a:br>
            <a:endParaRPr lang="zh-CN" altLang="en-US" sz="2800" dirty="0" smtClean="0"/>
          </a:p>
        </p:txBody>
      </p:sp>
      <p:sp>
        <p:nvSpPr>
          <p:cNvPr id="9" name="圆角矩形 8"/>
          <p:cNvSpPr/>
          <p:nvPr/>
        </p:nvSpPr>
        <p:spPr>
          <a:xfrm>
            <a:off x="842645" y="1202690"/>
            <a:ext cx="5720080" cy="1718945"/>
          </a:xfrm>
          <a:prstGeom prst="roundRect">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anchor="t" anchorCtr="0" compatLnSpc="1"/>
          <a:lstStyle/>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latin typeface="微软雅黑" panose="020B0503020204020204" charset="-122"/>
                <a:ea typeface="微软雅黑" panose="020B0503020204020204" charset="-122"/>
                <a:cs typeface="微软雅黑" panose="020B0503020204020204" charset="-122"/>
                <a:sym typeface="+mn-ea"/>
              </a:rPr>
              <a:t>集中隔离医学观察点工作人员每日早、中、晚配送三餐至隔离房间门外，采用</a:t>
            </a:r>
            <a:r>
              <a:rPr sz="2400"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sz="2400" dirty="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U型送餐路线</a:t>
            </a:r>
            <a:r>
              <a:rPr sz="2400" dirty="0">
                <a:latin typeface="微软雅黑" panose="020B0503020204020204" charset="-122"/>
                <a:ea typeface="微软雅黑" panose="020B0503020204020204" charset="-122"/>
                <a:cs typeface="微软雅黑" panose="020B0503020204020204" charset="-122"/>
                <a:sym typeface="+mn-ea"/>
              </a:rPr>
              <a:t>，不能对门</a:t>
            </a:r>
            <a:r>
              <a:rPr lang="zh-CN" sz="2400" dirty="0">
                <a:latin typeface="微软雅黑" panose="020B0503020204020204" charset="-122"/>
                <a:ea typeface="微软雅黑" panose="020B0503020204020204" charset="-122"/>
                <a:cs typeface="微软雅黑" panose="020B0503020204020204" charset="-122"/>
                <a:sym typeface="+mn-ea"/>
              </a:rPr>
              <a:t>或相邻房间</a:t>
            </a:r>
            <a:r>
              <a:rPr sz="2400" dirty="0">
                <a:latin typeface="微软雅黑" panose="020B0503020204020204" charset="-122"/>
                <a:ea typeface="微软雅黑" panose="020B0503020204020204" charset="-122"/>
                <a:cs typeface="微软雅黑" panose="020B0503020204020204" charset="-122"/>
                <a:sym typeface="+mn-ea"/>
              </a:rPr>
              <a:t>同时开门取餐。</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endParaRPr lang="zh-CN" altLang="en-US" sz="2400">
              <a:latin typeface="微软雅黑" panose="020B0503020204020204" charset="-122"/>
              <a:ea typeface="微软雅黑" panose="020B0503020204020204" charset="-122"/>
              <a:cs typeface="微软雅黑" panose="020B0503020204020204" charset="-122"/>
            </a:endParaRPr>
          </a:p>
          <a:p>
            <a:pPr marL="0" marR="0" indent="0" algn="l" defTabSz="914400" rtl="0" eaLnBrk="1" fontAlgn="base" latinLnBrk="0" hangingPunct="1">
              <a:lnSpc>
                <a:spcPct val="100000"/>
              </a:lnSpc>
              <a:spcBef>
                <a:spcPct val="0"/>
              </a:spcBef>
              <a:spcAft>
                <a:spcPct val="0"/>
              </a:spcAft>
              <a:buClrTx/>
              <a:buSzTx/>
              <a:buFontTx/>
              <a:buNone/>
            </a:pPr>
            <a:endParaRPr kumimoji="0" lang="en-US" altLang="en-US" sz="24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3"/>
          <a:stretch>
            <a:fillRect/>
          </a:stretch>
        </p:blipFill>
        <p:spPr>
          <a:xfrm>
            <a:off x="7361555" y="1681480"/>
            <a:ext cx="2892425" cy="3495675"/>
          </a:xfrm>
          <a:prstGeom prst="rect">
            <a:avLst/>
          </a:prstGeom>
        </p:spPr>
      </p:pic>
      <p:sp>
        <p:nvSpPr>
          <p:cNvPr id="5" name="圆角矩形 4"/>
          <p:cNvSpPr/>
          <p:nvPr/>
        </p:nvSpPr>
        <p:spPr>
          <a:xfrm>
            <a:off x="880110" y="3212465"/>
            <a:ext cx="5683250" cy="2449195"/>
          </a:xfrm>
          <a:prstGeom prst="roundRect">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anchor="t" anchorCtr="0" compatLnSpc="1"/>
          <a:lstStyle/>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lang="zh-CN" altLang="en-US" sz="2400">
                <a:latin typeface="微软雅黑" panose="020B0503020204020204" charset="-122"/>
                <a:ea typeface="微软雅黑" panose="020B0503020204020204" charset="-122"/>
                <a:cs typeface="微软雅黑" panose="020B0503020204020204" charset="-122"/>
              </a:rPr>
              <a:t>所有隔离对象在观察期间</a:t>
            </a:r>
            <a:r>
              <a:rPr lang="zh-CN" altLang="en-US" sz="2400">
                <a:solidFill>
                  <a:srgbClr val="C00000"/>
                </a:solidFill>
                <a:highlight>
                  <a:srgbClr val="FFFF00"/>
                </a:highlight>
                <a:latin typeface="微软雅黑" panose="020B0503020204020204" charset="-122"/>
                <a:ea typeface="微软雅黑" panose="020B0503020204020204" charset="-122"/>
                <a:cs typeface="微软雅黑" panose="020B0503020204020204" charset="-122"/>
              </a:rPr>
              <a:t>不允许</a:t>
            </a:r>
            <a:r>
              <a:rPr lang="zh-CN" altLang="en-US" sz="2400">
                <a:latin typeface="微软雅黑" panose="020B0503020204020204" charset="-122"/>
                <a:ea typeface="微软雅黑" panose="020B0503020204020204" charset="-122"/>
                <a:cs typeface="微软雅黑" panose="020B0503020204020204" charset="-122"/>
              </a:rPr>
              <a:t>与其他隔离对象接触。</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lang="zh-CN" altLang="en-US" sz="2400">
                <a:latin typeface="微软雅黑" panose="020B0503020204020204" charset="-122"/>
                <a:ea typeface="微软雅黑" panose="020B0503020204020204" charset="-122"/>
                <a:cs typeface="微软雅黑" panose="020B0503020204020204" charset="-122"/>
              </a:rPr>
              <a:t>相邻、对门的隔离人员应错峰取餐，</a:t>
            </a:r>
            <a:r>
              <a:rPr lang="zh-CN" altLang="en-US" sz="2400">
                <a:solidFill>
                  <a:srgbClr val="C00000"/>
                </a:solidFill>
                <a:highlight>
                  <a:srgbClr val="FFFF00"/>
                </a:highlight>
                <a:latin typeface="微软雅黑" panose="020B0503020204020204" charset="-122"/>
                <a:ea typeface="微软雅黑" panose="020B0503020204020204" charset="-122"/>
                <a:cs typeface="微软雅黑" panose="020B0503020204020204" charset="-122"/>
              </a:rPr>
              <a:t>取餐时佩戴好 N95/KN95</a:t>
            </a:r>
            <a:r>
              <a:rPr lang="zh-CN" altLang="en-US" sz="2400">
                <a:highlight>
                  <a:srgbClr val="FFFF00"/>
                </a:highlight>
                <a:latin typeface="微软雅黑" panose="020B0503020204020204" charset="-122"/>
                <a:ea typeface="微软雅黑" panose="020B0503020204020204" charset="-122"/>
                <a:cs typeface="微软雅黑" panose="020B0503020204020204" charset="-122"/>
              </a:rPr>
              <a:t> </a:t>
            </a:r>
            <a:r>
              <a:rPr lang="zh-CN" altLang="en-US" sz="2400">
                <a:latin typeface="微软雅黑" panose="020B0503020204020204" charset="-122"/>
                <a:ea typeface="微软雅黑" panose="020B0503020204020204" charset="-122"/>
                <a:cs typeface="微软雅黑" panose="020B0503020204020204" charset="-122"/>
              </a:rPr>
              <a:t>颗粒物防护口罩，避免交谈和短暂停留，防止交叉感染。</a:t>
            </a:r>
          </a:p>
          <a:p>
            <a:pPr marL="0" marR="0" indent="0" algn="l" defTabSz="914400" rtl="0" eaLnBrk="1" fontAlgn="base" latinLnBrk="0" hangingPunct="1">
              <a:lnSpc>
                <a:spcPct val="100000"/>
              </a:lnSpc>
              <a:spcBef>
                <a:spcPct val="0"/>
              </a:spcBef>
              <a:spcAft>
                <a:spcPct val="0"/>
              </a:spcAft>
              <a:buClrTx/>
              <a:buSzTx/>
              <a:buFontTx/>
              <a:buNone/>
            </a:pPr>
            <a:endParaRPr kumimoji="0" lang="en-US" altLang="en-US" sz="24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sym typeface="+mn-ea"/>
              </a:rPr>
              <a:t/>
            </a:r>
            <a:br>
              <a:rPr lang="zh-CN" altLang="en-US" sz="2800" dirty="0" smtClean="0">
                <a:sym typeface="+mn-ea"/>
              </a:rPr>
            </a:br>
            <a:r>
              <a:rPr lang="zh-CN" altLang="en-US" sz="2800" dirty="0" smtClean="0">
                <a:sym typeface="+mn-ea"/>
              </a:rPr>
              <a:t>四、技术要点（</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后勤保障员</a:t>
            </a:r>
            <a:r>
              <a:rPr lang="en-US" altLang="zh-CN"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垃圾收集</a:t>
            </a:r>
            <a:r>
              <a:rPr lang="zh-CN" altLang="en-US" sz="2800" dirty="0" smtClean="0">
                <a:sym typeface="+mn-ea"/>
              </a:rPr>
              <a:t>）</a:t>
            </a:r>
            <a:r>
              <a:rPr lang="zh-CN" altLang="en-US" sz="2800" dirty="0" smtClean="0"/>
              <a:t/>
            </a:r>
            <a:br>
              <a:rPr lang="zh-CN" altLang="en-US" sz="2800" dirty="0" smtClean="0"/>
            </a:br>
            <a:endParaRPr lang="zh-CN" altLang="en-US" sz="2800" dirty="0" smtClean="0"/>
          </a:p>
        </p:txBody>
      </p:sp>
      <p:sp>
        <p:nvSpPr>
          <p:cNvPr id="2" name="文本框 1"/>
          <p:cNvSpPr txBox="1"/>
          <p:nvPr/>
        </p:nvSpPr>
        <p:spPr>
          <a:xfrm>
            <a:off x="1002665" y="1445895"/>
            <a:ext cx="9873615" cy="3046095"/>
          </a:xfrm>
          <a:prstGeom prst="rect">
            <a:avLst/>
          </a:prstGeom>
          <a:noFill/>
        </p:spPr>
        <p:txBody>
          <a:bodyPr wrap="square" rtlCol="0" anchor="t">
            <a:spAutoFit/>
          </a:bodyPr>
          <a:lstStyle/>
          <a:p>
            <a:r>
              <a:rPr lang="zh-CN" altLang="en-US" sz="2400">
                <a:solidFill>
                  <a:srgbClr val="C00000"/>
                </a:solidFill>
                <a:latin typeface="微软雅黑" panose="020B0503020204020204" charset="-122"/>
                <a:ea typeface="微软雅黑" panose="020B0503020204020204" charset="-122"/>
                <a:cs typeface="微软雅黑" panose="020B0503020204020204" charset="-122"/>
              </a:rPr>
              <a:t>隔离区域</a:t>
            </a:r>
          </a:p>
          <a:p>
            <a:r>
              <a:rPr lang="zh-CN" altLang="en-US" sz="2400">
                <a:latin typeface="微软雅黑" panose="020B0503020204020204" charset="-122"/>
                <a:ea typeface="微软雅黑" panose="020B0503020204020204" charset="-122"/>
                <a:cs typeface="微软雅黑" panose="020B0503020204020204" charset="-122"/>
              </a:rPr>
              <a:t>所有垃圾均应严格按照</a:t>
            </a:r>
            <a:r>
              <a:rPr lang="zh-CN" altLang="en-US" sz="2400">
                <a:solidFill>
                  <a:srgbClr val="C00000"/>
                </a:solidFill>
                <a:latin typeface="微软雅黑" panose="020B0503020204020204" charset="-122"/>
                <a:ea typeface="微软雅黑" panose="020B0503020204020204" charset="-122"/>
                <a:cs typeface="微软雅黑" panose="020B0503020204020204" charset="-122"/>
              </a:rPr>
              <a:t>医疗废物</a:t>
            </a:r>
            <a:r>
              <a:rPr lang="zh-CN" altLang="en-US" sz="2400">
                <a:latin typeface="微软雅黑" panose="020B0503020204020204" charset="-122"/>
                <a:ea typeface="微软雅黑" panose="020B0503020204020204" charset="-122"/>
                <a:cs typeface="微软雅黑" panose="020B0503020204020204" charset="-122"/>
              </a:rPr>
              <a:t>进行收运处置，严禁混入生活垃圾收运处理。隔离单元每间房间门口放置套有医疗废物包装袋的垃圾桶收集产生的垃圾。垃圾由环卫部门或医疗废物处置单位用专车进行回收处置，并做好日期、数量、交接双方签名登记工作。</a:t>
            </a:r>
          </a:p>
          <a:p>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solidFill>
                  <a:srgbClr val="C00000"/>
                </a:solidFill>
                <a:latin typeface="微软雅黑" panose="020B0503020204020204" charset="-122"/>
                <a:ea typeface="微软雅黑" panose="020B0503020204020204" charset="-122"/>
                <a:cs typeface="微软雅黑" panose="020B0503020204020204" charset="-122"/>
              </a:rPr>
              <a:t>工作准备区域</a:t>
            </a:r>
          </a:p>
          <a:p>
            <a:r>
              <a:rPr lang="zh-CN" altLang="en-US" sz="2400">
                <a:latin typeface="微软雅黑" panose="020B0503020204020204" charset="-122"/>
                <a:ea typeface="微软雅黑" panose="020B0503020204020204" charset="-122"/>
                <a:cs typeface="微软雅黑" panose="020B0503020204020204" charset="-122"/>
              </a:rPr>
              <a:t>产生的</a:t>
            </a:r>
            <a:r>
              <a:rPr lang="zh-CN" altLang="en-US" sz="2400">
                <a:solidFill>
                  <a:srgbClr val="C00000"/>
                </a:solidFill>
                <a:latin typeface="微软雅黑" panose="020B0503020204020204" charset="-122"/>
                <a:ea typeface="微软雅黑" panose="020B0503020204020204" charset="-122"/>
                <a:cs typeface="微软雅黑" panose="020B0503020204020204" charset="-122"/>
              </a:rPr>
              <a:t>生活垃圾</a:t>
            </a:r>
            <a:r>
              <a:rPr lang="zh-CN" altLang="en-US" sz="2400">
                <a:latin typeface="微软雅黑" panose="020B0503020204020204" charset="-122"/>
                <a:ea typeface="微软雅黑" panose="020B0503020204020204" charset="-122"/>
                <a:cs typeface="微软雅黑" panose="020B0503020204020204" charset="-122"/>
              </a:rPr>
              <a:t>按</a:t>
            </a:r>
            <a:r>
              <a:rPr lang="zh-CN" altLang="en-US" sz="2400">
                <a:solidFill>
                  <a:srgbClr val="C00000"/>
                </a:solidFill>
                <a:latin typeface="微软雅黑" panose="020B0503020204020204" charset="-122"/>
                <a:ea typeface="微软雅黑" panose="020B0503020204020204" charset="-122"/>
                <a:cs typeface="微软雅黑" panose="020B0503020204020204" charset="-122"/>
              </a:rPr>
              <a:t>普通生活垃圾</a:t>
            </a:r>
            <a:r>
              <a:rPr lang="zh-CN" altLang="en-US" sz="2400">
                <a:latin typeface="微软雅黑" panose="020B0503020204020204" charset="-122"/>
                <a:ea typeface="微软雅黑" panose="020B0503020204020204" charset="-122"/>
                <a:cs typeface="微软雅黑" panose="020B0503020204020204" charset="-122"/>
              </a:rPr>
              <a:t>收集和转运。</a:t>
            </a:r>
          </a:p>
        </p:txBody>
      </p:sp>
      <p:pic>
        <p:nvPicPr>
          <p:cNvPr id="7" name="图片 6"/>
          <p:cNvPicPr>
            <a:picLocks noChangeAspect="1"/>
          </p:cNvPicPr>
          <p:nvPr/>
        </p:nvPicPr>
        <p:blipFill>
          <a:blip r:embed="rId3"/>
          <a:stretch>
            <a:fillRect/>
          </a:stretch>
        </p:blipFill>
        <p:spPr>
          <a:xfrm>
            <a:off x="612140" y="1445895"/>
            <a:ext cx="431800" cy="406400"/>
          </a:xfrm>
          <a:prstGeom prst="rect">
            <a:avLst/>
          </a:prstGeom>
        </p:spPr>
      </p:pic>
      <p:pic>
        <p:nvPicPr>
          <p:cNvPr id="10" name="图片 9"/>
          <p:cNvPicPr>
            <a:picLocks noChangeAspect="1"/>
          </p:cNvPicPr>
          <p:nvPr/>
        </p:nvPicPr>
        <p:blipFill>
          <a:blip r:embed="rId4"/>
          <a:stretch>
            <a:fillRect/>
          </a:stretch>
        </p:blipFill>
        <p:spPr>
          <a:xfrm>
            <a:off x="612140" y="3601720"/>
            <a:ext cx="463550" cy="444500"/>
          </a:xfrm>
          <a:prstGeom prst="rect">
            <a:avLst/>
          </a:prstGeom>
        </p:spPr>
      </p:pic>
      <p:pic>
        <p:nvPicPr>
          <p:cNvPr id="11" name="图片 10"/>
          <p:cNvPicPr>
            <a:picLocks noChangeAspect="1"/>
          </p:cNvPicPr>
          <p:nvPr/>
        </p:nvPicPr>
        <p:blipFill>
          <a:blip r:embed="rId5"/>
          <a:stretch>
            <a:fillRect/>
          </a:stretch>
        </p:blipFill>
        <p:spPr>
          <a:xfrm>
            <a:off x="9907270" y="4608830"/>
            <a:ext cx="1962150" cy="165100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260985" y="1059815"/>
            <a:ext cx="11008995" cy="2513330"/>
          </a:xfrm>
          <a:prstGeom prst="roundRect">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anchor="t" anchorCtr="0" compatLnSpc="1"/>
          <a:lstStyle/>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latin typeface="微软雅黑" panose="020B0503020204020204" charset="-122"/>
                <a:ea typeface="微软雅黑" panose="020B0503020204020204" charset="-122"/>
                <a:cs typeface="微软雅黑" panose="020B0503020204020204" charset="-122"/>
                <a:sym typeface="+mn-ea"/>
              </a:rPr>
              <a:t>集中隔离点</a:t>
            </a:r>
            <a:r>
              <a:rPr lang="zh-CN" sz="2400" dirty="0">
                <a:latin typeface="微软雅黑" panose="020B0503020204020204" charset="-122"/>
                <a:ea typeface="微软雅黑" panose="020B0503020204020204" charset="-122"/>
                <a:cs typeface="微软雅黑" panose="020B0503020204020204" charset="-122"/>
                <a:sym typeface="+mn-ea"/>
              </a:rPr>
              <a:t>隔离区域</a:t>
            </a:r>
            <a:r>
              <a:rPr sz="2400" dirty="0">
                <a:latin typeface="微软雅黑" panose="020B0503020204020204" charset="-122"/>
                <a:ea typeface="微软雅黑" panose="020B0503020204020204" charset="-122"/>
                <a:cs typeface="微软雅黑" panose="020B0503020204020204" charset="-122"/>
                <a:sym typeface="+mn-ea"/>
              </a:rPr>
              <a:t>所有垃圾均按</a:t>
            </a:r>
            <a:r>
              <a:rPr sz="2400" dirty="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医疗废物</a:t>
            </a:r>
            <a:r>
              <a:rPr sz="2400" dirty="0">
                <a:latin typeface="微软雅黑" panose="020B0503020204020204" charset="-122"/>
                <a:ea typeface="微软雅黑" panose="020B0503020204020204" charset="-122"/>
                <a:cs typeface="微软雅黑" panose="020B0503020204020204" charset="-122"/>
                <a:sym typeface="+mn-ea"/>
              </a:rPr>
              <a:t>进行处置。</a:t>
            </a:r>
            <a:r>
              <a:rPr lang="zh-CN" sz="2400" dirty="0">
                <a:latin typeface="微软雅黑" panose="020B0503020204020204" charset="-122"/>
                <a:ea typeface="微软雅黑" panose="020B0503020204020204" charset="-122"/>
                <a:cs typeface="微软雅黑" panose="020B0503020204020204" charset="-122"/>
                <a:sym typeface="+mn-ea"/>
              </a:rPr>
              <a:t>用</a:t>
            </a:r>
            <a:r>
              <a:rPr sz="2400" dirty="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双层黄色医疗废物专用包装袋</a:t>
            </a:r>
            <a:r>
              <a:rPr lang="zh-CN" sz="2400" dirty="0">
                <a:latin typeface="微软雅黑" panose="020B0503020204020204" charset="-122"/>
                <a:ea typeface="微软雅黑" panose="020B0503020204020204" charset="-122"/>
                <a:cs typeface="微软雅黑" panose="020B0503020204020204" charset="-122"/>
                <a:sym typeface="+mn-ea"/>
              </a:rPr>
              <a:t>，达到包装袋3/4时及时封口，并更换包装袋。</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latin typeface="微软雅黑" panose="020B0503020204020204" charset="-122"/>
                <a:ea typeface="微软雅黑" panose="020B0503020204020204" charset="-122"/>
                <a:cs typeface="微软雅黑" panose="020B0503020204020204" charset="-122"/>
                <a:sym typeface="+mn-ea"/>
              </a:rPr>
              <a:t>至少要按照</a:t>
            </a:r>
            <a:r>
              <a:rPr sz="2400" dirty="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二级防护</a:t>
            </a:r>
            <a:r>
              <a:rPr lang="zh-CN" sz="2400" dirty="0">
                <a:latin typeface="微软雅黑" panose="020B0503020204020204" charset="-122"/>
                <a:ea typeface="微软雅黑" panose="020B0503020204020204" charset="-122"/>
                <a:cs typeface="微软雅黑" panose="020B0503020204020204" charset="-122"/>
                <a:sym typeface="+mn-ea"/>
              </a:rPr>
              <a:t>。</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latin typeface="微软雅黑" panose="020B0503020204020204" charset="-122"/>
                <a:ea typeface="微软雅黑" panose="020B0503020204020204" charset="-122"/>
                <a:cs typeface="微软雅黑" panose="020B0503020204020204" charset="-122"/>
                <a:sym typeface="+mn-ea"/>
              </a:rPr>
              <a:t>收集隔离对象的生活垃圾时，须对垃圾包装袋表面采用1000mg/L 84消毒液喷洒，在包装袋外加套一层医疗废物专用包装袋，采用</a:t>
            </a:r>
            <a:r>
              <a:rPr sz="2400" dirty="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鹅颈结式封口</a:t>
            </a:r>
            <a:r>
              <a:rPr sz="2400" dirty="0">
                <a:latin typeface="微软雅黑" panose="020B0503020204020204" charset="-122"/>
                <a:ea typeface="微软雅黑" panose="020B0503020204020204" charset="-122"/>
                <a:cs typeface="微软雅黑" panose="020B0503020204020204" charset="-122"/>
                <a:sym typeface="+mn-ea"/>
              </a:rPr>
              <a:t>，分层封扎，确保封口严密。</a:t>
            </a:r>
          </a:p>
          <a:p>
            <a:pPr marL="0" marR="0" indent="0" algn="l" defTabSz="914400" rtl="0" eaLnBrk="1" fontAlgn="base" latinLnBrk="0" hangingPunct="1">
              <a:lnSpc>
                <a:spcPct val="100000"/>
              </a:lnSpc>
              <a:spcBef>
                <a:spcPct val="0"/>
              </a:spcBef>
              <a:spcAft>
                <a:spcPct val="0"/>
              </a:spcAft>
              <a:buClrTx/>
              <a:buSzTx/>
              <a:buFontTx/>
              <a:buNone/>
            </a:pPr>
            <a:endParaRPr kumimoji="0" lang="en-US" altLang="en-US" sz="24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p:txBody>
      </p:sp>
      <p:sp>
        <p:nvSpPr>
          <p:cNvPr id="5"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sym typeface="+mn-ea"/>
              </a:rPr>
              <a:t/>
            </a:r>
            <a:br>
              <a:rPr lang="zh-CN" altLang="en-US" sz="2800" dirty="0" smtClean="0">
                <a:sym typeface="+mn-ea"/>
              </a:rPr>
            </a:br>
            <a:r>
              <a:rPr lang="zh-CN" altLang="en-US" sz="2800" dirty="0" smtClean="0">
                <a:sym typeface="+mn-ea"/>
              </a:rPr>
              <a:t>四、技术要点（</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后勤保障员</a:t>
            </a:r>
            <a:r>
              <a:rPr lang="en-US" altLang="zh-CN"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垃圾收集</a:t>
            </a:r>
            <a:r>
              <a:rPr lang="zh-CN" altLang="en-US" sz="2800" dirty="0" smtClean="0">
                <a:sym typeface="+mn-ea"/>
              </a:rPr>
              <a:t>）</a:t>
            </a:r>
            <a:r>
              <a:rPr lang="zh-CN" altLang="en-US" sz="2800" dirty="0" smtClean="0"/>
              <a:t/>
            </a:r>
            <a:br>
              <a:rPr lang="zh-CN" altLang="en-US" sz="2800" dirty="0" smtClean="0"/>
            </a:br>
            <a:endParaRPr lang="zh-CN" altLang="en-US" sz="2800" dirty="0" smtClean="0"/>
          </a:p>
        </p:txBody>
      </p:sp>
      <p:pic>
        <p:nvPicPr>
          <p:cNvPr id="100" name="图片 99"/>
          <p:cNvPicPr/>
          <p:nvPr/>
        </p:nvPicPr>
        <p:blipFill>
          <a:blip r:embed="rId3"/>
          <a:stretch>
            <a:fillRect/>
          </a:stretch>
        </p:blipFill>
        <p:spPr>
          <a:xfrm>
            <a:off x="3341370" y="3573145"/>
            <a:ext cx="5767705" cy="267779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sym typeface="+mn-ea"/>
              </a:rPr>
              <a:t/>
            </a:r>
            <a:br>
              <a:rPr lang="zh-CN" altLang="en-US" sz="2800" dirty="0" smtClean="0">
                <a:sym typeface="+mn-ea"/>
              </a:rPr>
            </a:br>
            <a:r>
              <a:rPr lang="zh-CN" altLang="en-US" sz="2800" dirty="0" smtClean="0">
                <a:sym typeface="+mn-ea"/>
              </a:rPr>
              <a:t>四、技术要点（</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后勤保障员</a:t>
            </a:r>
            <a:r>
              <a:rPr lang="en-US" altLang="zh-CN"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800" dirty="0" smtClean="0">
                <a:solidFill>
                  <a:srgbClr val="C00000"/>
                </a:solidFill>
                <a:latin typeface="微软雅黑" panose="020B0503020204020204" charset="-122"/>
                <a:ea typeface="微软雅黑" panose="020B0503020204020204" charset="-122"/>
                <a:cs typeface="微软雅黑" panose="020B0503020204020204" charset="-122"/>
                <a:sym typeface="+mn-ea"/>
              </a:rPr>
              <a:t>垃圾收集</a:t>
            </a:r>
            <a:r>
              <a:rPr lang="zh-CN" altLang="en-US" sz="2800" dirty="0" smtClean="0">
                <a:sym typeface="+mn-ea"/>
              </a:rPr>
              <a:t>）</a:t>
            </a:r>
            <a:r>
              <a:rPr lang="zh-CN" altLang="en-US" sz="2800" dirty="0" smtClean="0"/>
              <a:t/>
            </a:r>
            <a:br>
              <a:rPr lang="zh-CN" altLang="en-US" sz="2800" dirty="0" smtClean="0"/>
            </a:br>
            <a:endParaRPr lang="zh-CN" altLang="en-US" sz="2800" dirty="0" smtClean="0"/>
          </a:p>
        </p:txBody>
      </p:sp>
      <p:sp>
        <p:nvSpPr>
          <p:cNvPr id="9" name="圆角矩形 8"/>
          <p:cNvSpPr/>
          <p:nvPr/>
        </p:nvSpPr>
        <p:spPr>
          <a:xfrm>
            <a:off x="539115" y="1534795"/>
            <a:ext cx="6758940" cy="3291205"/>
          </a:xfrm>
          <a:prstGeom prst="roundRect">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anchor="t" anchorCtr="0" compatLnSpc="1"/>
          <a:lstStyle/>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solidFill>
                  <a:srgbClr val="FF0000"/>
                </a:solidFill>
                <a:latin typeface="微软雅黑" panose="020B0503020204020204" charset="-122"/>
                <a:ea typeface="微软雅黑" panose="020B0503020204020204" charset="-122"/>
                <a:cs typeface="微软雅黑" panose="020B0503020204020204" charset="-122"/>
                <a:sym typeface="+mn-ea"/>
              </a:rPr>
              <a:t>工作人员在离开污染区前</a:t>
            </a:r>
            <a:r>
              <a:rPr sz="2400" dirty="0">
                <a:latin typeface="微软雅黑" panose="020B0503020204020204" charset="-122"/>
                <a:ea typeface="微软雅黑" panose="020B0503020204020204" charset="-122"/>
                <a:cs typeface="微软雅黑" panose="020B0503020204020204" charset="-122"/>
                <a:sym typeface="+mn-ea"/>
              </a:rPr>
              <a:t>，应当对包装袋表面采用1000mg/L 84消毒液均匀喷洒消毒。</a:t>
            </a:r>
          </a:p>
          <a:p>
            <a:pPr marR="0" indent="0" algn="l" defTabSz="914400" rtl="0" eaLnBrk="1" fontAlgn="base" latinLnBrk="0" hangingPunct="1">
              <a:lnSpc>
                <a:spcPct val="100000"/>
              </a:lnSpc>
              <a:spcBef>
                <a:spcPct val="0"/>
              </a:spcBef>
              <a:spcAft>
                <a:spcPct val="0"/>
              </a:spcAft>
              <a:buClrTx/>
              <a:buSzTx/>
              <a:buFont typeface="Wingdings" panose="05000000000000000000" charset="0"/>
              <a:buNone/>
            </a:pPr>
            <a:endParaRPr sz="2400" dirty="0">
              <a:latin typeface="微软雅黑" panose="020B0503020204020204" charset="-122"/>
              <a:ea typeface="微软雅黑" panose="020B0503020204020204" charset="-122"/>
              <a:cs typeface="微软雅黑" panose="020B0503020204020204" charset="-122"/>
              <a:sym typeface="+mn-ea"/>
            </a:endParaRP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sz="2400" dirty="0">
                <a:latin typeface="微软雅黑" panose="020B0503020204020204" charset="-122"/>
                <a:ea typeface="微软雅黑" panose="020B0503020204020204" charset="-122"/>
                <a:cs typeface="微软雅黑" panose="020B0503020204020204" charset="-122"/>
                <a:sym typeface="+mn-ea"/>
              </a:rPr>
              <a:t>每个医疗废物包装袋上应当系有或粘贴中文标签，标签内容包括医疗废物产生单位、产生日期、类别及需要的特别说明等，</a:t>
            </a:r>
            <a:r>
              <a:rPr sz="2400" dirty="0">
                <a:solidFill>
                  <a:srgbClr val="FF0000"/>
                </a:solidFill>
                <a:latin typeface="微软雅黑" panose="020B0503020204020204" charset="-122"/>
                <a:ea typeface="微软雅黑" panose="020B0503020204020204" charset="-122"/>
                <a:cs typeface="微软雅黑" panose="020B0503020204020204" charset="-122"/>
                <a:sym typeface="+mn-ea"/>
              </a:rPr>
              <a:t>并在特别说明中标注“新型冠状病毒感染的肺炎”或简写为“新冠"。</a:t>
            </a:r>
            <a:endParaRPr sz="2400" dirty="0">
              <a:latin typeface="微软雅黑" panose="020B0503020204020204" charset="-122"/>
              <a:ea typeface="微软雅黑" panose="020B0503020204020204" charset="-122"/>
              <a:cs typeface="微软雅黑" panose="020B0503020204020204" charset="-122"/>
              <a:sym typeface="+mn-ea"/>
            </a:endParaRPr>
          </a:p>
          <a:p>
            <a:pPr marL="0" marR="0" indent="0" algn="l" defTabSz="914400" rtl="0" eaLnBrk="1" fontAlgn="base" latinLnBrk="0" hangingPunct="1">
              <a:lnSpc>
                <a:spcPct val="100000"/>
              </a:lnSpc>
              <a:spcBef>
                <a:spcPct val="0"/>
              </a:spcBef>
              <a:spcAft>
                <a:spcPct val="0"/>
              </a:spcAft>
              <a:buClrTx/>
              <a:buSzTx/>
              <a:buFontTx/>
              <a:buNone/>
            </a:pPr>
            <a:endParaRPr kumimoji="0" lang="en-US" altLang="en-US" sz="24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3"/>
          <a:stretch>
            <a:fillRect/>
          </a:stretch>
        </p:blipFill>
        <p:spPr>
          <a:xfrm>
            <a:off x="7493000" y="1765300"/>
            <a:ext cx="3863975" cy="287782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76700" y="95250"/>
            <a:ext cx="4305935" cy="1143000"/>
          </a:xfrm>
        </p:spPr>
        <p:txBody>
          <a:bodyPr>
            <a:normAutofit/>
          </a:bodyPr>
          <a:lstStyle/>
          <a:p>
            <a:pPr algn="l"/>
            <a:r>
              <a:rPr lang="en-US" altLang="zh-CN" sz="2665" b="0" dirty="0" smtClean="0">
                <a:latin typeface="微软雅黑" panose="020B0503020204020204" charset="-122"/>
                <a:ea typeface="微软雅黑" panose="020B0503020204020204" charset="-122"/>
                <a:cs typeface="微软雅黑" panose="020B0503020204020204" charset="-122"/>
              </a:rPr>
              <a:t>1.</a:t>
            </a:r>
            <a:r>
              <a:rPr lang="zh-CN" altLang="en-US" sz="2665" b="0" dirty="0" smtClean="0">
                <a:latin typeface="微软雅黑" panose="020B0503020204020204" charset="-122"/>
                <a:ea typeface="微软雅黑" panose="020B0503020204020204" charset="-122"/>
                <a:cs typeface="微软雅黑" panose="020B0503020204020204" charset="-122"/>
              </a:rPr>
              <a:t>隔离对象管理流程</a:t>
            </a:r>
            <a:endParaRPr lang="zh-CN" altLang="en-US" sz="2665" b="0" dirty="0">
              <a:latin typeface="微软雅黑" panose="020B0503020204020204" charset="-122"/>
              <a:ea typeface="微软雅黑" panose="020B0503020204020204" charset="-122"/>
              <a:cs typeface="微软雅黑" panose="020B0503020204020204" charset="-122"/>
            </a:endParaRPr>
          </a:p>
        </p:txBody>
      </p:sp>
      <p:graphicFrame>
        <p:nvGraphicFramePr>
          <p:cNvPr id="4" name="内容占位符 3"/>
          <p:cNvGraphicFramePr>
            <a:graphicFrameLocks noGrp="1"/>
          </p:cNvGraphicFramePr>
          <p:nvPr>
            <p:ph idx="1"/>
          </p:nvPr>
        </p:nvGraphicFramePr>
        <p:xfrm>
          <a:off x="762000" y="1098550"/>
          <a:ext cx="10353040" cy="509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5"/>
          <p:cNvSpPr/>
          <p:nvPr/>
        </p:nvSpPr>
        <p:spPr>
          <a:xfrm>
            <a:off x="8382016" y="476229"/>
            <a:ext cx="1706880" cy="460375"/>
          </a:xfrm>
          <a:prstGeom prst="rect">
            <a:avLst/>
          </a:prstGeom>
        </p:spPr>
        <p:txBody>
          <a:bodyPr wrap="none">
            <a:spAutoFit/>
          </a:bodyPr>
          <a:lstStyle/>
          <a:p>
            <a:pPr lvl="0"/>
            <a:r>
              <a:rPr lang="zh-CN" altLang="en-US" sz="2400" dirty="0" smtClean="0">
                <a:solidFill>
                  <a:srgbClr val="C00000"/>
                </a:solidFill>
              </a:rPr>
              <a:t>信息化手段</a:t>
            </a:r>
            <a:endParaRPr lang="zh-CN" altLang="en-US" sz="2400" dirty="0"/>
          </a:p>
        </p:txBody>
      </p:sp>
      <p:sp>
        <p:nvSpPr>
          <p:cNvPr id="3" name="灯片编号占位符 2"/>
          <p:cNvSpPr>
            <a:spLocks noGrp="1"/>
          </p:cNvSpPr>
          <p:nvPr>
            <p:ph type="sldNum" sz="quarter" idx="12"/>
          </p:nvPr>
        </p:nvSpPr>
        <p:spPr>
          <a:xfrm>
            <a:off x="8737600" y="6356351"/>
            <a:ext cx="2844800" cy="365125"/>
          </a:xfrm>
        </p:spPr>
        <p:txBody>
          <a:bodyPr/>
          <a:lstStyle/>
          <a:p>
            <a:fld id="{0C913308-F349-4B6D-A68A-DD1791B4A57B}" type="slidenum">
              <a:rPr lang="zh-CN" altLang="en-US" sz="2400" smtClean="0">
                <a:latin typeface="微软雅黑" panose="020B0503020204020204" charset="-122"/>
                <a:ea typeface="微软雅黑" panose="020B0503020204020204" charset="-122"/>
              </a:rPr>
              <a:t>27</a:t>
            </a:fld>
            <a:endParaRPr lang="zh-CN" altLang="en-US" sz="2400" smtClean="0">
              <a:latin typeface="微软雅黑" panose="020B0503020204020204" charset="-122"/>
              <a:ea typeface="微软雅黑" panose="020B0503020204020204" charset="-122"/>
            </a:endParaRPr>
          </a:p>
        </p:txBody>
      </p:sp>
      <p:sp>
        <p:nvSpPr>
          <p:cNvPr id="5"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latin typeface="微软雅黑" panose="020B0503020204020204" charset="-122"/>
                <a:ea typeface="微软雅黑" panose="020B0503020204020204" charset="-122"/>
              </a:rPr>
              <a:t>五、工作流程</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76700" y="95250"/>
            <a:ext cx="4305935" cy="1143000"/>
          </a:xfrm>
        </p:spPr>
        <p:txBody>
          <a:bodyPr>
            <a:normAutofit/>
          </a:bodyPr>
          <a:lstStyle/>
          <a:p>
            <a:pPr algn="l"/>
            <a:r>
              <a:rPr lang="en-US" altLang="zh-CN" sz="2665" b="0" dirty="0" smtClean="0">
                <a:latin typeface="微软雅黑" panose="020B0503020204020204" charset="-122"/>
                <a:ea typeface="微软雅黑" panose="020B0503020204020204" charset="-122"/>
                <a:cs typeface="微软雅黑" panose="020B0503020204020204" charset="-122"/>
              </a:rPr>
              <a:t>1.</a:t>
            </a:r>
            <a:r>
              <a:rPr lang="zh-CN" altLang="en-US" sz="2665" b="0" dirty="0" smtClean="0">
                <a:latin typeface="微软雅黑" panose="020B0503020204020204" charset="-122"/>
                <a:ea typeface="微软雅黑" panose="020B0503020204020204" charset="-122"/>
                <a:cs typeface="微软雅黑" panose="020B0503020204020204" charset="-122"/>
              </a:rPr>
              <a:t>隔离对象管理流程</a:t>
            </a:r>
            <a:endParaRPr lang="zh-CN" altLang="en-US" sz="2665" b="0" dirty="0">
              <a:latin typeface="微软雅黑" panose="020B0503020204020204" charset="-122"/>
              <a:ea typeface="微软雅黑" panose="020B0503020204020204" charset="-122"/>
              <a:cs typeface="微软雅黑" panose="020B0503020204020204" charset="-122"/>
            </a:endParaRPr>
          </a:p>
        </p:txBody>
      </p:sp>
      <p:graphicFrame>
        <p:nvGraphicFramePr>
          <p:cNvPr id="4" name="内容占位符 3"/>
          <p:cNvGraphicFramePr>
            <a:graphicFrameLocks noGrp="1"/>
          </p:cNvGraphicFramePr>
          <p:nvPr>
            <p:ph idx="1"/>
          </p:nvPr>
        </p:nvGraphicFramePr>
        <p:xfrm>
          <a:off x="762000" y="1098550"/>
          <a:ext cx="10001250" cy="509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5"/>
          <p:cNvSpPr/>
          <p:nvPr/>
        </p:nvSpPr>
        <p:spPr>
          <a:xfrm>
            <a:off x="8382016" y="476229"/>
            <a:ext cx="1706880" cy="460375"/>
          </a:xfrm>
          <a:prstGeom prst="rect">
            <a:avLst/>
          </a:prstGeom>
        </p:spPr>
        <p:txBody>
          <a:bodyPr wrap="none">
            <a:spAutoFit/>
          </a:bodyPr>
          <a:lstStyle/>
          <a:p>
            <a:pPr lvl="0"/>
            <a:r>
              <a:rPr lang="zh-CN" altLang="en-US" sz="2400" dirty="0" smtClean="0">
                <a:solidFill>
                  <a:srgbClr val="C00000"/>
                </a:solidFill>
              </a:rPr>
              <a:t>信息化手段</a:t>
            </a:r>
            <a:endParaRPr lang="zh-CN" altLang="en-US" sz="2400" dirty="0"/>
          </a:p>
        </p:txBody>
      </p:sp>
      <p:sp>
        <p:nvSpPr>
          <p:cNvPr id="3" name="灯片编号占位符 2"/>
          <p:cNvSpPr>
            <a:spLocks noGrp="1"/>
          </p:cNvSpPr>
          <p:nvPr>
            <p:ph type="sldNum" sz="quarter" idx="12"/>
          </p:nvPr>
        </p:nvSpPr>
        <p:spPr>
          <a:xfrm>
            <a:off x="8737600" y="6356351"/>
            <a:ext cx="2844800" cy="365125"/>
          </a:xfrm>
        </p:spPr>
        <p:txBody>
          <a:bodyPr/>
          <a:lstStyle/>
          <a:p>
            <a:fld id="{0C913308-F349-4B6D-A68A-DD1791B4A57B}" type="slidenum">
              <a:rPr lang="zh-CN" altLang="en-US" sz="2400" smtClean="0">
                <a:latin typeface="微软雅黑" panose="020B0503020204020204" charset="-122"/>
                <a:ea typeface="微软雅黑" panose="020B0503020204020204" charset="-122"/>
              </a:rPr>
              <a:t>28</a:t>
            </a:fld>
            <a:endParaRPr lang="zh-CN" altLang="en-US" sz="2400" smtClean="0">
              <a:latin typeface="微软雅黑" panose="020B0503020204020204" charset="-122"/>
              <a:ea typeface="微软雅黑" panose="020B0503020204020204" charset="-122"/>
            </a:endParaRPr>
          </a:p>
        </p:txBody>
      </p:sp>
      <p:sp>
        <p:nvSpPr>
          <p:cNvPr id="5"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latin typeface="微软雅黑" panose="020B0503020204020204" charset="-122"/>
                <a:ea typeface="微软雅黑" panose="020B0503020204020204" charset="-122"/>
              </a:rPr>
              <a:t>五、工作流程</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t>五、工作流程</a:t>
            </a:r>
          </a:p>
        </p:txBody>
      </p:sp>
      <p:sp>
        <p:nvSpPr>
          <p:cNvPr id="2" name="文本框 1"/>
          <p:cNvSpPr txBox="1"/>
          <p:nvPr/>
        </p:nvSpPr>
        <p:spPr>
          <a:xfrm>
            <a:off x="703580" y="730885"/>
            <a:ext cx="10505440" cy="645160"/>
          </a:xfrm>
          <a:prstGeom prst="rect">
            <a:avLst/>
          </a:prstGeom>
          <a:noFill/>
        </p:spPr>
        <p:txBody>
          <a:bodyPr wrap="square" rtlCol="0" anchor="t">
            <a:spAutoFit/>
          </a:bodyPr>
          <a:lstStyle/>
          <a:p>
            <a:pPr>
              <a:lnSpc>
                <a:spcPct val="150000"/>
              </a:lnSpc>
            </a:pPr>
            <a:r>
              <a:rPr lang="en-US" altLang="zh-CN" sz="2400" dirty="0" smtClean="0">
                <a:latin typeface="微软雅黑" panose="020B0503020204020204" charset="-122"/>
                <a:ea typeface="微软雅黑" panose="020B0503020204020204" charset="-122"/>
                <a:cs typeface="微软雅黑" panose="020B0503020204020204" charset="-122"/>
                <a:sym typeface="+mn-ea"/>
              </a:rPr>
              <a:t>2.</a:t>
            </a:r>
            <a:r>
              <a:rPr lang="zh-CN" altLang="en-US" sz="2400" dirty="0" smtClean="0">
                <a:latin typeface="微软雅黑" panose="020B0503020204020204" charset="-122"/>
                <a:ea typeface="微软雅黑" panose="020B0503020204020204" charset="-122"/>
                <a:cs typeface="微软雅黑" panose="020B0503020204020204" charset="-122"/>
                <a:sym typeface="+mn-ea"/>
              </a:rPr>
              <a:t>解除隔离程序</a:t>
            </a:r>
          </a:p>
        </p:txBody>
      </p:sp>
      <p:sp>
        <p:nvSpPr>
          <p:cNvPr id="25" name="任意多边形 24"/>
          <p:cNvSpPr/>
          <p:nvPr>
            <p:custDataLst>
              <p:tags r:id="rId1"/>
            </p:custDataLst>
          </p:nvPr>
        </p:nvSpPr>
        <p:spPr>
          <a:xfrm rot="19800000">
            <a:off x="5277485" y="4314190"/>
            <a:ext cx="1278890" cy="641350"/>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75D281"/>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26" name="图片 25"/>
          <p:cNvPicPr>
            <a:picLocks noChangeAspect="1"/>
          </p:cNvPicPr>
          <p:nvPr>
            <p:custDataLst>
              <p:tags r:id="rId2"/>
            </p:custDataLst>
          </p:nvPr>
        </p:nvPicPr>
        <p:blipFill>
          <a:blip r:embed="rId23"/>
          <a:srcRect/>
          <a:stretch>
            <a:fillRect/>
          </a:stretch>
        </p:blipFill>
        <p:spPr>
          <a:xfrm rot="14400000" flipV="1">
            <a:off x="6060254" y="4262472"/>
            <a:ext cx="71986" cy="1268542"/>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24" name="矩形 23"/>
          <p:cNvSpPr/>
          <p:nvPr>
            <p:custDataLst>
              <p:tags r:id="rId3"/>
            </p:custDataLst>
          </p:nvPr>
        </p:nvSpPr>
        <p:spPr>
          <a:xfrm>
            <a:off x="6501765" y="4635500"/>
            <a:ext cx="5182235" cy="1066165"/>
          </a:xfrm>
          <a:prstGeom prst="rect">
            <a:avLst/>
          </a:prstGeom>
        </p:spPr>
        <p:txBody>
          <a:bodyPr wrap="square" anchor="t" anchorCtr="0"/>
          <a:lstStyle/>
          <a:p>
            <a:pPr lvl="0" fontAlgn="auto">
              <a:lnSpc>
                <a:spcPct val="100000"/>
              </a:lnSpc>
            </a:pPr>
            <a:r>
              <a:rPr lang="zh-CN" altLang="en-US" sz="2000" kern="0" spc="150" dirty="0">
                <a:latin typeface="Arial" panose="020B0604020202020204" pitchFamily="34" charset="0"/>
                <a:ea typeface="微软雅黑" panose="020B0503020204020204" charset="-122"/>
                <a:sym typeface="Arial" panose="020B0604020202020204" pitchFamily="34" charset="0"/>
              </a:rPr>
              <a:t>对解除隔离观察转出后的房间、设施、物品进行</a:t>
            </a:r>
            <a:r>
              <a:rPr lang="zh-CN" altLang="en-US" sz="2000" kern="0" spc="150" dirty="0">
                <a:solidFill>
                  <a:srgbClr val="FF0000"/>
                </a:solidFill>
                <a:latin typeface="Arial" panose="020B0604020202020204" pitchFamily="34" charset="0"/>
                <a:ea typeface="微软雅黑" panose="020B0503020204020204" charset="-122"/>
                <a:sym typeface="Arial" panose="020B0604020202020204" pitchFamily="34" charset="0"/>
              </a:rPr>
              <a:t>消毒</a:t>
            </a:r>
            <a:r>
              <a:rPr lang="zh-CN" altLang="en-US" sz="2000" kern="0" spc="150" dirty="0">
                <a:latin typeface="Arial" panose="020B0604020202020204" pitchFamily="34" charset="0"/>
                <a:ea typeface="微软雅黑" panose="020B0503020204020204" charset="-122"/>
                <a:sym typeface="Arial" panose="020B0604020202020204" pitchFamily="34" charset="0"/>
              </a:rPr>
              <a:t>，全部隔离人员解除集中隔离离开后，应进行全面消毒，并开展消毒效果评价，合格后方可投入下一批次隔离使用。</a:t>
            </a:r>
          </a:p>
        </p:txBody>
      </p:sp>
      <p:sp>
        <p:nvSpPr>
          <p:cNvPr id="5" name="任意多边形 4"/>
          <p:cNvSpPr/>
          <p:nvPr>
            <p:custDataLst>
              <p:tags r:id="rId4"/>
            </p:custDataLst>
          </p:nvPr>
        </p:nvSpPr>
        <p:spPr>
          <a:xfrm rot="19800000">
            <a:off x="1233805" y="1496695"/>
            <a:ext cx="1310640" cy="641350"/>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6AA8DD"/>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 name="图片 2"/>
          <p:cNvPicPr>
            <a:picLocks noChangeAspect="1"/>
          </p:cNvPicPr>
          <p:nvPr>
            <p:custDataLst>
              <p:tags r:id="rId5"/>
            </p:custDataLst>
          </p:nvPr>
        </p:nvPicPr>
        <p:blipFill>
          <a:blip r:embed="rId23"/>
          <a:srcRect/>
          <a:stretch>
            <a:fillRect/>
          </a:stretch>
        </p:blipFill>
        <p:spPr>
          <a:xfrm rot="14400000" flipV="1">
            <a:off x="2111201" y="1362851"/>
            <a:ext cx="71986" cy="1268542"/>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8" name="矩形 7"/>
          <p:cNvSpPr/>
          <p:nvPr>
            <p:custDataLst>
              <p:tags r:id="rId6"/>
            </p:custDataLst>
          </p:nvPr>
        </p:nvSpPr>
        <p:spPr>
          <a:xfrm>
            <a:off x="2691130" y="1461135"/>
            <a:ext cx="3184525" cy="1376045"/>
          </a:xfrm>
          <a:prstGeom prst="rect">
            <a:avLst/>
          </a:prstGeom>
        </p:spPr>
        <p:txBody>
          <a:bodyPr wrap="square" anchor="t" anchorCtr="0"/>
          <a:lstStyle/>
          <a:p>
            <a:pPr fontAlgn="auto">
              <a:lnSpc>
                <a:spcPct val="100000"/>
              </a:lnSpc>
            </a:pPr>
            <a:r>
              <a:rPr lang="zh-CN" altLang="en-US" sz="2000" kern="0" spc="150" dirty="0">
                <a:solidFill>
                  <a:srgbClr val="FF0000"/>
                </a:solidFill>
                <a:latin typeface="Arial" panose="020B0604020202020204" pitchFamily="34" charset="0"/>
                <a:ea typeface="微软雅黑" panose="020B0503020204020204" charset="-122"/>
                <a:sym typeface="Arial" panose="020B0604020202020204" pitchFamily="34" charset="0"/>
              </a:rPr>
              <a:t>解除隔离前</a:t>
            </a:r>
            <a:r>
              <a:rPr lang="zh-CN" altLang="en-US" sz="2000" kern="0" spc="150" dirty="0">
                <a:latin typeface="Arial" panose="020B0604020202020204" pitchFamily="34" charset="0"/>
                <a:ea typeface="微软雅黑" panose="020B0503020204020204" charset="-122"/>
                <a:sym typeface="Arial" panose="020B0604020202020204" pitchFamily="34" charset="0"/>
              </a:rPr>
              <a:t>，工作人员做好解除观察对象的信息统计，并</a:t>
            </a:r>
            <a:r>
              <a:rPr lang="zh-CN" altLang="en-US" sz="2000" kern="0" spc="150" dirty="0">
                <a:solidFill>
                  <a:srgbClr val="FF0000"/>
                </a:solidFill>
                <a:latin typeface="Arial" panose="020B0604020202020204" pitchFamily="34" charset="0"/>
                <a:ea typeface="微软雅黑" panose="020B0503020204020204" charset="-122"/>
                <a:sym typeface="Arial" panose="020B0604020202020204" pitchFamily="34" charset="0"/>
              </a:rPr>
              <a:t>推送信息</a:t>
            </a:r>
            <a:r>
              <a:rPr lang="zh-CN" altLang="en-US" sz="2000" kern="0" spc="150" dirty="0">
                <a:latin typeface="Arial" panose="020B0604020202020204" pitchFamily="34" charset="0"/>
                <a:ea typeface="微软雅黑" panose="020B0503020204020204" charset="-122"/>
                <a:sym typeface="Arial" panose="020B0604020202020204" pitchFamily="34" charset="0"/>
              </a:rPr>
              <a:t>给社区防控组，目的地社区做好接收准备。与转运小组对接转运时间、人员、地点。</a:t>
            </a:r>
          </a:p>
        </p:txBody>
      </p:sp>
      <p:sp>
        <p:nvSpPr>
          <p:cNvPr id="14" name="任意多边形 13"/>
          <p:cNvSpPr/>
          <p:nvPr>
            <p:custDataLst>
              <p:tags r:id="rId7"/>
            </p:custDataLst>
          </p:nvPr>
        </p:nvSpPr>
        <p:spPr>
          <a:xfrm rot="19800000">
            <a:off x="935355" y="3781425"/>
            <a:ext cx="1304290" cy="641350"/>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70BDAF"/>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15" name="图片 14"/>
          <p:cNvPicPr>
            <a:picLocks noChangeAspect="1"/>
          </p:cNvPicPr>
          <p:nvPr>
            <p:custDataLst>
              <p:tags r:id="rId8"/>
            </p:custDataLst>
          </p:nvPr>
        </p:nvPicPr>
        <p:blipFill>
          <a:blip r:embed="rId23"/>
          <a:srcRect/>
          <a:stretch>
            <a:fillRect/>
          </a:stretch>
        </p:blipFill>
        <p:spPr>
          <a:xfrm rot="14400000" flipV="1">
            <a:off x="1923876" y="3593517"/>
            <a:ext cx="71986" cy="1268542"/>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13" name="矩形 12"/>
          <p:cNvSpPr/>
          <p:nvPr>
            <p:custDataLst>
              <p:tags r:id="rId9"/>
            </p:custDataLst>
          </p:nvPr>
        </p:nvSpPr>
        <p:spPr>
          <a:xfrm>
            <a:off x="2312670" y="3879215"/>
            <a:ext cx="3184525" cy="1927225"/>
          </a:xfrm>
          <a:prstGeom prst="rect">
            <a:avLst/>
          </a:prstGeom>
        </p:spPr>
        <p:txBody>
          <a:bodyPr wrap="square" anchor="t" anchorCtr="0"/>
          <a:lstStyle/>
          <a:p>
            <a:pPr lvl="0" fontAlgn="auto">
              <a:lnSpc>
                <a:spcPct val="100000"/>
              </a:lnSpc>
            </a:pPr>
            <a:r>
              <a:rPr lang="zh-CN" altLang="en-US" sz="2000" kern="0" spc="150" dirty="0">
                <a:latin typeface="Arial" panose="020B0604020202020204" pitchFamily="34" charset="0"/>
                <a:ea typeface="微软雅黑" panose="020B0503020204020204" charset="-122"/>
                <a:sym typeface="Arial" panose="020B0604020202020204" pitchFamily="34" charset="0"/>
              </a:rPr>
              <a:t>工作人员告知隔离人员解除集中隔离回家后，应继续进行</a:t>
            </a:r>
            <a:r>
              <a:rPr lang="zh-CN" altLang="en-US" sz="2000" kern="0" spc="150" dirty="0">
                <a:solidFill>
                  <a:srgbClr val="FF0000"/>
                </a:solidFill>
                <a:latin typeface="Arial" panose="020B0604020202020204" pitchFamily="34" charset="0"/>
                <a:ea typeface="微软雅黑" panose="020B0503020204020204" charset="-122"/>
                <a:sym typeface="Arial" panose="020B0604020202020204" pitchFamily="34" charset="0"/>
              </a:rPr>
              <a:t>居家健康监测</a:t>
            </a:r>
            <a:r>
              <a:rPr lang="zh-CN" altLang="en-US" sz="2000" kern="0" spc="150" dirty="0">
                <a:latin typeface="Arial" panose="020B0604020202020204" pitchFamily="34" charset="0"/>
                <a:ea typeface="微软雅黑" panose="020B0503020204020204" charset="-122"/>
                <a:sym typeface="Arial" panose="020B0604020202020204" pitchFamily="34" charset="0"/>
              </a:rPr>
              <a:t>。应配合社区做好健康监测，出现异常症状及时报告。</a:t>
            </a:r>
          </a:p>
        </p:txBody>
      </p:sp>
      <p:sp>
        <p:nvSpPr>
          <p:cNvPr id="30" name="任意多边形 29"/>
          <p:cNvSpPr/>
          <p:nvPr>
            <p:custDataLst>
              <p:tags r:id="rId10"/>
            </p:custDataLst>
          </p:nvPr>
        </p:nvSpPr>
        <p:spPr>
          <a:xfrm rot="19800000">
            <a:off x="6024245" y="1450340"/>
            <a:ext cx="1456055" cy="641350"/>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6DB3C6"/>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1" name="图片 30"/>
          <p:cNvPicPr>
            <a:picLocks noChangeAspect="1"/>
          </p:cNvPicPr>
          <p:nvPr>
            <p:custDataLst>
              <p:tags r:id="rId11"/>
            </p:custDataLst>
          </p:nvPr>
        </p:nvPicPr>
        <p:blipFill>
          <a:blip r:embed="rId23"/>
          <a:srcRect/>
          <a:stretch>
            <a:fillRect/>
          </a:stretch>
        </p:blipFill>
        <p:spPr>
          <a:xfrm rot="14400000" flipV="1">
            <a:off x="7033454" y="1362851"/>
            <a:ext cx="71986" cy="1268542"/>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29" name="矩形 28"/>
          <p:cNvSpPr/>
          <p:nvPr>
            <p:custDataLst>
              <p:tags r:id="rId12"/>
            </p:custDataLst>
          </p:nvPr>
        </p:nvSpPr>
        <p:spPr>
          <a:xfrm>
            <a:off x="7614920" y="1306830"/>
            <a:ext cx="3707130" cy="893445"/>
          </a:xfrm>
          <a:prstGeom prst="rect">
            <a:avLst/>
          </a:prstGeom>
        </p:spPr>
        <p:txBody>
          <a:bodyPr wrap="square" anchor="t" anchorCtr="0"/>
          <a:lstStyle/>
          <a:p>
            <a:pPr fontAlgn="auto">
              <a:lnSpc>
                <a:spcPct val="100000"/>
              </a:lnSpc>
            </a:pPr>
            <a:r>
              <a:rPr lang="zh-CN" altLang="en-US" sz="2000" kern="0" spc="150" dirty="0">
                <a:latin typeface="Arial" panose="020B0604020202020204" pitchFamily="34" charset="0"/>
                <a:ea typeface="微软雅黑" panose="020B0503020204020204" charset="-122"/>
                <a:sym typeface="Arial" panose="020B0604020202020204" pitchFamily="34" charset="0"/>
              </a:rPr>
              <a:t>隔离人员集中观察期满，符合规定的解除条件,由属地疫情防控工作指挥部出具</a:t>
            </a:r>
            <a:r>
              <a:rPr lang="zh-CN" altLang="en-US" sz="2000" kern="0" spc="150" dirty="0">
                <a:solidFill>
                  <a:srgbClr val="FF0000"/>
                </a:solidFill>
                <a:latin typeface="Arial" panose="020B0604020202020204" pitchFamily="34" charset="0"/>
                <a:ea typeface="微软雅黑" panose="020B0503020204020204" charset="-122"/>
                <a:sym typeface="Arial" panose="020B0604020202020204" pitchFamily="34" charset="0"/>
              </a:rPr>
              <a:t>《集中隔离医学观察解除告知书》及核酸检测阴性报告</a:t>
            </a:r>
            <a:r>
              <a:rPr lang="zh-CN" altLang="en-US" sz="2000" kern="0" spc="150" dirty="0">
                <a:latin typeface="Arial" panose="020B0604020202020204" pitchFamily="34" charset="0"/>
                <a:ea typeface="微软雅黑" panose="020B0503020204020204" charset="-122"/>
                <a:sym typeface="Arial" panose="020B0604020202020204" pitchFamily="34" charset="0"/>
              </a:rPr>
              <a:t>,通知其解除集中医学观察。</a:t>
            </a:r>
          </a:p>
        </p:txBody>
      </p:sp>
      <p:sp>
        <p:nvSpPr>
          <p:cNvPr id="35" name="任意多边形 34"/>
          <p:cNvSpPr/>
          <p:nvPr>
            <p:custDataLst>
              <p:tags r:id="rId13"/>
            </p:custDataLst>
          </p:nvPr>
        </p:nvSpPr>
        <p:spPr>
          <a:xfrm rot="19800000">
            <a:off x="6240780" y="3190240"/>
            <a:ext cx="1353185" cy="641350"/>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72C898"/>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6" name="图片 35"/>
          <p:cNvPicPr>
            <a:picLocks noChangeAspect="1"/>
          </p:cNvPicPr>
          <p:nvPr>
            <p:custDataLst>
              <p:tags r:id="rId14"/>
            </p:custDataLst>
          </p:nvPr>
        </p:nvPicPr>
        <p:blipFill>
          <a:blip r:embed="rId23"/>
          <a:srcRect/>
          <a:stretch>
            <a:fillRect/>
          </a:stretch>
        </p:blipFill>
        <p:spPr>
          <a:xfrm rot="14400000" flipV="1">
            <a:off x="7033454" y="3110285"/>
            <a:ext cx="71986" cy="1268542"/>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34" name="矩形 33"/>
          <p:cNvSpPr/>
          <p:nvPr>
            <p:custDataLst>
              <p:tags r:id="rId15"/>
            </p:custDataLst>
          </p:nvPr>
        </p:nvSpPr>
        <p:spPr>
          <a:xfrm>
            <a:off x="7636510" y="3395980"/>
            <a:ext cx="3571875" cy="910590"/>
          </a:xfrm>
          <a:prstGeom prst="rect">
            <a:avLst/>
          </a:prstGeom>
        </p:spPr>
        <p:txBody>
          <a:bodyPr wrap="square" anchor="t" anchorCtr="0"/>
          <a:lstStyle/>
          <a:p>
            <a:pPr lvl="0" fontAlgn="auto">
              <a:lnSpc>
                <a:spcPct val="100000"/>
              </a:lnSpc>
            </a:pPr>
            <a:r>
              <a:rPr lang="zh-CN" altLang="en-US" sz="2000" kern="0" spc="150" dirty="0">
                <a:latin typeface="Arial" panose="020B0604020202020204" pitchFamily="34" charset="0"/>
                <a:ea typeface="微软雅黑" panose="020B0503020204020204" charset="-122"/>
                <a:sym typeface="Arial" panose="020B0604020202020204" pitchFamily="34" charset="0"/>
              </a:rPr>
              <a:t>隔离人员转运回家应实行</a:t>
            </a:r>
            <a:r>
              <a:rPr lang="zh-CN" altLang="en-US" sz="2000" kern="0" spc="150" dirty="0">
                <a:solidFill>
                  <a:srgbClr val="FF0000"/>
                </a:solidFill>
                <a:latin typeface="Arial" panose="020B0604020202020204" pitchFamily="34" charset="0"/>
                <a:ea typeface="微软雅黑" panose="020B0503020204020204" charset="-122"/>
                <a:sym typeface="Arial" panose="020B0604020202020204" pitchFamily="34" charset="0"/>
              </a:rPr>
              <a:t>闭环转运</a:t>
            </a:r>
            <a:r>
              <a:rPr lang="zh-CN" altLang="en-US" sz="2000" kern="0" spc="150" dirty="0">
                <a:latin typeface="Arial" panose="020B0604020202020204" pitchFamily="34" charset="0"/>
                <a:ea typeface="微软雅黑" panose="020B0503020204020204" charset="-122"/>
                <a:sym typeface="Arial" panose="020B0604020202020204" pitchFamily="34" charset="0"/>
              </a:rPr>
              <a:t>，“隔离点</a:t>
            </a:r>
            <a:r>
              <a:rPr lang="en-US" altLang="zh-CN" sz="2000" kern="0" spc="150" dirty="0">
                <a:latin typeface="Arial" panose="020B0604020202020204" pitchFamily="34" charset="0"/>
                <a:ea typeface="微软雅黑" panose="020B0503020204020204" charset="-122"/>
                <a:sym typeface="Arial" panose="020B0604020202020204" pitchFamily="34" charset="0"/>
              </a:rPr>
              <a:t>-</a:t>
            </a:r>
            <a:r>
              <a:rPr lang="zh-CN" altLang="en-US" sz="2000" kern="0" spc="150" dirty="0">
                <a:latin typeface="Arial" panose="020B0604020202020204" pitchFamily="34" charset="0"/>
                <a:ea typeface="微软雅黑" panose="020B0503020204020204" charset="-122"/>
                <a:sym typeface="Arial" panose="020B0604020202020204" pitchFamily="34" charset="0"/>
              </a:rPr>
              <a:t>机场</a:t>
            </a:r>
            <a:r>
              <a:rPr lang="en-US" altLang="zh-CN" sz="2000" kern="0" spc="150" dirty="0">
                <a:latin typeface="Arial" panose="020B0604020202020204" pitchFamily="34" charset="0"/>
                <a:ea typeface="微软雅黑" panose="020B0503020204020204" charset="-122"/>
                <a:sym typeface="Arial" panose="020B0604020202020204" pitchFamily="34" charset="0"/>
              </a:rPr>
              <a:t>/</a:t>
            </a:r>
            <a:r>
              <a:rPr lang="zh-CN" altLang="en-US" sz="2000" kern="0" spc="150" dirty="0">
                <a:latin typeface="Arial" panose="020B0604020202020204" pitchFamily="34" charset="0"/>
                <a:ea typeface="微软雅黑" panose="020B0503020204020204" charset="-122"/>
                <a:sym typeface="Arial" panose="020B0604020202020204" pitchFamily="34" charset="0"/>
              </a:rPr>
              <a:t>车站</a:t>
            </a:r>
            <a:r>
              <a:rPr lang="en-US" altLang="zh-CN" sz="2000" kern="0" spc="150" dirty="0">
                <a:latin typeface="Arial" panose="020B0604020202020204" pitchFamily="34" charset="0"/>
                <a:ea typeface="微软雅黑" panose="020B0503020204020204" charset="-122"/>
                <a:sym typeface="Arial" panose="020B0604020202020204" pitchFamily="34" charset="0"/>
              </a:rPr>
              <a:t>-</a:t>
            </a:r>
            <a:r>
              <a:rPr lang="zh-CN" altLang="en-US" sz="2000" kern="0" spc="150" dirty="0">
                <a:latin typeface="Arial" panose="020B0604020202020204" pitchFamily="34" charset="0"/>
                <a:ea typeface="微软雅黑" panose="020B0503020204020204" charset="-122"/>
                <a:sym typeface="Arial" panose="020B0604020202020204" pitchFamily="34" charset="0"/>
              </a:rPr>
              <a:t>目的地”。</a:t>
            </a:r>
          </a:p>
        </p:txBody>
      </p:sp>
      <p:sp>
        <p:nvSpPr>
          <p:cNvPr id="23" name="矩形 22"/>
          <p:cNvSpPr/>
          <p:nvPr>
            <p:custDataLst>
              <p:tags r:id="rId16"/>
            </p:custDataLst>
          </p:nvPr>
        </p:nvSpPr>
        <p:spPr>
          <a:xfrm rot="19800000">
            <a:off x="1146175" y="1551305"/>
            <a:ext cx="1538605" cy="502920"/>
          </a:xfrm>
          <a:prstGeom prst="rect">
            <a:avLst/>
          </a:prstGeom>
        </p:spPr>
        <p:txBody>
          <a:bodyPr wrap="square"/>
          <a:lstStyle/>
          <a:p>
            <a:pPr algn="ctr">
              <a:lnSpc>
                <a:spcPct val="120000"/>
              </a:lnSpc>
            </a:pPr>
            <a:r>
              <a:rPr lang="en-US" altLang="zh-CN" sz="2000"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准备工作</a:t>
            </a:r>
          </a:p>
        </p:txBody>
      </p:sp>
      <p:sp>
        <p:nvSpPr>
          <p:cNvPr id="27" name="矩形 26"/>
          <p:cNvSpPr/>
          <p:nvPr>
            <p:custDataLst>
              <p:tags r:id="rId17"/>
            </p:custDataLst>
          </p:nvPr>
        </p:nvSpPr>
        <p:spPr>
          <a:xfrm rot="19800000">
            <a:off x="904240" y="3891915"/>
            <a:ext cx="1386205" cy="536575"/>
          </a:xfrm>
          <a:prstGeom prst="rect">
            <a:avLst/>
          </a:prstGeom>
        </p:spPr>
        <p:txBody>
          <a:bodyPr wrap="square">
            <a:noAutofit/>
          </a:bodyPr>
          <a:lstStyle/>
          <a:p>
            <a:pPr algn="ctr">
              <a:lnSpc>
                <a:spcPct val="120000"/>
              </a:lnSpc>
            </a:pPr>
            <a:r>
              <a:rPr lang="en-US" altLang="zh-CN" sz="1900"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健康教育</a:t>
            </a:r>
          </a:p>
        </p:txBody>
      </p:sp>
      <p:sp>
        <p:nvSpPr>
          <p:cNvPr id="28" name="矩形 27"/>
          <p:cNvSpPr/>
          <p:nvPr>
            <p:custDataLst>
              <p:tags r:id="rId18"/>
            </p:custDataLst>
          </p:nvPr>
        </p:nvSpPr>
        <p:spPr>
          <a:xfrm rot="19800000">
            <a:off x="6000750" y="1606550"/>
            <a:ext cx="1504315" cy="609600"/>
          </a:xfrm>
          <a:prstGeom prst="rect">
            <a:avLst/>
          </a:prstGeom>
        </p:spPr>
        <p:txBody>
          <a:bodyPr wrap="square"/>
          <a:lstStyle/>
          <a:p>
            <a:pPr algn="ctr">
              <a:lnSpc>
                <a:spcPct val="120000"/>
              </a:lnSpc>
            </a:pPr>
            <a:r>
              <a:rPr lang="en-US" altLang="zh-CN" sz="2000"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 解除隔离</a:t>
            </a:r>
          </a:p>
        </p:txBody>
      </p:sp>
      <p:sp>
        <p:nvSpPr>
          <p:cNvPr id="32" name="矩形 31"/>
          <p:cNvSpPr/>
          <p:nvPr>
            <p:custDataLst>
              <p:tags r:id="rId19"/>
            </p:custDataLst>
          </p:nvPr>
        </p:nvSpPr>
        <p:spPr>
          <a:xfrm rot="19800000">
            <a:off x="6221730" y="3267710"/>
            <a:ext cx="1365250" cy="592455"/>
          </a:xfrm>
          <a:prstGeom prst="rect">
            <a:avLst/>
          </a:prstGeom>
        </p:spPr>
        <p:txBody>
          <a:bodyPr wrap="square">
            <a:noAutofit/>
          </a:bodyPr>
          <a:lstStyle/>
          <a:p>
            <a:pPr algn="ctr">
              <a:lnSpc>
                <a:spcPct val="120000"/>
              </a:lnSpc>
            </a:pPr>
            <a:r>
              <a:rPr lang="en-US" altLang="zh-CN" sz="1900"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人员转运</a:t>
            </a:r>
          </a:p>
        </p:txBody>
      </p:sp>
      <p:sp>
        <p:nvSpPr>
          <p:cNvPr id="33" name="矩形 32"/>
          <p:cNvSpPr/>
          <p:nvPr>
            <p:custDataLst>
              <p:tags r:id="rId20"/>
            </p:custDataLst>
          </p:nvPr>
        </p:nvSpPr>
        <p:spPr>
          <a:xfrm rot="19800000">
            <a:off x="5277485" y="4409440"/>
            <a:ext cx="1358900" cy="629920"/>
          </a:xfrm>
          <a:prstGeom prst="rect">
            <a:avLst/>
          </a:prstGeom>
        </p:spPr>
        <p:txBody>
          <a:bodyPr wrap="square"/>
          <a:lstStyle/>
          <a:p>
            <a:pPr algn="ctr">
              <a:lnSpc>
                <a:spcPct val="120000"/>
              </a:lnSpc>
            </a:pPr>
            <a:r>
              <a:rPr lang="zh-CN" altLang="en-US" sz="2000"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环境消毒</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561659"/>
            <a:ext cx="10972800" cy="1143000"/>
          </a:xfrm>
        </p:spPr>
        <p:txBody>
          <a:bodyPr>
            <a:noAutofit/>
          </a:bodyPr>
          <a:lstStyle/>
          <a:p>
            <a:pPr algn="l"/>
            <a:r>
              <a:rPr lang="zh-CN" altLang="en-US" sz="2665" b="1" dirty="0">
                <a:solidFill>
                  <a:srgbClr val="C00000"/>
                </a:solidFill>
                <a:latin typeface="黑体" panose="02010609060101010101" pitchFamily="49" charset="-122"/>
                <a:ea typeface="黑体" panose="02010609060101010101" pitchFamily="49" charset="-122"/>
                <a:sym typeface="+mn-ea"/>
              </a:rPr>
              <a:t>隔离点工作人员感染</a:t>
            </a:r>
            <a:r>
              <a:rPr lang="zh-CN" altLang="en-US" sz="2665" b="1" dirty="0">
                <a:solidFill>
                  <a:srgbClr val="FF0000"/>
                </a:solidFill>
                <a:latin typeface="黑体" panose="02010609060101010101" pitchFamily="49" charset="-122"/>
                <a:ea typeface="黑体" panose="02010609060101010101" pitchFamily="49" charset="-122"/>
                <a:sym typeface="+mn-ea"/>
              </a:rPr>
              <a:t/>
            </a:r>
            <a:br>
              <a:rPr lang="zh-CN" altLang="en-US" sz="2665" b="1" dirty="0">
                <a:solidFill>
                  <a:srgbClr val="FF0000"/>
                </a:solidFill>
                <a:latin typeface="黑体" panose="02010609060101010101" pitchFamily="49" charset="-122"/>
                <a:ea typeface="黑体" panose="02010609060101010101" pitchFamily="49" charset="-122"/>
                <a:sym typeface="+mn-ea"/>
              </a:rPr>
            </a:br>
            <a:r>
              <a:rPr lang="zh-CN" altLang="en-US" sz="2665" b="1" dirty="0">
                <a:solidFill>
                  <a:schemeClr val="tx1"/>
                </a:solidFill>
                <a:latin typeface="黑体" panose="02010609060101010101" pitchFamily="49" charset="-122"/>
                <a:ea typeface="黑体" panose="02010609060101010101" pitchFamily="49" charset="-122"/>
                <a:sym typeface="+mn-ea"/>
              </a:rPr>
              <a:t>屡见不鲜</a:t>
            </a:r>
          </a:p>
        </p:txBody>
      </p:sp>
      <p:pic>
        <p:nvPicPr>
          <p:cNvPr id="9" name="内容占位符 8"/>
          <p:cNvPicPr>
            <a:picLocks noGrp="1" noChangeAspect="1"/>
          </p:cNvPicPr>
          <p:nvPr>
            <p:ph idx="1"/>
          </p:nvPr>
        </p:nvPicPr>
        <p:blipFill>
          <a:blip r:embed="rId3"/>
          <a:stretch>
            <a:fillRect/>
          </a:stretch>
        </p:blipFill>
        <p:spPr>
          <a:xfrm>
            <a:off x="4752340" y="548640"/>
            <a:ext cx="5339927" cy="2889673"/>
          </a:xfrm>
          <a:prstGeom prst="rect">
            <a:avLst/>
          </a:prstGeom>
        </p:spPr>
      </p:pic>
      <p:pic>
        <p:nvPicPr>
          <p:cNvPr id="10" name="图片 9"/>
          <p:cNvPicPr>
            <a:picLocks noChangeAspect="1"/>
          </p:cNvPicPr>
          <p:nvPr/>
        </p:nvPicPr>
        <p:blipFill>
          <a:blip r:embed="rId4"/>
          <a:stretch>
            <a:fillRect/>
          </a:stretch>
        </p:blipFill>
        <p:spPr>
          <a:xfrm>
            <a:off x="336127" y="2948940"/>
            <a:ext cx="7012940" cy="3258820"/>
          </a:xfrm>
          <a:prstGeom prst="rect">
            <a:avLst/>
          </a:prstGeom>
        </p:spPr>
      </p:pic>
      <p:pic>
        <p:nvPicPr>
          <p:cNvPr id="12" name="图片 11"/>
          <p:cNvPicPr>
            <a:picLocks noChangeAspect="1"/>
          </p:cNvPicPr>
          <p:nvPr/>
        </p:nvPicPr>
        <p:blipFill>
          <a:blip r:embed="rId5"/>
          <a:stretch>
            <a:fillRect/>
          </a:stretch>
        </p:blipFill>
        <p:spPr>
          <a:xfrm>
            <a:off x="7939193" y="3525520"/>
            <a:ext cx="3643207" cy="2391833"/>
          </a:xfrm>
          <a:prstGeom prst="rect">
            <a:avLst/>
          </a:prstGeom>
        </p:spPr>
      </p:pic>
      <p:sp>
        <p:nvSpPr>
          <p:cNvPr id="13" name="灯片编号占位符 12"/>
          <p:cNvSpPr>
            <a:spLocks noGrp="1"/>
          </p:cNvSpPr>
          <p:nvPr>
            <p:ph type="sldNum" sz="quarter" idx="12"/>
          </p:nvPr>
        </p:nvSpPr>
        <p:spPr>
          <a:xfrm>
            <a:off x="8737600" y="6356351"/>
            <a:ext cx="2844800" cy="365125"/>
          </a:xfrm>
        </p:spPr>
        <p:txBody>
          <a:bodyPr/>
          <a:lstStyle/>
          <a:p>
            <a:fld id="{0C913308-F349-4B6D-A68A-DD1791B4A57B}" type="slidenum">
              <a:rPr lang="zh-CN" altLang="en-US" sz="2400" smtClean="0"/>
              <a:t>3</a:t>
            </a:fld>
            <a:endParaRPr lang="zh-CN" altLang="en-US" sz="240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zh-CN" altLang="en-US" sz="2800" dirty="0" smtClean="0"/>
              <a:t>六、应急处置</a:t>
            </a:r>
          </a:p>
        </p:txBody>
      </p:sp>
      <p:sp>
        <p:nvSpPr>
          <p:cNvPr id="20" name="圆角矩形 2"/>
          <p:cNvSpPr/>
          <p:nvPr>
            <p:custDataLst>
              <p:tags r:id="rId1"/>
            </p:custDataLst>
          </p:nvPr>
        </p:nvSpPr>
        <p:spPr>
          <a:xfrm>
            <a:off x="3258897" y="760724"/>
            <a:ext cx="2758294" cy="2600727"/>
          </a:xfrm>
          <a:prstGeom prst="roundRect">
            <a:avLst>
              <a:gd name="adj" fmla="val 5845"/>
            </a:avLst>
          </a:prstGeom>
          <a:noFill/>
          <a:ln w="41275" cap="flat" cmpd="sng" algn="ctr">
            <a:solidFill>
              <a:srgbClr val="1F74AD"/>
            </a:solidFill>
            <a:prstDash val="solid"/>
            <a:miter lim="800000"/>
          </a:ln>
          <a:effectLst/>
        </p:spPr>
        <p:txBody>
          <a:bodyPr rtlCol="0" anchor="ctr">
            <a:noAutofit/>
          </a:bodyPr>
          <a:lstStyle/>
          <a:p>
            <a:endParaRPr lang="zh-CN" altLang="en-US" sz="4400">
              <a:latin typeface="Arial" panose="020B0604020202020204" pitchFamily="34" charset="0"/>
              <a:ea typeface="微软雅黑" panose="020B0503020204020204" charset="-122"/>
              <a:sym typeface="Arial" panose="020B0604020202020204" pitchFamily="34" charset="0"/>
            </a:endParaRPr>
          </a:p>
        </p:txBody>
      </p:sp>
      <p:sp>
        <p:nvSpPr>
          <p:cNvPr id="21" name="圆角矩形 3"/>
          <p:cNvSpPr/>
          <p:nvPr>
            <p:custDataLst>
              <p:tags r:id="rId2"/>
            </p:custDataLst>
          </p:nvPr>
        </p:nvSpPr>
        <p:spPr>
          <a:xfrm>
            <a:off x="6174809" y="760722"/>
            <a:ext cx="2758294" cy="2600727"/>
          </a:xfrm>
          <a:prstGeom prst="roundRect">
            <a:avLst>
              <a:gd name="adj" fmla="val 5845"/>
            </a:avLst>
          </a:prstGeom>
          <a:noFill/>
          <a:ln w="41275" cap="flat" cmpd="sng" algn="ctr">
            <a:solidFill>
              <a:srgbClr val="3498DB"/>
            </a:solidFill>
            <a:prstDash val="solid"/>
            <a:miter lim="800000"/>
          </a:ln>
          <a:effectLst/>
        </p:spPr>
        <p:txBody>
          <a:bodyPr rtlCol="0" anchor="ctr">
            <a:noAutofit/>
          </a:bodyPr>
          <a:lstStyle/>
          <a:p>
            <a:endParaRPr lang="zh-CN" altLang="en-US" sz="4400" dirty="0">
              <a:latin typeface="Arial" panose="020B0604020202020204" pitchFamily="34" charset="0"/>
              <a:ea typeface="微软雅黑" panose="020B0503020204020204" charset="-122"/>
              <a:sym typeface="Arial" panose="020B0604020202020204" pitchFamily="34" charset="0"/>
            </a:endParaRPr>
          </a:p>
        </p:txBody>
      </p:sp>
      <p:sp>
        <p:nvSpPr>
          <p:cNvPr id="22" name="圆角矩形 4"/>
          <p:cNvSpPr/>
          <p:nvPr>
            <p:custDataLst>
              <p:tags r:id="rId3"/>
            </p:custDataLst>
          </p:nvPr>
        </p:nvSpPr>
        <p:spPr>
          <a:xfrm>
            <a:off x="6174809" y="3496550"/>
            <a:ext cx="2758294" cy="2600727"/>
          </a:xfrm>
          <a:prstGeom prst="roundRect">
            <a:avLst>
              <a:gd name="adj" fmla="val 5845"/>
            </a:avLst>
          </a:prstGeom>
          <a:noFill/>
          <a:ln w="41275" cap="flat" cmpd="sng" algn="ctr">
            <a:solidFill>
              <a:srgbClr val="69A35B"/>
            </a:solidFill>
            <a:prstDash val="solid"/>
            <a:miter lim="800000"/>
          </a:ln>
          <a:effectLst/>
        </p:spPr>
        <p:txBody>
          <a:bodyPr rtlCol="0" anchor="ctr">
            <a:noAutofit/>
          </a:bodyPr>
          <a:lstStyle/>
          <a:p>
            <a:endParaRPr lang="zh-CN" altLang="en-US" sz="4400">
              <a:latin typeface="Arial" panose="020B0604020202020204" pitchFamily="34" charset="0"/>
              <a:ea typeface="微软雅黑" panose="020B0503020204020204" charset="-122"/>
              <a:sym typeface="Arial" panose="020B0604020202020204" pitchFamily="34" charset="0"/>
            </a:endParaRPr>
          </a:p>
        </p:txBody>
      </p:sp>
      <p:sp>
        <p:nvSpPr>
          <p:cNvPr id="23" name="圆角矩形 5"/>
          <p:cNvSpPr/>
          <p:nvPr>
            <p:custDataLst>
              <p:tags r:id="rId4"/>
            </p:custDataLst>
          </p:nvPr>
        </p:nvSpPr>
        <p:spPr>
          <a:xfrm>
            <a:off x="3258897" y="3496552"/>
            <a:ext cx="2758294" cy="2600727"/>
          </a:xfrm>
          <a:prstGeom prst="roundRect">
            <a:avLst>
              <a:gd name="adj" fmla="val 5845"/>
            </a:avLst>
          </a:prstGeom>
          <a:noFill/>
          <a:ln w="41275" cap="flat" cmpd="sng" algn="ctr">
            <a:solidFill>
              <a:srgbClr val="1AA3AA"/>
            </a:solidFill>
            <a:prstDash val="solid"/>
            <a:miter lim="800000"/>
          </a:ln>
          <a:effectLst/>
        </p:spPr>
        <p:txBody>
          <a:bodyPr rtlCol="0" anchor="ctr">
            <a:noAutofit/>
          </a:bodyPr>
          <a:lstStyle/>
          <a:p>
            <a:endParaRPr lang="zh-CN" altLang="en-US" sz="4400">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5"/>
            </p:custDataLst>
          </p:nvPr>
        </p:nvSpPr>
        <p:spPr>
          <a:xfrm>
            <a:off x="5077120" y="2453258"/>
            <a:ext cx="2037760" cy="2037801"/>
          </a:xfrm>
          <a:prstGeom prst="ellipse">
            <a:avLst/>
          </a:prstGeom>
          <a:solidFill>
            <a:sysClr val="window" lastClr="FFFFFF"/>
          </a:solidFill>
          <a:ln w="12700" cap="flat" cmpd="sng" algn="ctr">
            <a:noFill/>
            <a:prstDash val="solid"/>
            <a:miter lim="800000"/>
          </a:ln>
          <a:effectLst/>
        </p:spPr>
        <p:txBody>
          <a:bodyPr rtlCol="0" anchor="ctr">
            <a:noAutofit/>
          </a:bodyPr>
          <a:lstStyle/>
          <a:p>
            <a:endParaRPr lang="zh-CN" altLang="en-US" sz="4400">
              <a:latin typeface="Arial" panose="020B0604020202020204" pitchFamily="34" charset="0"/>
              <a:ea typeface="微软雅黑" panose="020B0503020204020204" charset="-122"/>
              <a:sym typeface="Arial" panose="020B0604020202020204" pitchFamily="34" charset="0"/>
            </a:endParaRPr>
          </a:p>
        </p:txBody>
      </p:sp>
      <p:sp>
        <p:nvSpPr>
          <p:cNvPr id="26" name="弧形 25"/>
          <p:cNvSpPr/>
          <p:nvPr>
            <p:custDataLst>
              <p:tags r:id="rId6"/>
            </p:custDataLst>
          </p:nvPr>
        </p:nvSpPr>
        <p:spPr>
          <a:xfrm>
            <a:off x="5313487" y="2523551"/>
            <a:ext cx="1697313" cy="1697346"/>
          </a:xfrm>
          <a:prstGeom prst="arc">
            <a:avLst/>
          </a:prstGeom>
          <a:solidFill>
            <a:srgbClr val="3498DB"/>
          </a:solidFill>
          <a:ln w="44450" cap="flat" cmpd="sng" algn="ctr">
            <a:noFill/>
            <a:prstDash val="solid"/>
            <a:miter lim="800000"/>
          </a:ln>
          <a:effectLst/>
        </p:spPr>
        <p:txBody>
          <a:bodyPr rtlCol="0" anchor="ctr">
            <a:noAutofit/>
          </a:bodyPr>
          <a:lstStyle/>
          <a:p>
            <a:endParaRPr lang="zh-CN" altLang="en-US" sz="4400">
              <a:latin typeface="Arial" panose="020B0604020202020204" pitchFamily="34" charset="0"/>
              <a:ea typeface="微软雅黑" panose="020B0503020204020204" charset="-122"/>
              <a:sym typeface="Arial" panose="020B0604020202020204" pitchFamily="34" charset="0"/>
            </a:endParaRPr>
          </a:p>
        </p:txBody>
      </p:sp>
      <p:sp>
        <p:nvSpPr>
          <p:cNvPr id="27" name="弧形 26"/>
          <p:cNvSpPr/>
          <p:nvPr>
            <p:custDataLst>
              <p:tags r:id="rId7"/>
            </p:custDataLst>
          </p:nvPr>
        </p:nvSpPr>
        <p:spPr>
          <a:xfrm rot="5400000">
            <a:off x="5313471" y="2629967"/>
            <a:ext cx="1697346" cy="1697313"/>
          </a:xfrm>
          <a:prstGeom prst="arc">
            <a:avLst/>
          </a:prstGeom>
          <a:solidFill>
            <a:srgbClr val="69A35B"/>
          </a:solidFill>
          <a:ln w="44450" cap="flat" cmpd="sng" algn="ctr">
            <a:noFill/>
            <a:prstDash val="solid"/>
            <a:miter lim="800000"/>
          </a:ln>
          <a:effectLst/>
        </p:spPr>
        <p:txBody>
          <a:bodyPr rtlCol="0" anchor="ctr">
            <a:noAutofit/>
          </a:bodyPr>
          <a:lstStyle/>
          <a:p>
            <a:endParaRPr lang="zh-CN" altLang="en-US" sz="4400">
              <a:latin typeface="Arial" panose="020B0604020202020204" pitchFamily="34" charset="0"/>
              <a:ea typeface="微软雅黑" panose="020B0503020204020204" charset="-122"/>
              <a:sym typeface="Arial" panose="020B0604020202020204" pitchFamily="34" charset="0"/>
            </a:endParaRPr>
          </a:p>
        </p:txBody>
      </p:sp>
      <p:sp>
        <p:nvSpPr>
          <p:cNvPr id="28" name="弧形 27"/>
          <p:cNvSpPr/>
          <p:nvPr>
            <p:custDataLst>
              <p:tags r:id="rId8"/>
            </p:custDataLst>
          </p:nvPr>
        </p:nvSpPr>
        <p:spPr>
          <a:xfrm rot="10800000">
            <a:off x="5181202" y="2633349"/>
            <a:ext cx="1697313" cy="1697346"/>
          </a:xfrm>
          <a:prstGeom prst="arc">
            <a:avLst/>
          </a:prstGeom>
          <a:solidFill>
            <a:srgbClr val="1AA3AA"/>
          </a:solidFill>
          <a:ln w="44450" cap="flat" cmpd="sng" algn="ctr">
            <a:noFill/>
            <a:prstDash val="solid"/>
            <a:miter lim="800000"/>
          </a:ln>
          <a:effectLst/>
        </p:spPr>
        <p:txBody>
          <a:bodyPr rtlCol="0" anchor="ctr">
            <a:noAutofit/>
          </a:bodyPr>
          <a:lstStyle/>
          <a:p>
            <a:endParaRPr lang="zh-CN" altLang="en-US" sz="4400">
              <a:latin typeface="Arial" panose="020B0604020202020204" pitchFamily="34" charset="0"/>
              <a:ea typeface="微软雅黑" panose="020B0503020204020204" charset="-122"/>
              <a:sym typeface="Arial" panose="020B0604020202020204" pitchFamily="34" charset="0"/>
            </a:endParaRPr>
          </a:p>
        </p:txBody>
      </p:sp>
      <p:sp>
        <p:nvSpPr>
          <p:cNvPr id="29" name="弧形 28"/>
          <p:cNvSpPr/>
          <p:nvPr>
            <p:custDataLst>
              <p:tags r:id="rId9"/>
            </p:custDataLst>
          </p:nvPr>
        </p:nvSpPr>
        <p:spPr>
          <a:xfrm rot="16200000">
            <a:off x="5192444" y="2523568"/>
            <a:ext cx="1697346" cy="1697313"/>
          </a:xfrm>
          <a:prstGeom prst="arc">
            <a:avLst/>
          </a:prstGeom>
          <a:solidFill>
            <a:srgbClr val="1F74AD"/>
          </a:solidFill>
          <a:ln w="44450" cap="flat" cmpd="sng" algn="ctr">
            <a:noFill/>
            <a:prstDash val="solid"/>
            <a:miter lim="800000"/>
          </a:ln>
          <a:effectLst/>
        </p:spPr>
        <p:txBody>
          <a:bodyPr rtlCol="0" anchor="ctr">
            <a:noAutofit/>
          </a:bodyPr>
          <a:lstStyle/>
          <a:p>
            <a:endParaRPr lang="zh-CN" altLang="en-US" sz="4400">
              <a:latin typeface="Arial" panose="020B0604020202020204" pitchFamily="34" charset="0"/>
              <a:ea typeface="微软雅黑" panose="020B0503020204020204" charset="-122"/>
              <a:sym typeface="Arial" panose="020B0604020202020204" pitchFamily="34" charset="0"/>
            </a:endParaRPr>
          </a:p>
        </p:txBody>
      </p:sp>
      <p:sp>
        <p:nvSpPr>
          <p:cNvPr id="16" name="矩形 15"/>
          <p:cNvSpPr/>
          <p:nvPr>
            <p:custDataLst>
              <p:tags r:id="rId10"/>
            </p:custDataLst>
          </p:nvPr>
        </p:nvSpPr>
        <p:spPr>
          <a:xfrm>
            <a:off x="5385976" y="2760900"/>
            <a:ext cx="638140" cy="600547"/>
          </a:xfrm>
          <a:prstGeom prst="rect">
            <a:avLst/>
          </a:prstGeom>
        </p:spPr>
        <p:txBody>
          <a:bodyPr rot="0" spcFirstLastPara="0" vert="horz" wrap="square" lIns="90000" tIns="46800" rIns="90000" bIns="46800" numCol="1" spcCol="0" rtlCol="0" fromWordArt="0" anchor="t" anchorCtr="0" forceAA="0" compatLnSpc="1">
            <a:normAutofit/>
          </a:bodyPr>
          <a:lstStyle/>
          <a:p>
            <a:pPr algn="ctr">
              <a:spcAft>
                <a:spcPts val="0"/>
              </a:spcAft>
            </a:pPr>
            <a:r>
              <a:rPr lang="en-US" altLang="zh-CN" sz="2400"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1</a:t>
            </a:r>
          </a:p>
        </p:txBody>
      </p:sp>
      <p:sp>
        <p:nvSpPr>
          <p:cNvPr id="17" name="矩形 16"/>
          <p:cNvSpPr/>
          <p:nvPr>
            <p:custDataLst>
              <p:tags r:id="rId11"/>
            </p:custDataLst>
          </p:nvPr>
        </p:nvSpPr>
        <p:spPr>
          <a:xfrm>
            <a:off x="6174807" y="2760900"/>
            <a:ext cx="638140" cy="600547"/>
          </a:xfrm>
          <a:prstGeom prst="rect">
            <a:avLst/>
          </a:prstGeom>
        </p:spPr>
        <p:txBody>
          <a:bodyPr rot="0" spcFirstLastPara="0" vert="horz" wrap="square" lIns="90000" tIns="46800" rIns="90000" bIns="46800" numCol="1" spcCol="0" rtlCol="0" fromWordArt="0" anchor="t" anchorCtr="0" forceAA="0" compatLnSpc="1">
            <a:normAutofit/>
          </a:bodyPr>
          <a:lstStyle/>
          <a:p>
            <a:pPr algn="ctr">
              <a:spcAft>
                <a:spcPts val="0"/>
              </a:spcAft>
            </a:pPr>
            <a:r>
              <a:rPr lang="en-US" altLang="zh-CN" sz="2400"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2</a:t>
            </a:r>
          </a:p>
        </p:txBody>
      </p:sp>
      <p:sp>
        <p:nvSpPr>
          <p:cNvPr id="18" name="矩形 17"/>
          <p:cNvSpPr/>
          <p:nvPr>
            <p:custDataLst>
              <p:tags r:id="rId12"/>
            </p:custDataLst>
          </p:nvPr>
        </p:nvSpPr>
        <p:spPr>
          <a:xfrm>
            <a:off x="5385976" y="3484239"/>
            <a:ext cx="627012" cy="689980"/>
          </a:xfrm>
          <a:prstGeom prst="rect">
            <a:avLst/>
          </a:prstGeom>
        </p:spPr>
        <p:txBody>
          <a:bodyPr rot="0" spcFirstLastPara="0" vert="horz" wrap="square" lIns="90000" tIns="46800" rIns="90000" bIns="46800" numCol="1" spcCol="0" rtlCol="0" fromWordArt="0" anchor="t" anchorCtr="0" forceAA="0" compatLnSpc="1">
            <a:normAutofit/>
          </a:bodyPr>
          <a:lstStyle/>
          <a:p>
            <a:pPr algn="ctr">
              <a:spcAft>
                <a:spcPts val="0"/>
              </a:spcAft>
            </a:pPr>
            <a:r>
              <a:rPr lang="en-US" altLang="zh-CN" sz="2400"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3</a:t>
            </a:r>
          </a:p>
        </p:txBody>
      </p:sp>
      <p:sp>
        <p:nvSpPr>
          <p:cNvPr id="19" name="矩形 18"/>
          <p:cNvSpPr/>
          <p:nvPr>
            <p:custDataLst>
              <p:tags r:id="rId13"/>
            </p:custDataLst>
          </p:nvPr>
        </p:nvSpPr>
        <p:spPr>
          <a:xfrm>
            <a:off x="6177090" y="3484239"/>
            <a:ext cx="627012" cy="689980"/>
          </a:xfrm>
          <a:prstGeom prst="rect">
            <a:avLst/>
          </a:prstGeom>
        </p:spPr>
        <p:txBody>
          <a:bodyPr rot="0" spcFirstLastPara="0" vert="horz" wrap="square" lIns="90000" tIns="46800" rIns="90000" bIns="46800" numCol="1" spcCol="0" rtlCol="0" fromWordArt="0" anchor="t" anchorCtr="0" forceAA="0" compatLnSpc="1">
            <a:normAutofit/>
          </a:bodyPr>
          <a:lstStyle/>
          <a:p>
            <a:pPr algn="ctr">
              <a:spcAft>
                <a:spcPts val="0"/>
              </a:spcAft>
            </a:pPr>
            <a:r>
              <a:rPr lang="en-US" altLang="zh-CN" sz="2400" dirty="0">
                <a:solidFill>
                  <a:sysClr val="window" lastClr="FFFFFF"/>
                </a:solidFill>
                <a:effectLst/>
                <a:latin typeface="Arial" panose="020B0604020202020204" pitchFamily="34" charset="0"/>
                <a:ea typeface="微软雅黑" panose="020B0503020204020204" charset="-122"/>
                <a:sym typeface="Arial" panose="020B0604020202020204" pitchFamily="34" charset="0"/>
              </a:rPr>
              <a:t>4</a:t>
            </a:r>
          </a:p>
        </p:txBody>
      </p:sp>
      <p:sp>
        <p:nvSpPr>
          <p:cNvPr id="3" name="矩形 2"/>
          <p:cNvSpPr/>
          <p:nvPr>
            <p:custDataLst>
              <p:tags r:id="rId14"/>
            </p:custDataLst>
          </p:nvPr>
        </p:nvSpPr>
        <p:spPr>
          <a:xfrm>
            <a:off x="3350260" y="1289050"/>
            <a:ext cx="2663190" cy="134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horz" wrap="square" lIns="90000" tIns="46800" rIns="90000" bIns="0" numCol="1" spcCol="0" rtlCol="0" fromWordArt="0" anchor="ctr" anchorCtr="0" forceAA="0" compatLnSpc="1">
            <a:noAutofit/>
          </a:bodyPr>
          <a:lstStyle/>
          <a:p>
            <a:pPr algn="ctr">
              <a:lnSpc>
                <a:spcPct val="140000"/>
              </a:lnSpc>
              <a:spcAft>
                <a:spcPts val="0"/>
              </a:spcAft>
            </a:pPr>
            <a:r>
              <a:rPr lang="zh-CN" altLang="en-US" sz="2400" b="1" spc="300">
                <a:solidFill>
                  <a:srgbClr val="1F74AD"/>
                </a:solidFill>
                <a:latin typeface="Arial" panose="020B0604020202020204" pitchFamily="34" charset="0"/>
                <a:ea typeface="微软雅黑" panose="020B0503020204020204" charset="-122"/>
                <a:cs typeface="+mn-ea"/>
                <a:sym typeface="Arial" panose="020B0604020202020204" pitchFamily="34" charset="0"/>
              </a:rPr>
              <a:t>隔离期间出现阳性病例的处置</a:t>
            </a:r>
          </a:p>
        </p:txBody>
      </p:sp>
      <p:sp>
        <p:nvSpPr>
          <p:cNvPr id="8" name="矩形 7"/>
          <p:cNvSpPr/>
          <p:nvPr>
            <p:custDataLst>
              <p:tags r:id="rId15"/>
            </p:custDataLst>
          </p:nvPr>
        </p:nvSpPr>
        <p:spPr>
          <a:xfrm>
            <a:off x="6024880" y="1416050"/>
            <a:ext cx="2908935" cy="1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horz" wrap="square" lIns="90000" tIns="46800" rIns="90000" bIns="0" numCol="1" spcCol="0" rtlCol="0" fromWordArt="0" anchor="ctr" anchorCtr="0" forceAA="0" compatLnSpc="1">
            <a:noAutofit/>
          </a:bodyPr>
          <a:lstStyle/>
          <a:p>
            <a:pPr algn="ctr">
              <a:lnSpc>
                <a:spcPct val="120000"/>
              </a:lnSpc>
              <a:spcAft>
                <a:spcPts val="0"/>
              </a:spcAft>
            </a:pPr>
            <a:r>
              <a:rPr lang="zh-CN" altLang="en-US" sz="2400" b="1" spc="300">
                <a:solidFill>
                  <a:srgbClr val="3498DB"/>
                </a:solidFill>
                <a:latin typeface="Arial" panose="020B0604020202020204" pitchFamily="34" charset="0"/>
                <a:ea typeface="微软雅黑" panose="020B0503020204020204" charset="-122"/>
                <a:cs typeface="+mn-ea"/>
                <a:sym typeface="Arial" panose="020B0604020202020204" pitchFamily="34" charset="0"/>
              </a:rPr>
              <a:t>隔离人员出现突发情况的处置</a:t>
            </a:r>
          </a:p>
        </p:txBody>
      </p:sp>
      <p:sp>
        <p:nvSpPr>
          <p:cNvPr id="10" name="矩形 9"/>
          <p:cNvSpPr/>
          <p:nvPr>
            <p:custDataLst>
              <p:tags r:id="rId16"/>
            </p:custDataLst>
          </p:nvPr>
        </p:nvSpPr>
        <p:spPr>
          <a:xfrm>
            <a:off x="6392545" y="4149725"/>
            <a:ext cx="2322830" cy="141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horz" wrap="square" lIns="90000" tIns="46800" rIns="90000" bIns="0" numCol="1" spcCol="0" rtlCol="0" fromWordArt="0" anchor="ctr" anchorCtr="0" forceAA="0" compatLnSpc="1">
            <a:normAutofit/>
          </a:bodyPr>
          <a:lstStyle/>
          <a:p>
            <a:pPr algn="ctr">
              <a:lnSpc>
                <a:spcPct val="120000"/>
              </a:lnSpc>
              <a:spcAft>
                <a:spcPts val="0"/>
              </a:spcAft>
            </a:pPr>
            <a:r>
              <a:rPr lang="zh-CN" altLang="en-US" sz="2400" b="1" spc="300">
                <a:solidFill>
                  <a:srgbClr val="69A35B"/>
                </a:solidFill>
                <a:latin typeface="Arial" panose="020B0604020202020204" pitchFamily="34" charset="0"/>
                <a:ea typeface="微软雅黑" panose="020B0503020204020204" charset="-122"/>
                <a:cs typeface="+mn-ea"/>
                <a:sym typeface="Arial" panose="020B0604020202020204" pitchFamily="34" charset="0"/>
              </a:rPr>
              <a:t>群体性事件的疏解与处置</a:t>
            </a:r>
          </a:p>
        </p:txBody>
      </p:sp>
      <p:sp>
        <p:nvSpPr>
          <p:cNvPr id="12" name="矩形 11"/>
          <p:cNvSpPr/>
          <p:nvPr>
            <p:custDataLst>
              <p:tags r:id="rId17"/>
            </p:custDataLst>
          </p:nvPr>
        </p:nvSpPr>
        <p:spPr>
          <a:xfrm>
            <a:off x="3476625" y="4149725"/>
            <a:ext cx="2322830" cy="141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horz" wrap="square" lIns="90000" tIns="46800" rIns="90000" bIns="0" numCol="1" spcCol="0" rtlCol="0" fromWordArt="0" anchor="ctr" anchorCtr="0" forceAA="0" compatLnSpc="1">
            <a:normAutofit/>
          </a:bodyPr>
          <a:lstStyle/>
          <a:p>
            <a:pPr algn="ctr">
              <a:lnSpc>
                <a:spcPct val="120000"/>
              </a:lnSpc>
              <a:spcAft>
                <a:spcPts val="0"/>
              </a:spcAft>
            </a:pPr>
            <a:r>
              <a:rPr lang="zh-CN" altLang="en-US" sz="2400" b="1" spc="300">
                <a:solidFill>
                  <a:srgbClr val="1AA3AA"/>
                </a:solidFill>
                <a:latin typeface="Arial" panose="020B0604020202020204" pitchFamily="34" charset="0"/>
                <a:ea typeface="微软雅黑" panose="020B0503020204020204" charset="-122"/>
                <a:cs typeface="+mn-ea"/>
                <a:sym typeface="Arial" panose="020B0604020202020204" pitchFamily="34" charset="0"/>
              </a:rPr>
              <a:t>灾害事故的应急处置</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46075" y="191770"/>
            <a:ext cx="11231033" cy="711200"/>
          </a:xfrm>
        </p:spPr>
        <p:txBody>
          <a:bodyPr/>
          <a:lstStyle/>
          <a:p>
            <a:pPr algn="l"/>
            <a:r>
              <a:rPr lang="en-US" altLang="zh-CN" sz="2400" dirty="0" smtClean="0">
                <a:solidFill>
                  <a:schemeClr val="tx1"/>
                </a:solidFill>
              </a:rPr>
              <a:t/>
            </a:r>
            <a:br>
              <a:rPr lang="en-US" altLang="zh-CN" sz="2400" dirty="0" smtClean="0">
                <a:solidFill>
                  <a:schemeClr val="tx1"/>
                </a:solidFill>
              </a:rPr>
            </a:br>
            <a:r>
              <a:rPr lang="en-US" altLang="zh-CN" sz="2400" dirty="0" smtClean="0">
                <a:solidFill>
                  <a:schemeClr val="tx1"/>
                </a:solidFill>
              </a:rPr>
              <a:t>1</a:t>
            </a:r>
            <a:r>
              <a:rPr lang="zh-CN" altLang="en-US" sz="2400" dirty="0" smtClean="0">
                <a:solidFill>
                  <a:schemeClr val="tx1"/>
                </a:solidFill>
              </a:rPr>
              <a:t>、</a:t>
            </a:r>
            <a:r>
              <a:rPr lang="zh-CN" altLang="en-US" sz="2400" spc="300">
                <a:solidFill>
                  <a:schemeClr val="tx1"/>
                </a:solidFill>
                <a:latin typeface="Arial" panose="020B0604020202020204" pitchFamily="34" charset="0"/>
                <a:ea typeface="微软雅黑" panose="020B0503020204020204" charset="-122"/>
                <a:cs typeface="+mn-ea"/>
                <a:sym typeface="Arial" panose="020B0604020202020204" pitchFamily="34" charset="0"/>
              </a:rPr>
              <a:t>隔离期间出现阳性病例的处置</a:t>
            </a:r>
            <a:r>
              <a:rPr lang="zh-CN" altLang="en-US" sz="2800" b="1" spc="300">
                <a:solidFill>
                  <a:srgbClr val="1F74AD"/>
                </a:solidFill>
                <a:latin typeface="Arial" panose="020B0604020202020204" pitchFamily="34" charset="0"/>
                <a:ea typeface="微软雅黑" panose="020B0503020204020204" charset="-122"/>
                <a:cs typeface="+mn-ea"/>
                <a:sym typeface="Arial" panose="020B0604020202020204" pitchFamily="34" charset="0"/>
              </a:rPr>
              <a:t/>
            </a:r>
            <a:br>
              <a:rPr lang="zh-CN" altLang="en-US" sz="2800" b="1" spc="300">
                <a:solidFill>
                  <a:srgbClr val="1F74AD"/>
                </a:solidFill>
                <a:latin typeface="Arial" panose="020B0604020202020204" pitchFamily="34" charset="0"/>
                <a:ea typeface="微软雅黑" panose="020B0503020204020204" charset="-122"/>
                <a:cs typeface="+mn-ea"/>
                <a:sym typeface="Arial" panose="020B0604020202020204" pitchFamily="34" charset="0"/>
              </a:rPr>
            </a:br>
            <a:endParaRPr lang="zh-CN" altLang="en-US" sz="2800" dirty="0" smtClean="0"/>
          </a:p>
        </p:txBody>
      </p:sp>
      <p:sp>
        <p:nvSpPr>
          <p:cNvPr id="2" name="文本框 1"/>
          <p:cNvSpPr txBox="1"/>
          <p:nvPr/>
        </p:nvSpPr>
        <p:spPr>
          <a:xfrm>
            <a:off x="888365" y="902970"/>
            <a:ext cx="10508615" cy="3784600"/>
          </a:xfrm>
          <a:prstGeom prst="rect">
            <a:avLst/>
          </a:prstGeom>
          <a:noFill/>
        </p:spPr>
        <p:txBody>
          <a:bodyPr wrap="square" rtlCol="0" anchor="t">
            <a:spAutoFit/>
          </a:bodyPr>
          <a:lstStyle/>
          <a:p>
            <a:pPr marL="342900" indent="-342900">
              <a:buFont typeface="Wingdings" panose="05000000000000000000" charset="0"/>
              <a:buChar char="p"/>
            </a:pPr>
            <a:r>
              <a:rPr lang="zh-CN" altLang="en-US" sz="2400">
                <a:latin typeface="微软雅黑" panose="020B0503020204020204" charset="-122"/>
                <a:ea typeface="微软雅黑" panose="020B0503020204020204" charset="-122"/>
                <a:cs typeface="微软雅黑" panose="020B0503020204020204" charset="-122"/>
                <a:sym typeface="+mn-ea"/>
              </a:rPr>
              <a:t>尽早转运核酸检测阳性人员</a:t>
            </a:r>
          </a:p>
          <a:p>
            <a:pPr marL="628650" indent="-342900">
              <a:buFont typeface="Wingdings" panose="05000000000000000000" charset="0"/>
              <a:buChar char="ü"/>
            </a:pPr>
            <a:r>
              <a:rPr lang="zh-CN" altLang="en-US" sz="2400">
                <a:latin typeface="微软雅黑" panose="020B0503020204020204" charset="-122"/>
                <a:ea typeface="微软雅黑" panose="020B0503020204020204" charset="-122"/>
                <a:cs typeface="微软雅黑" panose="020B0503020204020204" charset="-122"/>
                <a:sym typeface="+mn-ea"/>
              </a:rPr>
              <a:t>复核确定后2小时内将阳性人员转运至定点医疗机构。</a:t>
            </a:r>
            <a:endParaRPr lang="zh-CN" altLang="en-US" sz="2400">
              <a:latin typeface="微软雅黑" panose="020B0503020204020204" charset="-122"/>
              <a:ea typeface="微软雅黑" panose="020B0503020204020204" charset="-122"/>
              <a:cs typeface="微软雅黑" panose="020B0503020204020204" charset="-122"/>
            </a:endParaRPr>
          </a:p>
          <a:p>
            <a:pPr marL="628650" indent="-342900">
              <a:buFont typeface="Wingdings" panose="05000000000000000000" charset="0"/>
              <a:buChar char="ü"/>
            </a:pPr>
            <a:r>
              <a:rPr lang="zh-CN" altLang="en-US" sz="2400">
                <a:latin typeface="微软雅黑" panose="020B0503020204020204" charset="-122"/>
                <a:ea typeface="微软雅黑" panose="020B0503020204020204" charset="-122"/>
                <a:cs typeface="微软雅黑" panose="020B0503020204020204" charset="-122"/>
                <a:sym typeface="+mn-ea"/>
              </a:rPr>
              <a:t>转运前限制活动。若阳性人员为集中隔离观察人员，转运之前继续安排待在原隔离房间；若阳性人员为隔离场所工作人员，转运之前就近安排在空置的隔离房间。</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转移时，阳性人员应着二级防护，由工作人员引导，做好跟随消毒。</a:t>
            </a:r>
          </a:p>
          <a:p>
            <a:pPr marL="628650" indent="-342900">
              <a:buFont typeface="Wingdings" panose="05000000000000000000" charset="0"/>
              <a:buNone/>
            </a:pP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marL="342900" indent="-342900">
              <a:buFont typeface="Wingdings" panose="05000000000000000000" charset="0"/>
              <a:buChar char="p"/>
            </a:pPr>
            <a:r>
              <a:rPr lang="zh-CN" altLang="en-US" sz="2400">
                <a:latin typeface="微软雅黑" panose="020B0503020204020204" charset="-122"/>
                <a:ea typeface="微软雅黑" panose="020B0503020204020204" charset="-122"/>
                <a:cs typeface="微软雅黑" panose="020B0503020204020204" charset="-122"/>
              </a:rPr>
              <a:t>配合专业部门开展集中隔离点交叉感染风险排查和风险人员管控。</a:t>
            </a:r>
          </a:p>
          <a:p>
            <a:pPr marL="342900" indent="-342900">
              <a:buFont typeface="Wingdings" panose="05000000000000000000" charset="0"/>
              <a:buChar char="p"/>
            </a:pPr>
            <a:endParaRPr lang="zh-CN" altLang="en-US" sz="2400">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p"/>
            </a:pPr>
            <a:r>
              <a:rPr lang="zh-CN" altLang="en-US" sz="2400">
                <a:latin typeface="微软雅黑" panose="020B0503020204020204" charset="-122"/>
                <a:ea typeface="微软雅黑" panose="020B0503020204020204" charset="-122"/>
                <a:cs typeface="微软雅黑" panose="020B0503020204020204" charset="-122"/>
              </a:rPr>
              <a:t>开展终末消毒。</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spc="300">
                <a:solidFill>
                  <a:srgbClr val="3498DB"/>
                </a:solidFill>
                <a:latin typeface="Arial" panose="020B0604020202020204" pitchFamily="34" charset="0"/>
                <a:ea typeface="微软雅黑" panose="020B0503020204020204" charset="-122"/>
                <a:cs typeface="+mn-ea"/>
                <a:sym typeface="Arial" panose="020B0604020202020204" pitchFamily="34" charset="0"/>
              </a:rPr>
              <a:t/>
            </a:r>
            <a:br>
              <a:rPr lang="zh-CN" altLang="en-US" b="1" spc="300">
                <a:solidFill>
                  <a:srgbClr val="3498DB"/>
                </a:solidFill>
                <a:latin typeface="Arial" panose="020B0604020202020204" pitchFamily="34" charset="0"/>
                <a:ea typeface="微软雅黑" panose="020B0503020204020204" charset="-122"/>
                <a:cs typeface="+mn-ea"/>
                <a:sym typeface="Arial" panose="020B0604020202020204" pitchFamily="34" charset="0"/>
              </a:rPr>
            </a:br>
            <a:endParaRPr lang="zh-CN" altLang="en-US" dirty="0"/>
          </a:p>
        </p:txBody>
      </p:sp>
      <p:sp>
        <p:nvSpPr>
          <p:cNvPr id="3" name="内容占位符 2"/>
          <p:cNvSpPr>
            <a:spLocks noGrp="1"/>
          </p:cNvSpPr>
          <p:nvPr>
            <p:ph idx="1"/>
          </p:nvPr>
        </p:nvSpPr>
        <p:spPr>
          <a:xfrm>
            <a:off x="608330" y="1049020"/>
            <a:ext cx="10435590" cy="1253490"/>
          </a:xfrm>
        </p:spPr>
        <p:txBody>
          <a:bodyPr/>
          <a:lstStyle/>
          <a:p>
            <a:pPr>
              <a:buFont typeface="Wingdings" panose="05000000000000000000" charset="0"/>
              <a:buChar char=""/>
            </a:pPr>
            <a:r>
              <a:rPr lang="zh-CN" altLang="en-US" sz="2400" dirty="0" smtClean="0">
                <a:latin typeface="微软雅黑" panose="020B0503020204020204" charset="-122"/>
                <a:ea typeface="微软雅黑" panose="020B0503020204020204" charset="-122"/>
              </a:rPr>
              <a:t>隔离人员发生心脑血管等突发疾病或意外伤害后，驻点医务人员应及时采取现场救治措施，并在做好</a:t>
            </a:r>
            <a:r>
              <a:rPr lang="zh-CN" altLang="en-US" sz="2400" dirty="0" smtClean="0">
                <a:solidFill>
                  <a:srgbClr val="FF0000"/>
                </a:solidFill>
                <a:latin typeface="微软雅黑" panose="020B0503020204020204" charset="-122"/>
                <a:ea typeface="微软雅黑" panose="020B0503020204020204" charset="-122"/>
              </a:rPr>
              <a:t>二级防护</a:t>
            </a:r>
            <a:r>
              <a:rPr lang="zh-CN" altLang="en-US" sz="2400" dirty="0" smtClean="0">
                <a:latin typeface="微软雅黑" panose="020B0503020204020204" charset="-122"/>
                <a:ea typeface="微软雅黑" panose="020B0503020204020204" charset="-122"/>
              </a:rPr>
              <a:t>的情况下使用</a:t>
            </a:r>
            <a:r>
              <a:rPr lang="zh-CN" altLang="en-US" sz="2400" dirty="0" smtClean="0">
                <a:solidFill>
                  <a:srgbClr val="FF0000"/>
                </a:solidFill>
                <a:latin typeface="微软雅黑" panose="020B0503020204020204" charset="-122"/>
                <a:ea typeface="微软雅黑" panose="020B0503020204020204" charset="-122"/>
              </a:rPr>
              <a:t>负压救护车</a:t>
            </a:r>
            <a:r>
              <a:rPr lang="zh-CN" altLang="en-US" sz="2400" dirty="0" smtClean="0">
                <a:latin typeface="微软雅黑" panose="020B0503020204020204" charset="-122"/>
                <a:ea typeface="微软雅黑" panose="020B0503020204020204" charset="-122"/>
              </a:rPr>
              <a:t>直接转运至定点医疗机构，转运结束后应对</a:t>
            </a:r>
            <a:r>
              <a:rPr lang="zh-CN" altLang="en-US" sz="2400" dirty="0" smtClean="0">
                <a:solidFill>
                  <a:srgbClr val="FF0000"/>
                </a:solidFill>
                <a:latin typeface="微软雅黑" panose="020B0503020204020204" charset="-122"/>
                <a:ea typeface="微软雅黑" panose="020B0503020204020204" charset="-122"/>
              </a:rPr>
              <a:t>车辆进行终末消毒</a:t>
            </a:r>
            <a:r>
              <a:rPr lang="zh-CN" altLang="en-US" sz="2400" dirty="0" smtClean="0">
                <a:latin typeface="微软雅黑" panose="020B0503020204020204" charset="-122"/>
                <a:ea typeface="微软雅黑" panose="020B0503020204020204" charset="-122"/>
              </a:rPr>
              <a:t>。</a:t>
            </a:r>
          </a:p>
          <a:p>
            <a:pPr marL="0" indent="0">
              <a:buFont typeface="Wingdings" panose="05000000000000000000" charset="0"/>
              <a:buNone/>
            </a:pPr>
            <a:endParaRPr lang="zh-CN" altLang="en-US" sz="2400" dirty="0" smtClean="0">
              <a:latin typeface="微软雅黑" panose="020B0503020204020204" charset="-122"/>
              <a:ea typeface="微软雅黑" panose="020B0503020204020204" charset="-122"/>
            </a:endParaRPr>
          </a:p>
          <a:p>
            <a:pPr marL="0" indent="0">
              <a:buFont typeface="Wingdings" panose="05000000000000000000" charset="0"/>
              <a:buNone/>
            </a:pPr>
            <a:endParaRPr lang="zh-CN" altLang="en-US" sz="2400" dirty="0">
              <a:latin typeface="微软雅黑" panose="020B0503020204020204" charset="-122"/>
              <a:ea typeface="微软雅黑" panose="020B0503020204020204" charset="-122"/>
            </a:endParaRPr>
          </a:p>
        </p:txBody>
      </p:sp>
      <p:sp>
        <p:nvSpPr>
          <p:cNvPr id="6"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en-US" altLang="zh-CN" sz="2400" dirty="0" smtClean="0">
                <a:solidFill>
                  <a:schemeClr val="tx1"/>
                </a:solidFill>
              </a:rPr>
              <a:t/>
            </a:r>
            <a:br>
              <a:rPr lang="en-US" altLang="zh-CN" sz="2400" dirty="0" smtClean="0">
                <a:solidFill>
                  <a:schemeClr val="tx1"/>
                </a:solidFill>
              </a:rPr>
            </a:br>
            <a:r>
              <a:rPr lang="en-US" altLang="zh-CN" sz="2400" dirty="0" smtClean="0">
                <a:solidFill>
                  <a:schemeClr val="tx1"/>
                </a:solidFill>
              </a:rPr>
              <a:t>2</a:t>
            </a:r>
            <a:r>
              <a:rPr lang="zh-CN" altLang="en-US" sz="2400" dirty="0" smtClean="0">
                <a:solidFill>
                  <a:schemeClr val="tx1"/>
                </a:solidFill>
              </a:rPr>
              <a:t>、</a:t>
            </a:r>
            <a:r>
              <a:rPr lang="zh-CN" altLang="en-US" sz="2400" spc="300">
                <a:solidFill>
                  <a:schemeClr val="tx1"/>
                </a:solidFill>
                <a:latin typeface="Arial" panose="020B0604020202020204" pitchFamily="34" charset="0"/>
                <a:ea typeface="微软雅黑" panose="020B0503020204020204" charset="-122"/>
                <a:cs typeface="+mn-ea"/>
                <a:sym typeface="Arial" panose="020B0604020202020204" pitchFamily="34" charset="0"/>
              </a:rPr>
              <a:t>隔离人员出现突发情况的处置</a:t>
            </a:r>
            <a:endParaRPr lang="zh-CN" altLang="en-US" sz="2400" spc="300" dirty="0" smtClean="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5" name="图片 4"/>
          <p:cNvPicPr>
            <a:picLocks noChangeAspect="1"/>
          </p:cNvPicPr>
          <p:nvPr/>
        </p:nvPicPr>
        <p:blipFill>
          <a:blip r:embed="rId2"/>
          <a:stretch>
            <a:fillRect/>
          </a:stretch>
        </p:blipFill>
        <p:spPr>
          <a:xfrm>
            <a:off x="3103245" y="2448560"/>
            <a:ext cx="4673600" cy="263969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spc="300">
                <a:solidFill>
                  <a:srgbClr val="3498DB"/>
                </a:solidFill>
                <a:latin typeface="Arial" panose="020B0604020202020204" pitchFamily="34" charset="0"/>
                <a:ea typeface="微软雅黑" panose="020B0503020204020204" charset="-122"/>
                <a:cs typeface="+mn-ea"/>
                <a:sym typeface="Arial" panose="020B0604020202020204" pitchFamily="34" charset="0"/>
              </a:rPr>
              <a:t/>
            </a:r>
            <a:br>
              <a:rPr lang="zh-CN" altLang="en-US" b="1" spc="300">
                <a:solidFill>
                  <a:srgbClr val="3498DB"/>
                </a:solidFill>
                <a:latin typeface="Arial" panose="020B0604020202020204" pitchFamily="34" charset="0"/>
                <a:ea typeface="微软雅黑" panose="020B0503020204020204" charset="-122"/>
                <a:cs typeface="+mn-ea"/>
                <a:sym typeface="Arial" panose="020B0604020202020204" pitchFamily="34" charset="0"/>
              </a:rPr>
            </a:br>
            <a:endParaRPr lang="zh-CN" altLang="en-US" sz="2400" kern="1200" spc="300">
              <a:latin typeface="Arial" panose="020B0604020202020204" pitchFamily="34" charset="0"/>
              <a:ea typeface="微软雅黑" panose="020B0503020204020204" charset="-122"/>
              <a:cs typeface="+mn-ea"/>
            </a:endParaRPr>
          </a:p>
        </p:txBody>
      </p:sp>
      <p:sp>
        <p:nvSpPr>
          <p:cNvPr id="6"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buClrTx/>
              <a:buSzTx/>
              <a:buNone/>
            </a:pPr>
            <a:r>
              <a:rPr lang="en-US" altLang="zh-CN" sz="2400" dirty="0" smtClean="0">
                <a:solidFill>
                  <a:schemeClr val="tx1"/>
                </a:solidFill>
              </a:rPr>
              <a:t/>
            </a:r>
            <a:br>
              <a:rPr lang="en-US" altLang="zh-CN" sz="2400" dirty="0" smtClean="0">
                <a:solidFill>
                  <a:schemeClr val="tx1"/>
                </a:solidFill>
              </a:rPr>
            </a:br>
            <a:r>
              <a:rPr lang="en-US" altLang="zh-CN" sz="2400" dirty="0" smtClean="0">
                <a:solidFill>
                  <a:schemeClr val="tx1"/>
                </a:solidFill>
              </a:rPr>
              <a:t>3</a:t>
            </a:r>
            <a:r>
              <a:rPr lang="zh-CN" altLang="en-US" sz="2400" dirty="0" smtClean="0">
                <a:solidFill>
                  <a:schemeClr val="tx1"/>
                </a:solidFill>
              </a:rPr>
              <a:t>、</a:t>
            </a:r>
            <a:r>
              <a:rPr lang="zh-CN" altLang="en-US" sz="2400" spc="300">
                <a:latin typeface="Arial" panose="020B0604020202020204" pitchFamily="34" charset="0"/>
                <a:ea typeface="微软雅黑" panose="020B0503020204020204" charset="-122"/>
                <a:cs typeface="+mn-ea"/>
                <a:sym typeface="Arial" panose="020B0604020202020204" pitchFamily="34" charset="0"/>
              </a:rPr>
              <a:t>灾害事故的应急处置</a:t>
            </a:r>
            <a:endParaRPr lang="zh-CN" altLang="en-US" sz="2400" spc="30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 name="圆角矩形 3"/>
          <p:cNvSpPr/>
          <p:nvPr/>
        </p:nvSpPr>
        <p:spPr>
          <a:xfrm>
            <a:off x="958850" y="1191895"/>
            <a:ext cx="10005695" cy="4378325"/>
          </a:xfrm>
          <a:prstGeom prst="roundRect">
            <a:avLst/>
          </a:prstGeom>
          <a:solidFill>
            <a:schemeClr val="bg1"/>
          </a:solidFill>
          <a:ln w="952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rPr>
              <a:t>（</a:t>
            </a:r>
            <a:r>
              <a:rPr kumimoji="0" lang="en-US" altLang="zh-CN" sz="2400" b="0" i="0" u="none" strike="noStrike" cap="none" normalizeH="0" baseline="0" smtClean="0">
                <a:ln>
                  <a:noFill/>
                </a:ln>
                <a:solidFill>
                  <a:schemeClr val="tx1"/>
                </a:solidFill>
                <a:effectLst/>
                <a:latin typeface="微软雅黑" panose="020B0503020204020204" charset="-122"/>
                <a:ea typeface="微软雅黑" panose="020B0503020204020204" charset="-122"/>
              </a:rPr>
              <a:t>1</a:t>
            </a:r>
            <a:r>
              <a:rPr kumimoji="0" lang="zh-CN"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rPr>
              <a:t>）</a:t>
            </a:r>
            <a:r>
              <a:rPr kumimoji="0" lang="en-US"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rPr>
              <a:t>隔离场所工作人员应了解隔离场所周围环境及地理位置，在汛期、台风季时，应及时</a:t>
            </a:r>
            <a:r>
              <a:rPr kumimoji="0" lang="en-US" altLang="en-US" sz="2400" b="0" i="0" strike="noStrike" cap="none" normalizeH="0" baseline="0" smtClean="0">
                <a:ln>
                  <a:noFill/>
                </a:ln>
                <a:solidFill>
                  <a:srgbClr val="FF0000"/>
                </a:solidFill>
                <a:effectLst/>
                <a:latin typeface="微软雅黑" panose="020B0503020204020204" charset="-122"/>
                <a:ea typeface="微软雅黑" panose="020B0503020204020204" charset="-122"/>
              </a:rPr>
              <a:t>关注自然灾害预警信息</a:t>
            </a:r>
            <a:r>
              <a:rPr kumimoji="0" lang="en-US"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rPr>
              <a:t>，</a:t>
            </a:r>
            <a:r>
              <a:rPr lang="en-US" altLang="en-US" sz="2400" smtClean="0">
                <a:ln>
                  <a:noFill/>
                </a:ln>
                <a:effectLst/>
                <a:latin typeface="微软雅黑" panose="020B0503020204020204" charset="-122"/>
                <a:ea typeface="微软雅黑" panose="020B0503020204020204" charset="-122"/>
                <a:sym typeface="+mn-ea"/>
              </a:rPr>
              <a:t>并采取必要的防护措施</a:t>
            </a:r>
            <a:r>
              <a:rPr lang="zh-CN" altLang="en-US" sz="2400" smtClean="0">
                <a:ln>
                  <a:noFill/>
                </a:ln>
                <a:effectLst/>
                <a:latin typeface="微软雅黑" panose="020B0503020204020204" charset="-122"/>
                <a:ea typeface="微软雅黑" panose="020B0503020204020204" charset="-122"/>
                <a:sym typeface="+mn-ea"/>
              </a:rPr>
              <a:t>。如遇特大自然灾害，应及时组织隔离人员在做好健康防护措施的前提下有序撤离。</a:t>
            </a:r>
          </a:p>
          <a:p>
            <a:pPr marL="0" marR="0" indent="0" algn="l" defTabSz="914400" rtl="0" eaLnBrk="1" fontAlgn="base" latinLnBrk="0" hangingPunct="1">
              <a:lnSpc>
                <a:spcPct val="100000"/>
              </a:lnSpc>
              <a:spcBef>
                <a:spcPct val="0"/>
              </a:spcBef>
              <a:spcAft>
                <a:spcPct val="0"/>
              </a:spcAft>
              <a:buClrTx/>
              <a:buSzTx/>
              <a:buFontTx/>
              <a:buNone/>
            </a:pPr>
            <a:endParaRPr kumimoji="0" lang="en-US"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indent="0" algn="l"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rPr>
              <a:t>（</a:t>
            </a:r>
            <a:r>
              <a:rPr kumimoji="0" lang="en-US" altLang="zh-CN" sz="2400" b="0" i="0" u="none" strike="noStrike" cap="none" normalizeH="0" baseline="0" smtClean="0">
                <a:ln>
                  <a:noFill/>
                </a:ln>
                <a:solidFill>
                  <a:schemeClr val="tx1"/>
                </a:solidFill>
                <a:effectLst/>
                <a:latin typeface="微软雅黑" panose="020B0503020204020204" charset="-122"/>
                <a:ea typeface="微软雅黑" panose="020B0503020204020204" charset="-122"/>
              </a:rPr>
              <a:t>2</a:t>
            </a:r>
            <a:r>
              <a:rPr kumimoji="0" lang="zh-CN"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rPr>
              <a:t>）</a:t>
            </a:r>
            <a:r>
              <a:rPr kumimoji="0" lang="en-US" altLang="en-US" sz="2400" b="0" i="0" u="none" strike="noStrike" cap="none" normalizeH="0" baseline="0" smtClean="0">
                <a:ln>
                  <a:noFill/>
                </a:ln>
                <a:effectLst/>
                <a:latin typeface="微软雅黑" panose="020B0503020204020204" charset="-122"/>
                <a:ea typeface="微软雅黑" panose="020B0503020204020204" charset="-122"/>
              </a:rPr>
              <a:t>隔离场所应制定有针对性的</a:t>
            </a:r>
            <a:r>
              <a:rPr kumimoji="0" lang="en-US" altLang="en-US" sz="2400" b="0" i="0" u="none" strike="noStrike" cap="none" normalizeH="0" baseline="0" smtClean="0">
                <a:ln>
                  <a:noFill/>
                </a:ln>
                <a:solidFill>
                  <a:srgbClr val="FF0000"/>
                </a:solidFill>
                <a:effectLst/>
                <a:latin typeface="微软雅黑" panose="020B0503020204020204" charset="-122"/>
                <a:ea typeface="微软雅黑" panose="020B0503020204020204" charset="-122"/>
              </a:rPr>
              <a:t>灭火和应急疏散预案</a:t>
            </a:r>
            <a:r>
              <a:rPr kumimoji="0" lang="zh-CN" altLang="en-US" sz="2400" b="0" i="0" u="none" strike="noStrike" cap="none" normalizeH="0" baseline="0" smtClean="0">
                <a:ln>
                  <a:noFill/>
                </a:ln>
                <a:effectLst/>
                <a:latin typeface="微软雅黑" panose="020B0503020204020204" charset="-122"/>
                <a:ea typeface="微软雅黑" panose="020B0503020204020204" charset="-122"/>
              </a:rPr>
              <a:t>，</a:t>
            </a:r>
            <a:r>
              <a:rPr kumimoji="0" lang="en-US" altLang="en-US" sz="2400" b="0" i="0" u="none" strike="noStrike" cap="none" normalizeH="0" baseline="0" smtClean="0">
                <a:ln>
                  <a:noFill/>
                </a:ln>
                <a:effectLst/>
                <a:latin typeface="微软雅黑" panose="020B0503020204020204" charset="-122"/>
                <a:ea typeface="微软雅黑" panose="020B0503020204020204" charset="-122"/>
              </a:rPr>
              <a:t>建立与辖区消防救援站和前置执勤力量的联勤联动机制,明确微型消防站的专(兼〉职队员及职责</a:t>
            </a:r>
            <a:r>
              <a:rPr kumimoji="0" lang="zh-CN" altLang="en-US" sz="2400" b="0" i="0" u="none" strike="noStrike" cap="none" normalizeH="0" baseline="0" smtClean="0">
                <a:ln>
                  <a:noFill/>
                </a:ln>
                <a:effectLst/>
                <a:latin typeface="微软雅黑" panose="020B0503020204020204" charset="-122"/>
                <a:ea typeface="微软雅黑" panose="020B0503020204020204" charset="-122"/>
              </a:rPr>
              <a:t>，</a:t>
            </a:r>
            <a:r>
              <a:rPr kumimoji="0" lang="en-US" altLang="en-US" sz="2400" b="0" i="0" u="none" strike="noStrike" cap="none" normalizeH="0" baseline="0" smtClean="0">
                <a:ln>
                  <a:noFill/>
                </a:ln>
                <a:effectLst/>
                <a:latin typeface="微软雅黑" panose="020B0503020204020204" charset="-122"/>
                <a:ea typeface="微软雅黑" panose="020B0503020204020204" charset="-122"/>
              </a:rPr>
              <a:t>配备灭火和通讯器材。当隔离场所发生火灾时,工作人员应迅速采取有效措施组织</a:t>
            </a:r>
            <a:r>
              <a:rPr kumimoji="0" lang="en-US" altLang="en-US" sz="2400" b="0" i="0" u="none" strike="noStrike" cap="none" normalizeH="0" baseline="0" smtClean="0">
                <a:ln>
                  <a:noFill/>
                </a:ln>
                <a:solidFill>
                  <a:srgbClr val="FF0000"/>
                </a:solidFill>
                <a:effectLst/>
                <a:latin typeface="微软雅黑" panose="020B0503020204020204" charset="-122"/>
                <a:ea typeface="微软雅黑" panose="020B0503020204020204" charset="-122"/>
              </a:rPr>
              <a:t>隔离人员疏散,同时拨打火警报警电话</a:t>
            </a:r>
            <a:r>
              <a:rPr kumimoji="0" lang="en-US" altLang="en-US" sz="2400" b="0" i="0" u="none" strike="noStrike" cap="none" normalizeH="0" baseline="0" smtClean="0">
                <a:ln>
                  <a:noFill/>
                </a:ln>
                <a:effectLst/>
                <a:latin typeface="微软雅黑" panose="020B0503020204020204" charset="-122"/>
                <a:ea typeface="微软雅黑" panose="020B0503020204020204" charset="-122"/>
              </a:rPr>
              <a:t>。在人员疏散过程中应做好个人防护和心理安抚。</a:t>
            </a:r>
            <a:r>
              <a:rPr kumimoji="0" lang="en-US" altLang="en-US" sz="2400" b="0" i="0" u="none" strike="noStrike" cap="none" normalizeH="0" baseline="0" smtClean="0">
                <a:ln>
                  <a:noFill/>
                </a:ln>
                <a:solidFill>
                  <a:schemeClr val="bg1"/>
                </a:solidFill>
                <a:effectLst/>
                <a:latin typeface="微软雅黑" panose="020B0503020204020204" charset="-122"/>
                <a:ea typeface="微软雅黑" panose="020B0503020204020204" charset="-122"/>
              </a:rPr>
              <a:t>护措施。</a:t>
            </a:r>
          </a:p>
          <a:p>
            <a:pPr marL="0" marR="0" indent="0" algn="l" defTabSz="914400" rtl="0" eaLnBrk="1" fontAlgn="base" latinLnBrk="0" hangingPunct="1">
              <a:lnSpc>
                <a:spcPct val="100000"/>
              </a:lnSpc>
              <a:spcBef>
                <a:spcPct val="0"/>
              </a:spcBef>
              <a:spcAft>
                <a:spcPct val="0"/>
              </a:spcAft>
              <a:buClrTx/>
              <a:buSzTx/>
              <a:buFontTx/>
              <a:buNone/>
            </a:pPr>
            <a:endParaRPr kumimoji="0" lang="en-US" altLang="en-US" sz="16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Tx/>
              <a:buNone/>
            </a:pPr>
            <a:endParaRPr kumimoji="0" lang="en-US" altLang="en-US" sz="16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spc="300">
                <a:solidFill>
                  <a:srgbClr val="3498DB"/>
                </a:solidFill>
                <a:latin typeface="Arial" panose="020B0604020202020204" pitchFamily="34" charset="0"/>
                <a:ea typeface="微软雅黑" panose="020B0503020204020204" charset="-122"/>
                <a:cs typeface="+mn-ea"/>
                <a:sym typeface="Arial" panose="020B0604020202020204" pitchFamily="34" charset="0"/>
              </a:rPr>
              <a:t/>
            </a:r>
            <a:br>
              <a:rPr lang="zh-CN" altLang="en-US" b="1" spc="300">
                <a:solidFill>
                  <a:srgbClr val="3498DB"/>
                </a:solidFill>
                <a:latin typeface="Arial" panose="020B0604020202020204" pitchFamily="34" charset="0"/>
                <a:ea typeface="微软雅黑" panose="020B0503020204020204" charset="-122"/>
                <a:cs typeface="+mn-ea"/>
                <a:sym typeface="Arial" panose="020B0604020202020204" pitchFamily="34" charset="0"/>
              </a:rPr>
            </a:br>
            <a:endParaRPr lang="zh-CN" altLang="en-US" sz="2400" kern="1200" spc="300">
              <a:latin typeface="Arial" panose="020B0604020202020204" pitchFamily="34" charset="0"/>
              <a:ea typeface="微软雅黑" panose="020B0503020204020204" charset="-122"/>
              <a:cs typeface="+mn-ea"/>
            </a:endParaRPr>
          </a:p>
        </p:txBody>
      </p:sp>
      <p:sp>
        <p:nvSpPr>
          <p:cNvPr id="6"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buClrTx/>
              <a:buSzTx/>
              <a:buNone/>
            </a:pPr>
            <a:r>
              <a:rPr lang="en-US" altLang="zh-CN" sz="2400" dirty="0" smtClean="0">
                <a:solidFill>
                  <a:schemeClr val="tx1"/>
                </a:solidFill>
              </a:rPr>
              <a:t/>
            </a:r>
            <a:br>
              <a:rPr lang="en-US" altLang="zh-CN" sz="2400" dirty="0" smtClean="0">
                <a:solidFill>
                  <a:schemeClr val="tx1"/>
                </a:solidFill>
              </a:rPr>
            </a:br>
            <a:r>
              <a:rPr lang="en-US" altLang="zh-CN" sz="2400" dirty="0" smtClean="0">
                <a:solidFill>
                  <a:schemeClr val="tx1"/>
                </a:solidFill>
              </a:rPr>
              <a:t>4</a:t>
            </a:r>
            <a:r>
              <a:rPr lang="zh-CN" altLang="en-US" sz="2400" dirty="0" smtClean="0">
                <a:solidFill>
                  <a:schemeClr val="tx1"/>
                </a:solidFill>
              </a:rPr>
              <a:t>、</a:t>
            </a:r>
            <a:r>
              <a:rPr lang="zh-CN" altLang="en-US" sz="2400" spc="300">
                <a:solidFill>
                  <a:schemeClr val="tx1"/>
                </a:solidFill>
                <a:latin typeface="Arial" panose="020B0604020202020204" pitchFamily="34" charset="0"/>
                <a:ea typeface="微软雅黑" panose="020B0503020204020204" charset="-122"/>
                <a:cs typeface="+mn-ea"/>
                <a:sym typeface="Arial" panose="020B0604020202020204" pitchFamily="34" charset="0"/>
              </a:rPr>
              <a:t>群体性事件的疏解与处置</a:t>
            </a:r>
            <a:endParaRPr lang="zh-CN" altLang="en-US" sz="2400" b="1" spc="300">
              <a:solidFill>
                <a:schemeClr val="tx1"/>
              </a:solidFill>
              <a:latin typeface="Arial" panose="020B0604020202020204" pitchFamily="34" charset="0"/>
              <a:ea typeface="微软雅黑" panose="020B0503020204020204" charset="-122"/>
              <a:cs typeface="+mn-ea"/>
              <a:sym typeface="Arial" panose="020B0604020202020204" pitchFamily="34" charset="0"/>
            </a:endParaRPr>
          </a:p>
          <a:p>
            <a:pPr algn="l">
              <a:buClrTx/>
              <a:buSzTx/>
              <a:buNone/>
            </a:pPr>
            <a:endParaRPr lang="zh-CN" altLang="en-US" sz="2400" b="1" spc="30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3" name="图片 2" descr="截屏2022-06-26 下午1.44.56"/>
          <p:cNvPicPr>
            <a:picLocks noChangeAspect="1"/>
          </p:cNvPicPr>
          <p:nvPr/>
        </p:nvPicPr>
        <p:blipFill>
          <a:blip r:embed="rId2"/>
          <a:srcRect l="1895" t="51489"/>
          <a:stretch>
            <a:fillRect/>
          </a:stretch>
        </p:blipFill>
        <p:spPr>
          <a:xfrm>
            <a:off x="2254250" y="3641090"/>
            <a:ext cx="7956550" cy="1721485"/>
          </a:xfrm>
          <a:prstGeom prst="rect">
            <a:avLst/>
          </a:prstGeom>
        </p:spPr>
      </p:pic>
      <p:sp>
        <p:nvSpPr>
          <p:cNvPr id="100" name="文本框 99"/>
          <p:cNvSpPr txBox="1"/>
          <p:nvPr/>
        </p:nvSpPr>
        <p:spPr>
          <a:xfrm>
            <a:off x="920750" y="1155065"/>
            <a:ext cx="9453245" cy="1568450"/>
          </a:xfrm>
          <a:prstGeom prst="rect">
            <a:avLst/>
          </a:prstGeom>
          <a:noFill/>
          <a:ln w="9525">
            <a:noFill/>
          </a:ln>
        </p:spPr>
        <p:txBody>
          <a:bodyPr wrap="square">
            <a:spAutoFit/>
          </a:bodyPr>
          <a:lstStyle/>
          <a:p>
            <a:pPr marL="0" indent="0" algn="l"/>
            <a:r>
              <a:rPr lang="en-US" altLang="zh-CN" sz="2400" b="0">
                <a:latin typeface="微软雅黑" panose="020B0503020204020204" charset="-122"/>
                <a:ea typeface="微软雅黑" panose="020B0503020204020204" charset="-122"/>
                <a:cs typeface="宋体" panose="02010600030101010101" pitchFamily="2" charset="-122"/>
              </a:rPr>
              <a:t>     </a:t>
            </a:r>
            <a:r>
              <a:rPr lang="zh-CN" sz="2400" b="0">
                <a:latin typeface="微软雅黑" panose="020B0503020204020204" charset="-122"/>
                <a:ea typeface="微软雅黑" panose="020B0503020204020204" charset="-122"/>
                <a:cs typeface="宋体" panose="02010600030101010101" pitchFamily="2" charset="-122"/>
              </a:rPr>
              <a:t>隔离场所应制定</a:t>
            </a:r>
            <a:r>
              <a:rPr lang="zh-CN" sz="2400" b="0">
                <a:solidFill>
                  <a:srgbClr val="FF0000"/>
                </a:solidFill>
                <a:latin typeface="微软雅黑" panose="020B0503020204020204" charset="-122"/>
                <a:ea typeface="微软雅黑" panose="020B0503020204020204" charset="-122"/>
                <a:cs typeface="宋体" panose="02010600030101010101" pitchFamily="2" charset="-122"/>
              </a:rPr>
              <a:t>群体性事件应急预案</a:t>
            </a:r>
            <a:r>
              <a:rPr lang="zh-CN" sz="2400" b="0">
                <a:latin typeface="微软雅黑" panose="020B0503020204020204" charset="-122"/>
                <a:ea typeface="微软雅黑" panose="020B0503020204020204" charset="-122"/>
                <a:cs typeface="宋体" panose="02010600030101010101" pitchFamily="2" charset="-122"/>
              </a:rPr>
              <a:t>，及时了解隔离人员诉求，加强对隔离人员的</a:t>
            </a:r>
            <a:r>
              <a:rPr lang="zh-CN" sz="2400" b="0">
                <a:solidFill>
                  <a:srgbClr val="FF0000"/>
                </a:solidFill>
                <a:latin typeface="微软雅黑" panose="020B0503020204020204" charset="-122"/>
                <a:ea typeface="微软雅黑" panose="020B0503020204020204" charset="-122"/>
                <a:cs typeface="宋体" panose="02010600030101010101" pitchFamily="2" charset="-122"/>
              </a:rPr>
              <a:t>健康监测和心理疏导</a:t>
            </a:r>
            <a:r>
              <a:rPr lang="zh-CN" sz="2400" b="0">
                <a:latin typeface="微软雅黑" panose="020B0503020204020204" charset="-122"/>
                <a:ea typeface="微软雅黑" panose="020B0503020204020204" charset="-122"/>
                <a:cs typeface="宋体" panose="02010600030101010101" pitchFamily="2" charset="-122"/>
              </a:rPr>
              <a:t>，提供必要的生活保障，对可能出现的群体性事件，积极开展教育、说服等疏导性工作，必要时需及时向隔离场所上级管理机构报告。</a:t>
            </a:r>
            <a:endParaRPr lang="zh-CN" altLang="en-US" sz="240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spc="300">
                <a:solidFill>
                  <a:srgbClr val="3498DB"/>
                </a:solidFill>
                <a:latin typeface="Arial" panose="020B0604020202020204" pitchFamily="34" charset="0"/>
                <a:ea typeface="微软雅黑" panose="020B0503020204020204" charset="-122"/>
                <a:cs typeface="+mn-ea"/>
                <a:sym typeface="Arial" panose="020B0604020202020204" pitchFamily="34" charset="0"/>
              </a:rPr>
              <a:t/>
            </a:r>
            <a:br>
              <a:rPr lang="zh-CN" altLang="en-US" b="1" spc="300">
                <a:solidFill>
                  <a:srgbClr val="3498DB"/>
                </a:solidFill>
                <a:latin typeface="Arial" panose="020B0604020202020204" pitchFamily="34" charset="0"/>
                <a:ea typeface="微软雅黑" panose="020B0503020204020204" charset="-122"/>
                <a:cs typeface="+mn-ea"/>
                <a:sym typeface="Arial" panose="020B0604020202020204" pitchFamily="34" charset="0"/>
              </a:rPr>
            </a:br>
            <a:endParaRPr lang="zh-CN" altLang="en-US" sz="2400" kern="1200" spc="300">
              <a:latin typeface="Arial" panose="020B0604020202020204" pitchFamily="34" charset="0"/>
              <a:ea typeface="微软雅黑" panose="020B0503020204020204" charset="-122"/>
              <a:cs typeface="+mn-ea"/>
            </a:endParaRPr>
          </a:p>
        </p:txBody>
      </p:sp>
      <p:sp>
        <p:nvSpPr>
          <p:cNvPr id="6"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buClrTx/>
              <a:buSzTx/>
              <a:buNone/>
            </a:pPr>
            <a:r>
              <a:rPr lang="en-US" altLang="zh-CN" sz="2400" dirty="0" smtClean="0">
                <a:solidFill>
                  <a:schemeClr val="tx1"/>
                </a:solidFill>
              </a:rPr>
              <a:t/>
            </a:r>
            <a:br>
              <a:rPr lang="en-US" altLang="zh-CN" sz="2400" dirty="0" smtClean="0">
                <a:solidFill>
                  <a:schemeClr val="tx1"/>
                </a:solidFill>
              </a:rPr>
            </a:br>
            <a:r>
              <a:rPr lang="zh-CN" altLang="en-US" sz="2400" dirty="0" smtClean="0">
                <a:solidFill>
                  <a:schemeClr val="tx1"/>
                </a:solidFill>
              </a:rPr>
              <a:t>小结（</a:t>
            </a:r>
            <a:r>
              <a:rPr lang="zh-CN" sz="2400" dirty="0" smtClean="0">
                <a:solidFill>
                  <a:schemeClr val="tx1"/>
                </a:solidFill>
              </a:rPr>
              <a:t>集中隔离场所志愿者的主要工作）</a:t>
            </a:r>
            <a:endParaRPr lang="zh-CN" altLang="en-US" sz="2400" b="1" spc="300">
              <a:solidFill>
                <a:schemeClr val="tx1"/>
              </a:solidFill>
              <a:latin typeface="Arial" panose="020B0604020202020204" pitchFamily="34" charset="0"/>
              <a:ea typeface="微软雅黑" panose="020B0503020204020204" charset="-122"/>
              <a:cs typeface="+mn-ea"/>
              <a:sym typeface="Arial" panose="020B0604020202020204" pitchFamily="34" charset="0"/>
            </a:endParaRPr>
          </a:p>
          <a:p>
            <a:pPr algn="l">
              <a:buClrTx/>
              <a:buSzTx/>
              <a:buNone/>
            </a:pPr>
            <a:endParaRPr lang="zh-CN" altLang="en-US" sz="2400" b="1" spc="30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6" name="椭圆 65"/>
          <p:cNvSpPr/>
          <p:nvPr>
            <p:custDataLst>
              <p:tags r:id="rId1"/>
            </p:custDataLst>
          </p:nvPr>
        </p:nvSpPr>
        <p:spPr>
          <a:xfrm>
            <a:off x="7125970" y="3114675"/>
            <a:ext cx="1007745" cy="1007745"/>
          </a:xfrm>
          <a:prstGeom prst="ellipse">
            <a:avLst/>
          </a:prstGeom>
          <a:solidFill>
            <a:srgbClr val="9BBB59"/>
          </a:solidFill>
          <a:ln w="12700" cap="flat" cmpd="sng" algn="ctr">
            <a:noFill/>
            <a:prstDash val="solid"/>
            <a:miter lim="800000"/>
          </a:ln>
          <a:effectLst/>
        </p:spPr>
        <p:txBody>
          <a:bodyPr rtlCol="0" anchor="ctr">
            <a:normAutofit/>
          </a:bodyPr>
          <a:lstStyle/>
          <a:p>
            <a:pPr algn="ctr"/>
            <a:endParaRPr lang="zh-CN" altLang="en-US">
              <a:sym typeface="Arial" panose="020B0604020202020204" pitchFamily="34" charset="0"/>
            </a:endParaRPr>
          </a:p>
        </p:txBody>
      </p:sp>
      <p:sp>
        <p:nvSpPr>
          <p:cNvPr id="67" name="KSO_Shape"/>
          <p:cNvSpPr/>
          <p:nvPr>
            <p:custDataLst>
              <p:tags r:id="rId2"/>
            </p:custDataLst>
          </p:nvPr>
        </p:nvSpPr>
        <p:spPr bwMode="auto">
          <a:xfrm>
            <a:off x="7418705" y="3406140"/>
            <a:ext cx="422275" cy="435610"/>
          </a:xfrm>
          <a:custGeom>
            <a:avLst/>
            <a:gdLst>
              <a:gd name="T0" fmla="*/ 705908 w 4388"/>
              <a:gd name="T1" fmla="*/ 0 h 4523"/>
              <a:gd name="T2" fmla="*/ 293567 w 4388"/>
              <a:gd name="T3" fmla="*/ 424129 h 4523"/>
              <a:gd name="T4" fmla="*/ 924083 w 4388"/>
              <a:gd name="T5" fmla="*/ 624611 h 4523"/>
              <a:gd name="T6" fmla="*/ 705908 w 4388"/>
              <a:gd name="T7" fmla="*/ 0 h 4523"/>
              <a:gd name="T8" fmla="*/ 0 w 4388"/>
              <a:gd name="T9" fmla="*/ 629244 h 4523"/>
              <a:gd name="T10" fmla="*/ 0 w 4388"/>
              <a:gd name="T11" fmla="*/ 987247 h 4523"/>
              <a:gd name="T12" fmla="*/ 165526 w 4388"/>
              <a:gd name="T13" fmla="*/ 987247 h 4523"/>
              <a:gd name="T14" fmla="*/ 165526 w 4388"/>
              <a:gd name="T15" fmla="*/ 1905000 h 4523"/>
              <a:gd name="T16" fmla="*/ 1682639 w 4388"/>
              <a:gd name="T17" fmla="*/ 1905000 h 4523"/>
              <a:gd name="T18" fmla="*/ 1682639 w 4388"/>
              <a:gd name="T19" fmla="*/ 987247 h 4523"/>
              <a:gd name="T20" fmla="*/ 1848165 w 4388"/>
              <a:gd name="T21" fmla="*/ 987247 h 4523"/>
              <a:gd name="T22" fmla="*/ 1848165 w 4388"/>
              <a:gd name="T23" fmla="*/ 629244 h 4523"/>
              <a:gd name="T24" fmla="*/ 0 w 4388"/>
              <a:gd name="T25" fmla="*/ 629244 h 4523"/>
              <a:gd name="T26" fmla="*/ 1142257 w 4388"/>
              <a:gd name="T27" fmla="*/ 0 h 4523"/>
              <a:gd name="T28" fmla="*/ 924083 w 4388"/>
              <a:gd name="T29" fmla="*/ 624611 h 4523"/>
              <a:gd name="T30" fmla="*/ 1554177 w 4388"/>
              <a:gd name="T31" fmla="*/ 424129 h 4523"/>
              <a:gd name="T32" fmla="*/ 1142257 w 4388"/>
              <a:gd name="T33" fmla="*/ 0 h 45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88" h="4523">
                <a:moveTo>
                  <a:pt x="1676" y="0"/>
                </a:moveTo>
                <a:lnTo>
                  <a:pt x="697" y="1007"/>
                </a:lnTo>
                <a:lnTo>
                  <a:pt x="2194" y="1483"/>
                </a:lnTo>
                <a:lnTo>
                  <a:pt x="1676" y="0"/>
                </a:lnTo>
                <a:close/>
                <a:moveTo>
                  <a:pt x="0" y="1494"/>
                </a:moveTo>
                <a:lnTo>
                  <a:pt x="0" y="2344"/>
                </a:lnTo>
                <a:lnTo>
                  <a:pt x="393" y="2344"/>
                </a:lnTo>
                <a:lnTo>
                  <a:pt x="393" y="4523"/>
                </a:lnTo>
                <a:lnTo>
                  <a:pt x="3995" y="4523"/>
                </a:lnTo>
                <a:lnTo>
                  <a:pt x="3995" y="2344"/>
                </a:lnTo>
                <a:lnTo>
                  <a:pt x="4388" y="2344"/>
                </a:lnTo>
                <a:lnTo>
                  <a:pt x="4388" y="1494"/>
                </a:lnTo>
                <a:lnTo>
                  <a:pt x="0" y="1494"/>
                </a:lnTo>
                <a:close/>
                <a:moveTo>
                  <a:pt x="2712" y="0"/>
                </a:moveTo>
                <a:lnTo>
                  <a:pt x="2194" y="1483"/>
                </a:lnTo>
                <a:lnTo>
                  <a:pt x="3690" y="1007"/>
                </a:lnTo>
                <a:lnTo>
                  <a:pt x="2712" y="0"/>
                </a:lnTo>
                <a:close/>
              </a:path>
            </a:pathLst>
          </a:custGeom>
          <a:solidFill>
            <a:sysClr val="window" lastClr="FFFFFF"/>
          </a:solidFill>
          <a:ln>
            <a:noFill/>
          </a:ln>
        </p:spPr>
        <p:txBody>
          <a:bodyPr tIns="684000" anchor="ctr">
            <a:normAutofit fontScale="25000" lnSpcReduction="20000"/>
            <a:scene3d>
              <a:camera prst="orthographicFront"/>
              <a:lightRig rig="threePt" dir="t"/>
            </a:scene3d>
            <a:sp3d>
              <a:contourClr>
                <a:srgbClr val="FFFFFF"/>
              </a:contourClr>
            </a:sp3d>
          </a:bodyPr>
          <a:lstStyle/>
          <a:p>
            <a:pPr algn="ctr">
              <a:defRPr/>
            </a:pPr>
            <a:endParaRPr lang="zh-CN" altLang="en-US" dirty="0">
              <a:solidFill>
                <a:srgbClr val="FFFFFF"/>
              </a:solidFill>
              <a:sym typeface="Arial" panose="020B0604020202020204" pitchFamily="34" charset="0"/>
            </a:endParaRPr>
          </a:p>
        </p:txBody>
      </p:sp>
      <p:sp>
        <p:nvSpPr>
          <p:cNvPr id="68" name="椭圆 67"/>
          <p:cNvSpPr/>
          <p:nvPr>
            <p:custDataLst>
              <p:tags r:id="rId3"/>
            </p:custDataLst>
          </p:nvPr>
        </p:nvSpPr>
        <p:spPr>
          <a:xfrm>
            <a:off x="6338570" y="1741170"/>
            <a:ext cx="1007745" cy="1007745"/>
          </a:xfrm>
          <a:prstGeom prst="ellipse">
            <a:avLst/>
          </a:prstGeom>
          <a:solidFill>
            <a:srgbClr val="69A35B"/>
          </a:solidFill>
          <a:ln w="12700" cap="flat" cmpd="sng" algn="ctr">
            <a:noFill/>
            <a:prstDash val="solid"/>
            <a:miter lim="800000"/>
          </a:ln>
          <a:effectLst/>
        </p:spPr>
        <p:txBody>
          <a:bodyPr wrap="square" rtlCol="0" anchor="ctr">
            <a:normAutofit/>
          </a:bodyPr>
          <a:lstStyle/>
          <a:p>
            <a:pPr algn="ctr"/>
            <a:endParaRPr lang="zh-CN" altLang="en-US">
              <a:sym typeface="Arial" panose="020B0604020202020204" pitchFamily="34" charset="0"/>
            </a:endParaRPr>
          </a:p>
        </p:txBody>
      </p:sp>
      <p:sp>
        <p:nvSpPr>
          <p:cNvPr id="70" name="KSO_Shape"/>
          <p:cNvSpPr/>
          <p:nvPr>
            <p:custDataLst>
              <p:tags r:id="rId4"/>
            </p:custDataLst>
          </p:nvPr>
        </p:nvSpPr>
        <p:spPr>
          <a:xfrm>
            <a:off x="6631305" y="1971040"/>
            <a:ext cx="422275" cy="547370"/>
          </a:xfrm>
          <a:custGeom>
            <a:avLst/>
            <a:gdLst>
              <a:gd name="connsiteX0" fmla="*/ 119442 w 2112807"/>
              <a:gd name="connsiteY0" fmla="*/ 0 h 3733939"/>
              <a:gd name="connsiteX1" fmla="*/ 238884 w 2112807"/>
              <a:gd name="connsiteY1" fmla="*/ 119442 h 3733939"/>
              <a:gd name="connsiteX2" fmla="*/ 165934 w 2112807"/>
              <a:gd name="connsiteY2" fmla="*/ 229498 h 3733939"/>
              <a:gd name="connsiteX3" fmla="*/ 142301 w 2112807"/>
              <a:gd name="connsiteY3" fmla="*/ 234269 h 3733939"/>
              <a:gd name="connsiteX4" fmla="*/ 142301 w 2112807"/>
              <a:gd name="connsiteY4" fmla="*/ 412408 h 3733939"/>
              <a:gd name="connsiteX5" fmla="*/ 159590 w 2112807"/>
              <a:gd name="connsiteY5" fmla="*/ 392780 h 3733939"/>
              <a:gd name="connsiteX6" fmla="*/ 2112807 w 2112807"/>
              <a:gd name="connsiteY6" fmla="*/ 464309 h 3733939"/>
              <a:gd name="connsiteX7" fmla="*/ 2112807 w 2112807"/>
              <a:gd name="connsiteY7" fmla="*/ 1976477 h 3733939"/>
              <a:gd name="connsiteX8" fmla="*/ 159590 w 2112807"/>
              <a:gd name="connsiteY8" fmla="*/ 1904948 h 3733939"/>
              <a:gd name="connsiteX9" fmla="*/ 142301 w 2112807"/>
              <a:gd name="connsiteY9" fmla="*/ 1924576 h 3733939"/>
              <a:gd name="connsiteX10" fmla="*/ 142301 w 2112807"/>
              <a:gd name="connsiteY10" fmla="*/ 3733939 h 3733939"/>
              <a:gd name="connsiteX11" fmla="*/ 96582 w 2112807"/>
              <a:gd name="connsiteY11" fmla="*/ 3733939 h 3733939"/>
              <a:gd name="connsiteX12" fmla="*/ 96582 w 2112807"/>
              <a:gd name="connsiteY12" fmla="*/ 234269 h 3733939"/>
              <a:gd name="connsiteX13" fmla="*/ 72950 w 2112807"/>
              <a:gd name="connsiteY13" fmla="*/ 229498 h 3733939"/>
              <a:gd name="connsiteX14" fmla="*/ 0 w 2112807"/>
              <a:gd name="connsiteY14" fmla="*/ 119442 h 3733939"/>
              <a:gd name="connsiteX15" fmla="*/ 119442 w 2112807"/>
              <a:gd name="connsiteY15" fmla="*/ 0 h 37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2807" h="3733939">
                <a:moveTo>
                  <a:pt x="119442" y="0"/>
                </a:moveTo>
                <a:cubicBezTo>
                  <a:pt x="185408" y="0"/>
                  <a:pt x="238884" y="53476"/>
                  <a:pt x="238884" y="119442"/>
                </a:cubicBezTo>
                <a:cubicBezTo>
                  <a:pt x="238884" y="168916"/>
                  <a:pt x="208804" y="211365"/>
                  <a:pt x="165934" y="229498"/>
                </a:cubicBezTo>
                <a:lnTo>
                  <a:pt x="142301" y="234269"/>
                </a:lnTo>
                <a:lnTo>
                  <a:pt x="142301" y="412408"/>
                </a:lnTo>
                <a:lnTo>
                  <a:pt x="159590" y="392780"/>
                </a:lnTo>
                <a:cubicBezTo>
                  <a:pt x="810663" y="-273233"/>
                  <a:pt x="1461735" y="1278149"/>
                  <a:pt x="2112807" y="464309"/>
                </a:cubicBezTo>
                <a:lnTo>
                  <a:pt x="2112807" y="1976477"/>
                </a:lnTo>
                <a:cubicBezTo>
                  <a:pt x="1461735" y="2790317"/>
                  <a:pt x="810663" y="1238935"/>
                  <a:pt x="159590" y="1904948"/>
                </a:cubicBezTo>
                <a:lnTo>
                  <a:pt x="142301" y="1924576"/>
                </a:lnTo>
                <a:lnTo>
                  <a:pt x="142301" y="3733939"/>
                </a:lnTo>
                <a:lnTo>
                  <a:pt x="96582" y="3733939"/>
                </a:lnTo>
                <a:lnTo>
                  <a:pt x="96582" y="234269"/>
                </a:lnTo>
                <a:lnTo>
                  <a:pt x="72950" y="229498"/>
                </a:lnTo>
                <a:cubicBezTo>
                  <a:pt x="30080" y="211365"/>
                  <a:pt x="0" y="168916"/>
                  <a:pt x="0" y="119442"/>
                </a:cubicBezTo>
                <a:cubicBezTo>
                  <a:pt x="0" y="53476"/>
                  <a:pt x="53476" y="0"/>
                  <a:pt x="119442" y="0"/>
                </a:cubicBezTo>
                <a:close/>
              </a:path>
            </a:pathLst>
          </a:custGeom>
          <a:solidFill>
            <a:sysClr val="window" lastClr="FFFFFF"/>
          </a:solidFill>
          <a:ln w="12700" cap="flat" cmpd="sng" algn="ctr">
            <a:noFill/>
            <a:prstDash val="solid"/>
            <a:miter lim="800000"/>
          </a:ln>
          <a:effectLst/>
        </p:spPr>
        <p:txBody>
          <a:bodyPr wrap="square" bIns="684000" anchor="ctr">
            <a:normAutofit fontScale="25000" lnSpcReduction="20000"/>
          </a:bodyPr>
          <a:lstStyle/>
          <a:p>
            <a:pPr algn="ctr" eaLnBrk="1" hangingPunct="1">
              <a:spcBef>
                <a:spcPts val="0"/>
              </a:spcBef>
              <a:spcAft>
                <a:spcPts val="0"/>
              </a:spcAft>
              <a:defRPr/>
            </a:pPr>
            <a:endParaRPr lang="zh-CN" altLang="en-US" dirty="0">
              <a:solidFill>
                <a:srgbClr val="FFFFFF"/>
              </a:solidFill>
              <a:sym typeface="Arial" panose="020B0604020202020204" pitchFamily="34" charset="0"/>
            </a:endParaRPr>
          </a:p>
        </p:txBody>
      </p:sp>
      <p:sp>
        <p:nvSpPr>
          <p:cNvPr id="71" name="椭圆 70"/>
          <p:cNvSpPr/>
          <p:nvPr>
            <p:custDataLst>
              <p:tags r:id="rId5"/>
            </p:custDataLst>
          </p:nvPr>
        </p:nvSpPr>
        <p:spPr>
          <a:xfrm>
            <a:off x="3968750" y="3089910"/>
            <a:ext cx="1007745" cy="1007745"/>
          </a:xfrm>
          <a:prstGeom prst="ellipse">
            <a:avLst/>
          </a:prstGeom>
          <a:solidFill>
            <a:srgbClr val="3498DB"/>
          </a:solidFill>
          <a:ln w="12700" cap="flat" cmpd="sng" algn="ctr">
            <a:noFill/>
            <a:prstDash val="solid"/>
            <a:miter lim="800000"/>
          </a:ln>
          <a:effectLst/>
        </p:spPr>
        <p:txBody>
          <a:bodyPr rtlCol="0" anchor="ctr">
            <a:normAutofit/>
          </a:bodyPr>
          <a:lstStyle/>
          <a:p>
            <a:pPr algn="ctr"/>
            <a:endParaRPr lang="zh-CN" altLang="en-US">
              <a:sym typeface="Arial" panose="020B0604020202020204" pitchFamily="34" charset="0"/>
            </a:endParaRPr>
          </a:p>
        </p:txBody>
      </p:sp>
      <p:sp>
        <p:nvSpPr>
          <p:cNvPr id="72" name="KSO_Shape"/>
          <p:cNvSpPr/>
          <p:nvPr>
            <p:custDataLst>
              <p:tags r:id="rId6"/>
            </p:custDataLst>
          </p:nvPr>
        </p:nvSpPr>
        <p:spPr bwMode="auto">
          <a:xfrm rot="1800000">
            <a:off x="4289425" y="3258185"/>
            <a:ext cx="367030" cy="601980"/>
          </a:xfrm>
          <a:custGeom>
            <a:avLst/>
            <a:gdLst>
              <a:gd name="T0" fmla="*/ 1029029 w 3535"/>
              <a:gd name="T1" fmla="*/ 1156466 h 5800"/>
              <a:gd name="T2" fmla="*/ 818493 w 3535"/>
              <a:gd name="T3" fmla="*/ 1179458 h 5800"/>
              <a:gd name="T4" fmla="*/ 848054 w 3535"/>
              <a:gd name="T5" fmla="*/ 1077639 h 5800"/>
              <a:gd name="T6" fmla="*/ 875315 w 3535"/>
              <a:gd name="T7" fmla="*/ 972864 h 5800"/>
              <a:gd name="T8" fmla="*/ 898635 w 3535"/>
              <a:gd name="T9" fmla="*/ 868417 h 5800"/>
              <a:gd name="T10" fmla="*/ 916371 w 3535"/>
              <a:gd name="T11" fmla="*/ 767255 h 5800"/>
              <a:gd name="T12" fmla="*/ 926553 w 3535"/>
              <a:gd name="T13" fmla="*/ 672662 h 5800"/>
              <a:gd name="T14" fmla="*/ 927538 w 3535"/>
              <a:gd name="T15" fmla="*/ 635876 h 5800"/>
              <a:gd name="T16" fmla="*/ 926553 w 3535"/>
              <a:gd name="T17" fmla="*/ 582996 h 5800"/>
              <a:gd name="T18" fmla="*/ 921955 w 3535"/>
              <a:gd name="T19" fmla="*/ 531429 h 5800"/>
              <a:gd name="T20" fmla="*/ 914072 w 3535"/>
              <a:gd name="T21" fmla="*/ 481505 h 5800"/>
              <a:gd name="T22" fmla="*/ 903233 w 3535"/>
              <a:gd name="T23" fmla="*/ 433223 h 5800"/>
              <a:gd name="T24" fmla="*/ 889438 w 3535"/>
              <a:gd name="T25" fmla="*/ 387241 h 5800"/>
              <a:gd name="T26" fmla="*/ 873673 w 3535"/>
              <a:gd name="T27" fmla="*/ 342900 h 5800"/>
              <a:gd name="T28" fmla="*/ 855936 w 3535"/>
              <a:gd name="T29" fmla="*/ 301187 h 5800"/>
              <a:gd name="T30" fmla="*/ 836230 w 3535"/>
              <a:gd name="T31" fmla="*/ 261773 h 5800"/>
              <a:gd name="T32" fmla="*/ 808640 w 3535"/>
              <a:gd name="T33" fmla="*/ 212178 h 5800"/>
              <a:gd name="T34" fmla="*/ 763314 w 3535"/>
              <a:gd name="T35" fmla="*/ 146816 h 5800"/>
              <a:gd name="T36" fmla="*/ 717660 w 3535"/>
              <a:gd name="T37" fmla="*/ 92622 h 5800"/>
              <a:gd name="T38" fmla="*/ 673319 w 3535"/>
              <a:gd name="T39" fmla="*/ 50253 h 5800"/>
              <a:gd name="T40" fmla="*/ 632592 w 3535"/>
              <a:gd name="T41" fmla="*/ 20035 h 5800"/>
              <a:gd name="T42" fmla="*/ 608943 w 3535"/>
              <a:gd name="T43" fmla="*/ 7226 h 5800"/>
              <a:gd name="T44" fmla="*/ 593835 w 3535"/>
              <a:gd name="T45" fmla="*/ 1971 h 5800"/>
              <a:gd name="T46" fmla="*/ 580697 w 3535"/>
              <a:gd name="T47" fmla="*/ 0 h 5800"/>
              <a:gd name="T48" fmla="*/ 572486 w 3535"/>
              <a:gd name="T49" fmla="*/ 657 h 5800"/>
              <a:gd name="T50" fmla="*/ 558034 w 3535"/>
              <a:gd name="T51" fmla="*/ 5255 h 5800"/>
              <a:gd name="T52" fmla="*/ 541283 w 3535"/>
              <a:gd name="T53" fmla="*/ 12809 h 5800"/>
              <a:gd name="T54" fmla="*/ 502526 w 3535"/>
              <a:gd name="T55" fmla="*/ 38428 h 5800"/>
              <a:gd name="T56" fmla="*/ 459171 w 3535"/>
              <a:gd name="T57" fmla="*/ 77185 h 5800"/>
              <a:gd name="T58" fmla="*/ 413517 w 3535"/>
              <a:gd name="T59" fmla="*/ 127438 h 5800"/>
              <a:gd name="T60" fmla="*/ 368191 w 3535"/>
              <a:gd name="T61" fmla="*/ 189515 h 5800"/>
              <a:gd name="T62" fmla="*/ 332390 w 3535"/>
              <a:gd name="T63" fmla="*/ 248635 h 5800"/>
              <a:gd name="T64" fmla="*/ 312026 w 3535"/>
              <a:gd name="T65" fmla="*/ 287721 h 5800"/>
              <a:gd name="T66" fmla="*/ 293633 w 3535"/>
              <a:gd name="T67" fmla="*/ 328777 h 5800"/>
              <a:gd name="T68" fmla="*/ 277210 w 3535"/>
              <a:gd name="T69" fmla="*/ 371803 h 5800"/>
              <a:gd name="T70" fmla="*/ 263087 w 3535"/>
              <a:gd name="T71" fmla="*/ 417458 h 5800"/>
              <a:gd name="T72" fmla="*/ 250935 w 3535"/>
              <a:gd name="T73" fmla="*/ 465083 h 5800"/>
              <a:gd name="T74" fmla="*/ 242066 w 3535"/>
              <a:gd name="T75" fmla="*/ 514350 h 5800"/>
              <a:gd name="T76" fmla="*/ 236483 w 3535"/>
              <a:gd name="T77" fmla="*/ 565588 h 5800"/>
              <a:gd name="T78" fmla="*/ 233855 w 3535"/>
              <a:gd name="T79" fmla="*/ 618468 h 5800"/>
              <a:gd name="T80" fmla="*/ 235169 w 3535"/>
              <a:gd name="T81" fmla="*/ 672662 h 5800"/>
              <a:gd name="T82" fmla="*/ 241410 w 3535"/>
              <a:gd name="T83" fmla="*/ 734739 h 5800"/>
              <a:gd name="T84" fmla="*/ 256190 w 3535"/>
              <a:gd name="T85" fmla="*/ 834259 h 5800"/>
              <a:gd name="T86" fmla="*/ 277867 w 3535"/>
              <a:gd name="T87" fmla="*/ 938048 h 5800"/>
              <a:gd name="T88" fmla="*/ 304143 w 3535"/>
              <a:gd name="T89" fmla="*/ 1043152 h 5800"/>
              <a:gd name="T90" fmla="*/ 333047 w 3535"/>
              <a:gd name="T91" fmla="*/ 1146284 h 5800"/>
              <a:gd name="T92" fmla="*/ 132693 w 3535"/>
              <a:gd name="T93" fmla="*/ 1156466 h 5800"/>
              <a:gd name="T94" fmla="*/ 580697 w 3535"/>
              <a:gd name="T95" fmla="*/ 1905000 h 5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35" h="5800">
                <a:moveTo>
                  <a:pt x="2174" y="4724"/>
                </a:moveTo>
                <a:lnTo>
                  <a:pt x="3535" y="5397"/>
                </a:lnTo>
                <a:lnTo>
                  <a:pt x="3133" y="3521"/>
                </a:lnTo>
                <a:lnTo>
                  <a:pt x="2462" y="3691"/>
                </a:lnTo>
                <a:lnTo>
                  <a:pt x="2492" y="3591"/>
                </a:lnTo>
                <a:lnTo>
                  <a:pt x="2523" y="3490"/>
                </a:lnTo>
                <a:lnTo>
                  <a:pt x="2552" y="3385"/>
                </a:lnTo>
                <a:lnTo>
                  <a:pt x="2582" y="3281"/>
                </a:lnTo>
                <a:lnTo>
                  <a:pt x="2611" y="3176"/>
                </a:lnTo>
                <a:lnTo>
                  <a:pt x="2638" y="3069"/>
                </a:lnTo>
                <a:lnTo>
                  <a:pt x="2665" y="2962"/>
                </a:lnTo>
                <a:lnTo>
                  <a:pt x="2691" y="2856"/>
                </a:lnTo>
                <a:lnTo>
                  <a:pt x="2714" y="2749"/>
                </a:lnTo>
                <a:lnTo>
                  <a:pt x="2736" y="2644"/>
                </a:lnTo>
                <a:lnTo>
                  <a:pt x="2757" y="2540"/>
                </a:lnTo>
                <a:lnTo>
                  <a:pt x="2774" y="2437"/>
                </a:lnTo>
                <a:lnTo>
                  <a:pt x="2790" y="2336"/>
                </a:lnTo>
                <a:lnTo>
                  <a:pt x="2802" y="2237"/>
                </a:lnTo>
                <a:lnTo>
                  <a:pt x="2813" y="2141"/>
                </a:lnTo>
                <a:lnTo>
                  <a:pt x="2821" y="2048"/>
                </a:lnTo>
                <a:lnTo>
                  <a:pt x="2823" y="1992"/>
                </a:lnTo>
                <a:lnTo>
                  <a:pt x="2824" y="1936"/>
                </a:lnTo>
                <a:lnTo>
                  <a:pt x="2824" y="1883"/>
                </a:lnTo>
                <a:lnTo>
                  <a:pt x="2823" y="1829"/>
                </a:lnTo>
                <a:lnTo>
                  <a:pt x="2821" y="1775"/>
                </a:lnTo>
                <a:lnTo>
                  <a:pt x="2817" y="1722"/>
                </a:lnTo>
                <a:lnTo>
                  <a:pt x="2813" y="1669"/>
                </a:lnTo>
                <a:lnTo>
                  <a:pt x="2807" y="1618"/>
                </a:lnTo>
                <a:lnTo>
                  <a:pt x="2800" y="1566"/>
                </a:lnTo>
                <a:lnTo>
                  <a:pt x="2791" y="1515"/>
                </a:lnTo>
                <a:lnTo>
                  <a:pt x="2783" y="1466"/>
                </a:lnTo>
                <a:lnTo>
                  <a:pt x="2773" y="1416"/>
                </a:lnTo>
                <a:lnTo>
                  <a:pt x="2762" y="1367"/>
                </a:lnTo>
                <a:lnTo>
                  <a:pt x="2750" y="1319"/>
                </a:lnTo>
                <a:lnTo>
                  <a:pt x="2736" y="1271"/>
                </a:lnTo>
                <a:lnTo>
                  <a:pt x="2723" y="1224"/>
                </a:lnTo>
                <a:lnTo>
                  <a:pt x="2708" y="1179"/>
                </a:lnTo>
                <a:lnTo>
                  <a:pt x="2693" y="1132"/>
                </a:lnTo>
                <a:lnTo>
                  <a:pt x="2677" y="1088"/>
                </a:lnTo>
                <a:lnTo>
                  <a:pt x="2660" y="1044"/>
                </a:lnTo>
                <a:lnTo>
                  <a:pt x="2643" y="1001"/>
                </a:lnTo>
                <a:lnTo>
                  <a:pt x="2625" y="958"/>
                </a:lnTo>
                <a:lnTo>
                  <a:pt x="2606" y="917"/>
                </a:lnTo>
                <a:lnTo>
                  <a:pt x="2587" y="876"/>
                </a:lnTo>
                <a:lnTo>
                  <a:pt x="2567" y="836"/>
                </a:lnTo>
                <a:lnTo>
                  <a:pt x="2546" y="797"/>
                </a:lnTo>
                <a:lnTo>
                  <a:pt x="2525" y="757"/>
                </a:lnTo>
                <a:lnTo>
                  <a:pt x="2505" y="719"/>
                </a:lnTo>
                <a:lnTo>
                  <a:pt x="2462" y="646"/>
                </a:lnTo>
                <a:lnTo>
                  <a:pt x="2416" y="577"/>
                </a:lnTo>
                <a:lnTo>
                  <a:pt x="2371" y="511"/>
                </a:lnTo>
                <a:lnTo>
                  <a:pt x="2324" y="447"/>
                </a:lnTo>
                <a:lnTo>
                  <a:pt x="2278" y="388"/>
                </a:lnTo>
                <a:lnTo>
                  <a:pt x="2231" y="333"/>
                </a:lnTo>
                <a:lnTo>
                  <a:pt x="2185" y="282"/>
                </a:lnTo>
                <a:lnTo>
                  <a:pt x="2139" y="235"/>
                </a:lnTo>
                <a:lnTo>
                  <a:pt x="2094" y="191"/>
                </a:lnTo>
                <a:lnTo>
                  <a:pt x="2050" y="153"/>
                </a:lnTo>
                <a:lnTo>
                  <a:pt x="2007" y="117"/>
                </a:lnTo>
                <a:lnTo>
                  <a:pt x="1965" y="87"/>
                </a:lnTo>
                <a:lnTo>
                  <a:pt x="1926" y="61"/>
                </a:lnTo>
                <a:lnTo>
                  <a:pt x="1889" y="39"/>
                </a:lnTo>
                <a:lnTo>
                  <a:pt x="1871" y="30"/>
                </a:lnTo>
                <a:lnTo>
                  <a:pt x="1854" y="22"/>
                </a:lnTo>
                <a:lnTo>
                  <a:pt x="1838" y="16"/>
                </a:lnTo>
                <a:lnTo>
                  <a:pt x="1823" y="10"/>
                </a:lnTo>
                <a:lnTo>
                  <a:pt x="1808" y="6"/>
                </a:lnTo>
                <a:lnTo>
                  <a:pt x="1794" y="2"/>
                </a:lnTo>
                <a:lnTo>
                  <a:pt x="1780" y="1"/>
                </a:lnTo>
                <a:lnTo>
                  <a:pt x="1768" y="0"/>
                </a:lnTo>
                <a:lnTo>
                  <a:pt x="1757" y="1"/>
                </a:lnTo>
                <a:lnTo>
                  <a:pt x="1743" y="2"/>
                </a:lnTo>
                <a:lnTo>
                  <a:pt x="1729" y="6"/>
                </a:lnTo>
                <a:lnTo>
                  <a:pt x="1714" y="10"/>
                </a:lnTo>
                <a:lnTo>
                  <a:pt x="1699" y="16"/>
                </a:lnTo>
                <a:lnTo>
                  <a:pt x="1682" y="22"/>
                </a:lnTo>
                <a:lnTo>
                  <a:pt x="1666" y="30"/>
                </a:lnTo>
                <a:lnTo>
                  <a:pt x="1648" y="39"/>
                </a:lnTo>
                <a:lnTo>
                  <a:pt x="1611" y="61"/>
                </a:lnTo>
                <a:lnTo>
                  <a:pt x="1572" y="87"/>
                </a:lnTo>
                <a:lnTo>
                  <a:pt x="1530" y="117"/>
                </a:lnTo>
                <a:lnTo>
                  <a:pt x="1487" y="153"/>
                </a:lnTo>
                <a:lnTo>
                  <a:pt x="1443" y="191"/>
                </a:lnTo>
                <a:lnTo>
                  <a:pt x="1398" y="235"/>
                </a:lnTo>
                <a:lnTo>
                  <a:pt x="1352" y="282"/>
                </a:lnTo>
                <a:lnTo>
                  <a:pt x="1306" y="333"/>
                </a:lnTo>
                <a:lnTo>
                  <a:pt x="1259" y="388"/>
                </a:lnTo>
                <a:lnTo>
                  <a:pt x="1213" y="447"/>
                </a:lnTo>
                <a:lnTo>
                  <a:pt x="1166" y="511"/>
                </a:lnTo>
                <a:lnTo>
                  <a:pt x="1121" y="577"/>
                </a:lnTo>
                <a:lnTo>
                  <a:pt x="1075" y="646"/>
                </a:lnTo>
                <a:lnTo>
                  <a:pt x="1032" y="719"/>
                </a:lnTo>
                <a:lnTo>
                  <a:pt x="1012" y="757"/>
                </a:lnTo>
                <a:lnTo>
                  <a:pt x="991" y="797"/>
                </a:lnTo>
                <a:lnTo>
                  <a:pt x="970" y="836"/>
                </a:lnTo>
                <a:lnTo>
                  <a:pt x="950" y="876"/>
                </a:lnTo>
                <a:lnTo>
                  <a:pt x="931" y="917"/>
                </a:lnTo>
                <a:lnTo>
                  <a:pt x="912" y="958"/>
                </a:lnTo>
                <a:lnTo>
                  <a:pt x="894" y="1001"/>
                </a:lnTo>
                <a:lnTo>
                  <a:pt x="877" y="1044"/>
                </a:lnTo>
                <a:lnTo>
                  <a:pt x="860" y="1088"/>
                </a:lnTo>
                <a:lnTo>
                  <a:pt x="844" y="1132"/>
                </a:lnTo>
                <a:lnTo>
                  <a:pt x="829" y="1179"/>
                </a:lnTo>
                <a:lnTo>
                  <a:pt x="814" y="1224"/>
                </a:lnTo>
                <a:lnTo>
                  <a:pt x="801" y="1271"/>
                </a:lnTo>
                <a:lnTo>
                  <a:pt x="787" y="1319"/>
                </a:lnTo>
                <a:lnTo>
                  <a:pt x="775" y="1367"/>
                </a:lnTo>
                <a:lnTo>
                  <a:pt x="764" y="1416"/>
                </a:lnTo>
                <a:lnTo>
                  <a:pt x="754" y="1466"/>
                </a:lnTo>
                <a:lnTo>
                  <a:pt x="746" y="1515"/>
                </a:lnTo>
                <a:lnTo>
                  <a:pt x="737" y="1566"/>
                </a:lnTo>
                <a:lnTo>
                  <a:pt x="730" y="1618"/>
                </a:lnTo>
                <a:lnTo>
                  <a:pt x="723" y="1669"/>
                </a:lnTo>
                <a:lnTo>
                  <a:pt x="720" y="1722"/>
                </a:lnTo>
                <a:lnTo>
                  <a:pt x="716" y="1775"/>
                </a:lnTo>
                <a:lnTo>
                  <a:pt x="714" y="1829"/>
                </a:lnTo>
                <a:lnTo>
                  <a:pt x="712" y="1883"/>
                </a:lnTo>
                <a:lnTo>
                  <a:pt x="712" y="1936"/>
                </a:lnTo>
                <a:lnTo>
                  <a:pt x="714" y="1992"/>
                </a:lnTo>
                <a:lnTo>
                  <a:pt x="716" y="2048"/>
                </a:lnTo>
                <a:lnTo>
                  <a:pt x="723" y="2141"/>
                </a:lnTo>
                <a:lnTo>
                  <a:pt x="735" y="2237"/>
                </a:lnTo>
                <a:lnTo>
                  <a:pt x="747" y="2336"/>
                </a:lnTo>
                <a:lnTo>
                  <a:pt x="763" y="2437"/>
                </a:lnTo>
                <a:lnTo>
                  <a:pt x="780" y="2540"/>
                </a:lnTo>
                <a:lnTo>
                  <a:pt x="801" y="2644"/>
                </a:lnTo>
                <a:lnTo>
                  <a:pt x="823" y="2749"/>
                </a:lnTo>
                <a:lnTo>
                  <a:pt x="846" y="2856"/>
                </a:lnTo>
                <a:lnTo>
                  <a:pt x="872" y="2962"/>
                </a:lnTo>
                <a:lnTo>
                  <a:pt x="899" y="3069"/>
                </a:lnTo>
                <a:lnTo>
                  <a:pt x="926" y="3176"/>
                </a:lnTo>
                <a:lnTo>
                  <a:pt x="955" y="3281"/>
                </a:lnTo>
                <a:lnTo>
                  <a:pt x="985" y="3385"/>
                </a:lnTo>
                <a:lnTo>
                  <a:pt x="1014" y="3490"/>
                </a:lnTo>
                <a:lnTo>
                  <a:pt x="1045" y="3591"/>
                </a:lnTo>
                <a:lnTo>
                  <a:pt x="1075" y="3691"/>
                </a:lnTo>
                <a:lnTo>
                  <a:pt x="404" y="3521"/>
                </a:lnTo>
                <a:lnTo>
                  <a:pt x="0" y="5397"/>
                </a:lnTo>
                <a:lnTo>
                  <a:pt x="1362" y="4724"/>
                </a:lnTo>
                <a:lnTo>
                  <a:pt x="1768" y="5800"/>
                </a:lnTo>
                <a:lnTo>
                  <a:pt x="2174" y="4724"/>
                </a:lnTo>
                <a:close/>
              </a:path>
            </a:pathLst>
          </a:custGeom>
          <a:solidFill>
            <a:sysClr val="window" lastClr="FFFFFF"/>
          </a:solidFill>
          <a:ln>
            <a:noFill/>
          </a:ln>
        </p:spPr>
        <p:txBody>
          <a:bodyPr anchor="ctr">
            <a:normAutofit/>
            <a:scene3d>
              <a:camera prst="orthographicFront"/>
              <a:lightRig rig="threePt" dir="t"/>
            </a:scene3d>
            <a:sp3d>
              <a:contourClr>
                <a:srgbClr val="FFFFFF"/>
              </a:contourClr>
            </a:sp3d>
          </a:bodyPr>
          <a:lstStyle/>
          <a:p>
            <a:pPr algn="ctr">
              <a:defRPr/>
            </a:pPr>
            <a:endParaRPr lang="zh-CN" altLang="en-US">
              <a:solidFill>
                <a:srgbClr val="FFFFFF"/>
              </a:solidFill>
              <a:sym typeface="Arial" panose="020B0604020202020204" pitchFamily="34" charset="0"/>
            </a:endParaRPr>
          </a:p>
        </p:txBody>
      </p:sp>
      <p:sp>
        <p:nvSpPr>
          <p:cNvPr id="73" name="椭圆 72"/>
          <p:cNvSpPr/>
          <p:nvPr>
            <p:custDataLst>
              <p:tags r:id="rId7"/>
            </p:custDataLst>
          </p:nvPr>
        </p:nvSpPr>
        <p:spPr>
          <a:xfrm>
            <a:off x="4752340" y="1741170"/>
            <a:ext cx="1007745" cy="1007745"/>
          </a:xfrm>
          <a:prstGeom prst="ellipse">
            <a:avLst/>
          </a:prstGeom>
          <a:solidFill>
            <a:srgbClr val="1F74AD"/>
          </a:solidFill>
          <a:ln w="12700" cap="flat" cmpd="sng" algn="ctr">
            <a:noFill/>
            <a:prstDash val="solid"/>
            <a:miter lim="800000"/>
          </a:ln>
          <a:effectLst/>
        </p:spPr>
        <p:txBody>
          <a:bodyPr rtlCol="0" anchor="ctr">
            <a:normAutofit/>
          </a:bodyPr>
          <a:lstStyle/>
          <a:p>
            <a:pPr algn="ctr"/>
            <a:endParaRPr lang="zh-CN" altLang="en-US">
              <a:sym typeface="Arial" panose="020B0604020202020204" pitchFamily="34" charset="0"/>
            </a:endParaRPr>
          </a:p>
        </p:txBody>
      </p:sp>
      <p:sp>
        <p:nvSpPr>
          <p:cNvPr id="74" name="KSO_Shape"/>
          <p:cNvSpPr/>
          <p:nvPr>
            <p:custDataLst>
              <p:tags r:id="rId8"/>
            </p:custDataLst>
          </p:nvPr>
        </p:nvSpPr>
        <p:spPr bwMode="auto">
          <a:xfrm>
            <a:off x="4980305" y="1950720"/>
            <a:ext cx="552450" cy="563245"/>
          </a:xfrm>
          <a:custGeom>
            <a:avLst/>
            <a:gdLst>
              <a:gd name="T0" fmla="*/ 2147483646 w 4946"/>
              <a:gd name="T1" fmla="*/ 0 h 5041"/>
              <a:gd name="T2" fmla="*/ 2147483646 w 4946"/>
              <a:gd name="T3" fmla="*/ 2147483646 h 5041"/>
              <a:gd name="T4" fmla="*/ 2147483646 w 4946"/>
              <a:gd name="T5" fmla="*/ 2147483646 h 5041"/>
              <a:gd name="T6" fmla="*/ 2147483646 w 4946"/>
              <a:gd name="T7" fmla="*/ 2147483646 h 5041"/>
              <a:gd name="T8" fmla="*/ 2147483646 w 4946"/>
              <a:gd name="T9" fmla="*/ 2147483646 h 5041"/>
              <a:gd name="T10" fmla="*/ 2147483646 w 4946"/>
              <a:gd name="T11" fmla="*/ 2147483646 h 5041"/>
              <a:gd name="T12" fmla="*/ 2147483646 w 4946"/>
              <a:gd name="T13" fmla="*/ 2147483646 h 5041"/>
              <a:gd name="T14" fmla="*/ 2147483646 w 4946"/>
              <a:gd name="T15" fmla="*/ 2147483646 h 5041"/>
              <a:gd name="T16" fmla="*/ 2147483646 w 4946"/>
              <a:gd name="T17" fmla="*/ 2147483646 h 5041"/>
              <a:gd name="T18" fmla="*/ 2147483646 w 4946"/>
              <a:gd name="T19" fmla="*/ 2147483646 h 5041"/>
              <a:gd name="T20" fmla="*/ 2147483646 w 4946"/>
              <a:gd name="T21" fmla="*/ 2147483646 h 5041"/>
              <a:gd name="T22" fmla="*/ 2147483646 w 4946"/>
              <a:gd name="T23" fmla="*/ 2147483646 h 5041"/>
              <a:gd name="T24" fmla="*/ 2147483646 w 4946"/>
              <a:gd name="T25" fmla="*/ 2147483646 h 5041"/>
              <a:gd name="T26" fmla="*/ 2147483646 w 4946"/>
              <a:gd name="T27" fmla="*/ 2147483646 h 5041"/>
              <a:gd name="T28" fmla="*/ 2147483646 w 4946"/>
              <a:gd name="T29" fmla="*/ 2147483646 h 5041"/>
              <a:gd name="T30" fmla="*/ 2147483646 w 4946"/>
              <a:gd name="T31" fmla="*/ 2147483646 h 5041"/>
              <a:gd name="T32" fmla="*/ 2147483646 w 4946"/>
              <a:gd name="T33" fmla="*/ 2147483646 h 5041"/>
              <a:gd name="T34" fmla="*/ 2147483646 w 4946"/>
              <a:gd name="T35" fmla="*/ 2147483646 h 5041"/>
              <a:gd name="T36" fmla="*/ 2147483646 w 4946"/>
              <a:gd name="T37" fmla="*/ 2147483646 h 5041"/>
              <a:gd name="T38" fmla="*/ 2147483646 w 4946"/>
              <a:gd name="T39" fmla="*/ 2147483646 h 5041"/>
              <a:gd name="T40" fmla="*/ 2147483646 w 4946"/>
              <a:gd name="T41" fmla="*/ 2147483646 h 5041"/>
              <a:gd name="T42" fmla="*/ 2147483646 w 4946"/>
              <a:gd name="T43" fmla="*/ 2147483646 h 5041"/>
              <a:gd name="T44" fmla="*/ 2147483646 w 4946"/>
              <a:gd name="T45" fmla="*/ 2147483646 h 5041"/>
              <a:gd name="T46" fmla="*/ 2147483646 w 4946"/>
              <a:gd name="T47" fmla="*/ 2147483646 h 5041"/>
              <a:gd name="T48" fmla="*/ 2147483646 w 4946"/>
              <a:gd name="T49" fmla="*/ 2147483646 h 5041"/>
              <a:gd name="T50" fmla="*/ 2147483646 w 4946"/>
              <a:gd name="T51" fmla="*/ 2147483646 h 5041"/>
              <a:gd name="T52" fmla="*/ 2147483646 w 4946"/>
              <a:gd name="T53" fmla="*/ 2147483646 h 5041"/>
              <a:gd name="T54" fmla="*/ 0 w 4946"/>
              <a:gd name="T55" fmla="*/ 2147483646 h 5041"/>
              <a:gd name="T56" fmla="*/ 2147483646 w 4946"/>
              <a:gd name="T57" fmla="*/ 2147483646 h 5041"/>
              <a:gd name="T58" fmla="*/ 2147483646 w 4946"/>
              <a:gd name="T59" fmla="*/ 2147483646 h 5041"/>
              <a:gd name="T60" fmla="*/ 2147483646 w 4946"/>
              <a:gd name="T61" fmla="*/ 2147483646 h 5041"/>
              <a:gd name="T62" fmla="*/ 2147483646 w 4946"/>
              <a:gd name="T63" fmla="*/ 2147483646 h 5041"/>
              <a:gd name="T64" fmla="*/ 2147483646 w 4946"/>
              <a:gd name="T65" fmla="*/ 2147483646 h 5041"/>
              <a:gd name="T66" fmla="*/ 2147483646 w 4946"/>
              <a:gd name="T67" fmla="*/ 2147483646 h 5041"/>
              <a:gd name="T68" fmla="*/ 2147483646 w 4946"/>
              <a:gd name="T69" fmla="*/ 2147483646 h 5041"/>
              <a:gd name="T70" fmla="*/ 2147483646 w 4946"/>
              <a:gd name="T71" fmla="*/ 2147483646 h 5041"/>
              <a:gd name="T72" fmla="*/ 2147483646 w 4946"/>
              <a:gd name="T73" fmla="*/ 2147483646 h 5041"/>
              <a:gd name="T74" fmla="*/ 2147483646 w 4946"/>
              <a:gd name="T75" fmla="*/ 2147483646 h 5041"/>
              <a:gd name="T76" fmla="*/ 2147483646 w 4946"/>
              <a:gd name="T77" fmla="*/ 2147483646 h 5041"/>
              <a:gd name="T78" fmla="*/ 2147483646 w 4946"/>
              <a:gd name="T79" fmla="*/ 2147483646 h 5041"/>
              <a:gd name="T80" fmla="*/ 2147483646 w 4946"/>
              <a:gd name="T81" fmla="*/ 2147483646 h 5041"/>
              <a:gd name="T82" fmla="*/ 2147483646 w 4946"/>
              <a:gd name="T83" fmla="*/ 2147483646 h 5041"/>
              <a:gd name="T84" fmla="*/ 2147483646 w 4946"/>
              <a:gd name="T85" fmla="*/ 2147483646 h 5041"/>
              <a:gd name="T86" fmla="*/ 2147483646 w 4946"/>
              <a:gd name="T87" fmla="*/ 2147483646 h 5041"/>
              <a:gd name="T88" fmla="*/ 2147483646 w 4946"/>
              <a:gd name="T89" fmla="*/ 2147483646 h 5041"/>
              <a:gd name="T90" fmla="*/ 2147483646 w 4946"/>
              <a:gd name="T91" fmla="*/ 2147483646 h 5041"/>
              <a:gd name="T92" fmla="*/ 2147483646 w 4946"/>
              <a:gd name="T93" fmla="*/ 2147483646 h 5041"/>
              <a:gd name="T94" fmla="*/ 2147483646 w 4946"/>
              <a:gd name="T95" fmla="*/ 2147483646 h 5041"/>
              <a:gd name="T96" fmla="*/ 2147483646 w 4946"/>
              <a:gd name="T97" fmla="*/ 2147483646 h 5041"/>
              <a:gd name="T98" fmla="*/ 2147483646 w 4946"/>
              <a:gd name="T99" fmla="*/ 2147483646 h 5041"/>
              <a:gd name="T100" fmla="*/ 2147483646 w 4946"/>
              <a:gd name="T101" fmla="*/ 2147483646 h 5041"/>
              <a:gd name="T102" fmla="*/ 2147483646 w 4946"/>
              <a:gd name="T103" fmla="*/ 2147483646 h 5041"/>
              <a:gd name="T104" fmla="*/ 2147483646 w 4946"/>
              <a:gd name="T105" fmla="*/ 2147483646 h 5041"/>
              <a:gd name="T106" fmla="*/ 2147483646 w 4946"/>
              <a:gd name="T107" fmla="*/ 2147483646 h 5041"/>
              <a:gd name="T108" fmla="*/ 2147483646 w 4946"/>
              <a:gd name="T109" fmla="*/ 2147483646 h 5041"/>
              <a:gd name="T110" fmla="*/ 2147483646 w 4946"/>
              <a:gd name="T111" fmla="*/ 2147483646 h 5041"/>
              <a:gd name="T112" fmla="*/ 2147483646 w 4946"/>
              <a:gd name="T113" fmla="*/ 2147483646 h 5041"/>
              <a:gd name="T114" fmla="*/ 2147483646 w 4946"/>
              <a:gd name="T115" fmla="*/ 2147483646 h 5041"/>
              <a:gd name="T116" fmla="*/ 2147483646 w 4946"/>
              <a:gd name="T117" fmla="*/ 2147483646 h 50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46" h="5041">
                <a:moveTo>
                  <a:pt x="4946" y="532"/>
                </a:moveTo>
                <a:lnTo>
                  <a:pt x="4534" y="270"/>
                </a:lnTo>
                <a:lnTo>
                  <a:pt x="4106" y="0"/>
                </a:lnTo>
                <a:lnTo>
                  <a:pt x="2142" y="3139"/>
                </a:lnTo>
                <a:lnTo>
                  <a:pt x="2117" y="3136"/>
                </a:lnTo>
                <a:lnTo>
                  <a:pt x="2091" y="3134"/>
                </a:lnTo>
                <a:lnTo>
                  <a:pt x="2066" y="3133"/>
                </a:lnTo>
                <a:lnTo>
                  <a:pt x="2039" y="3133"/>
                </a:lnTo>
                <a:lnTo>
                  <a:pt x="2014" y="3134"/>
                </a:lnTo>
                <a:lnTo>
                  <a:pt x="1989" y="3136"/>
                </a:lnTo>
                <a:lnTo>
                  <a:pt x="1963" y="3138"/>
                </a:lnTo>
                <a:lnTo>
                  <a:pt x="1938" y="3142"/>
                </a:lnTo>
                <a:lnTo>
                  <a:pt x="1912" y="3147"/>
                </a:lnTo>
                <a:lnTo>
                  <a:pt x="1888" y="3153"/>
                </a:lnTo>
                <a:lnTo>
                  <a:pt x="1862" y="3160"/>
                </a:lnTo>
                <a:lnTo>
                  <a:pt x="1838" y="3168"/>
                </a:lnTo>
                <a:lnTo>
                  <a:pt x="1813" y="3177"/>
                </a:lnTo>
                <a:lnTo>
                  <a:pt x="1789" y="3188"/>
                </a:lnTo>
                <a:lnTo>
                  <a:pt x="1765" y="3200"/>
                </a:lnTo>
                <a:lnTo>
                  <a:pt x="1742" y="3212"/>
                </a:lnTo>
                <a:lnTo>
                  <a:pt x="1719" y="3226"/>
                </a:lnTo>
                <a:lnTo>
                  <a:pt x="1695" y="3242"/>
                </a:lnTo>
                <a:lnTo>
                  <a:pt x="1673" y="3259"/>
                </a:lnTo>
                <a:lnTo>
                  <a:pt x="1651" y="3277"/>
                </a:lnTo>
                <a:lnTo>
                  <a:pt x="1629" y="3297"/>
                </a:lnTo>
                <a:lnTo>
                  <a:pt x="1609" y="3317"/>
                </a:lnTo>
                <a:lnTo>
                  <a:pt x="1587" y="3339"/>
                </a:lnTo>
                <a:lnTo>
                  <a:pt x="1568" y="3363"/>
                </a:lnTo>
                <a:lnTo>
                  <a:pt x="1547" y="3388"/>
                </a:lnTo>
                <a:lnTo>
                  <a:pt x="1529" y="3415"/>
                </a:lnTo>
                <a:lnTo>
                  <a:pt x="1510" y="3442"/>
                </a:lnTo>
                <a:lnTo>
                  <a:pt x="1492" y="3472"/>
                </a:lnTo>
                <a:lnTo>
                  <a:pt x="1475" y="3503"/>
                </a:lnTo>
                <a:lnTo>
                  <a:pt x="1459" y="3536"/>
                </a:lnTo>
                <a:lnTo>
                  <a:pt x="1442" y="3570"/>
                </a:lnTo>
                <a:lnTo>
                  <a:pt x="1427" y="3605"/>
                </a:lnTo>
                <a:lnTo>
                  <a:pt x="1411" y="3653"/>
                </a:lnTo>
                <a:lnTo>
                  <a:pt x="1393" y="3699"/>
                </a:lnTo>
                <a:lnTo>
                  <a:pt x="1373" y="3744"/>
                </a:lnTo>
                <a:lnTo>
                  <a:pt x="1354" y="3787"/>
                </a:lnTo>
                <a:lnTo>
                  <a:pt x="1332" y="3828"/>
                </a:lnTo>
                <a:lnTo>
                  <a:pt x="1311" y="3868"/>
                </a:lnTo>
                <a:lnTo>
                  <a:pt x="1289" y="3908"/>
                </a:lnTo>
                <a:lnTo>
                  <a:pt x="1265" y="3944"/>
                </a:lnTo>
                <a:lnTo>
                  <a:pt x="1241" y="3981"/>
                </a:lnTo>
                <a:lnTo>
                  <a:pt x="1216" y="4016"/>
                </a:lnTo>
                <a:lnTo>
                  <a:pt x="1191" y="4048"/>
                </a:lnTo>
                <a:lnTo>
                  <a:pt x="1165" y="4081"/>
                </a:lnTo>
                <a:lnTo>
                  <a:pt x="1139" y="4111"/>
                </a:lnTo>
                <a:lnTo>
                  <a:pt x="1111" y="4141"/>
                </a:lnTo>
                <a:lnTo>
                  <a:pt x="1084" y="4170"/>
                </a:lnTo>
                <a:lnTo>
                  <a:pt x="1056" y="4197"/>
                </a:lnTo>
                <a:lnTo>
                  <a:pt x="1028" y="4222"/>
                </a:lnTo>
                <a:lnTo>
                  <a:pt x="999" y="4248"/>
                </a:lnTo>
                <a:lnTo>
                  <a:pt x="970" y="4271"/>
                </a:lnTo>
                <a:lnTo>
                  <a:pt x="940" y="4295"/>
                </a:lnTo>
                <a:lnTo>
                  <a:pt x="911" y="4316"/>
                </a:lnTo>
                <a:lnTo>
                  <a:pt x="881" y="4337"/>
                </a:lnTo>
                <a:lnTo>
                  <a:pt x="852" y="4356"/>
                </a:lnTo>
                <a:lnTo>
                  <a:pt x="821" y="4375"/>
                </a:lnTo>
                <a:lnTo>
                  <a:pt x="792" y="4393"/>
                </a:lnTo>
                <a:lnTo>
                  <a:pt x="761" y="4410"/>
                </a:lnTo>
                <a:lnTo>
                  <a:pt x="731" y="4425"/>
                </a:lnTo>
                <a:lnTo>
                  <a:pt x="701" y="4440"/>
                </a:lnTo>
                <a:lnTo>
                  <a:pt x="671" y="4455"/>
                </a:lnTo>
                <a:lnTo>
                  <a:pt x="641" y="4468"/>
                </a:lnTo>
                <a:lnTo>
                  <a:pt x="611" y="4480"/>
                </a:lnTo>
                <a:lnTo>
                  <a:pt x="582" y="4492"/>
                </a:lnTo>
                <a:lnTo>
                  <a:pt x="524" y="4513"/>
                </a:lnTo>
                <a:lnTo>
                  <a:pt x="468" y="4531"/>
                </a:lnTo>
                <a:lnTo>
                  <a:pt x="413" y="4547"/>
                </a:lnTo>
                <a:lnTo>
                  <a:pt x="359" y="4561"/>
                </a:lnTo>
                <a:lnTo>
                  <a:pt x="309" y="4572"/>
                </a:lnTo>
                <a:lnTo>
                  <a:pt x="261" y="4581"/>
                </a:lnTo>
                <a:lnTo>
                  <a:pt x="215" y="4588"/>
                </a:lnTo>
                <a:lnTo>
                  <a:pt x="174" y="4594"/>
                </a:lnTo>
                <a:lnTo>
                  <a:pt x="135" y="4598"/>
                </a:lnTo>
                <a:lnTo>
                  <a:pt x="102" y="4601"/>
                </a:lnTo>
                <a:lnTo>
                  <a:pt x="72" y="4603"/>
                </a:lnTo>
                <a:lnTo>
                  <a:pt x="47" y="4604"/>
                </a:lnTo>
                <a:lnTo>
                  <a:pt x="12" y="4605"/>
                </a:lnTo>
                <a:lnTo>
                  <a:pt x="0" y="4605"/>
                </a:lnTo>
                <a:lnTo>
                  <a:pt x="17" y="4616"/>
                </a:lnTo>
                <a:lnTo>
                  <a:pt x="68" y="4645"/>
                </a:lnTo>
                <a:lnTo>
                  <a:pt x="105" y="4666"/>
                </a:lnTo>
                <a:lnTo>
                  <a:pt x="150" y="4689"/>
                </a:lnTo>
                <a:lnTo>
                  <a:pt x="201" y="4714"/>
                </a:lnTo>
                <a:lnTo>
                  <a:pt x="258" y="4743"/>
                </a:lnTo>
                <a:lnTo>
                  <a:pt x="321" y="4773"/>
                </a:lnTo>
                <a:lnTo>
                  <a:pt x="390" y="4802"/>
                </a:lnTo>
                <a:lnTo>
                  <a:pt x="466" y="4833"/>
                </a:lnTo>
                <a:lnTo>
                  <a:pt x="545" y="4863"/>
                </a:lnTo>
                <a:lnTo>
                  <a:pt x="587" y="4878"/>
                </a:lnTo>
                <a:lnTo>
                  <a:pt x="630" y="4893"/>
                </a:lnTo>
                <a:lnTo>
                  <a:pt x="673" y="4908"/>
                </a:lnTo>
                <a:lnTo>
                  <a:pt x="718" y="4921"/>
                </a:lnTo>
                <a:lnTo>
                  <a:pt x="764" y="4935"/>
                </a:lnTo>
                <a:lnTo>
                  <a:pt x="811" y="4949"/>
                </a:lnTo>
                <a:lnTo>
                  <a:pt x="858" y="4961"/>
                </a:lnTo>
                <a:lnTo>
                  <a:pt x="907" y="4973"/>
                </a:lnTo>
                <a:lnTo>
                  <a:pt x="956" y="4983"/>
                </a:lnTo>
                <a:lnTo>
                  <a:pt x="1006" y="4995"/>
                </a:lnTo>
                <a:lnTo>
                  <a:pt x="1057" y="5004"/>
                </a:lnTo>
                <a:lnTo>
                  <a:pt x="1108" y="5012"/>
                </a:lnTo>
                <a:lnTo>
                  <a:pt x="1160" y="5020"/>
                </a:lnTo>
                <a:lnTo>
                  <a:pt x="1213" y="5026"/>
                </a:lnTo>
                <a:lnTo>
                  <a:pt x="1266" y="5032"/>
                </a:lnTo>
                <a:lnTo>
                  <a:pt x="1320" y="5036"/>
                </a:lnTo>
                <a:lnTo>
                  <a:pt x="1374" y="5039"/>
                </a:lnTo>
                <a:lnTo>
                  <a:pt x="1429" y="5040"/>
                </a:lnTo>
                <a:lnTo>
                  <a:pt x="1484" y="5041"/>
                </a:lnTo>
                <a:lnTo>
                  <a:pt x="1539" y="5040"/>
                </a:lnTo>
                <a:lnTo>
                  <a:pt x="1594" y="5037"/>
                </a:lnTo>
                <a:lnTo>
                  <a:pt x="1650" y="5033"/>
                </a:lnTo>
                <a:lnTo>
                  <a:pt x="1706" y="5027"/>
                </a:lnTo>
                <a:lnTo>
                  <a:pt x="1762" y="5019"/>
                </a:lnTo>
                <a:lnTo>
                  <a:pt x="1818" y="5010"/>
                </a:lnTo>
                <a:lnTo>
                  <a:pt x="1874" y="4999"/>
                </a:lnTo>
                <a:lnTo>
                  <a:pt x="1930" y="4985"/>
                </a:lnTo>
                <a:lnTo>
                  <a:pt x="1986" y="4970"/>
                </a:lnTo>
                <a:lnTo>
                  <a:pt x="2043" y="4953"/>
                </a:lnTo>
                <a:lnTo>
                  <a:pt x="2099" y="4933"/>
                </a:lnTo>
                <a:lnTo>
                  <a:pt x="2155" y="4912"/>
                </a:lnTo>
                <a:lnTo>
                  <a:pt x="2210" y="4888"/>
                </a:lnTo>
                <a:lnTo>
                  <a:pt x="2265" y="4862"/>
                </a:lnTo>
                <a:lnTo>
                  <a:pt x="2320" y="4834"/>
                </a:lnTo>
                <a:lnTo>
                  <a:pt x="2375" y="4802"/>
                </a:lnTo>
                <a:lnTo>
                  <a:pt x="2429" y="4768"/>
                </a:lnTo>
                <a:lnTo>
                  <a:pt x="2455" y="4751"/>
                </a:lnTo>
                <a:lnTo>
                  <a:pt x="2482" y="4733"/>
                </a:lnTo>
                <a:lnTo>
                  <a:pt x="2508" y="4713"/>
                </a:lnTo>
                <a:lnTo>
                  <a:pt x="2535" y="4694"/>
                </a:lnTo>
                <a:lnTo>
                  <a:pt x="2561" y="4673"/>
                </a:lnTo>
                <a:lnTo>
                  <a:pt x="2588" y="4652"/>
                </a:lnTo>
                <a:lnTo>
                  <a:pt x="2614" y="4630"/>
                </a:lnTo>
                <a:lnTo>
                  <a:pt x="2639" y="4608"/>
                </a:lnTo>
                <a:lnTo>
                  <a:pt x="2661" y="4588"/>
                </a:lnTo>
                <a:lnTo>
                  <a:pt x="2681" y="4569"/>
                </a:lnTo>
                <a:lnTo>
                  <a:pt x="2701" y="4547"/>
                </a:lnTo>
                <a:lnTo>
                  <a:pt x="2719" y="4527"/>
                </a:lnTo>
                <a:lnTo>
                  <a:pt x="2737" y="4506"/>
                </a:lnTo>
                <a:lnTo>
                  <a:pt x="2755" y="4483"/>
                </a:lnTo>
                <a:lnTo>
                  <a:pt x="2771" y="4461"/>
                </a:lnTo>
                <a:lnTo>
                  <a:pt x="2786" y="4438"/>
                </a:lnTo>
                <a:lnTo>
                  <a:pt x="2800" y="4415"/>
                </a:lnTo>
                <a:lnTo>
                  <a:pt x="2815" y="4392"/>
                </a:lnTo>
                <a:lnTo>
                  <a:pt x="2827" y="4367"/>
                </a:lnTo>
                <a:lnTo>
                  <a:pt x="2839" y="4344"/>
                </a:lnTo>
                <a:lnTo>
                  <a:pt x="2850" y="4319"/>
                </a:lnTo>
                <a:lnTo>
                  <a:pt x="2861" y="4294"/>
                </a:lnTo>
                <a:lnTo>
                  <a:pt x="2871" y="4268"/>
                </a:lnTo>
                <a:lnTo>
                  <a:pt x="2880" y="4243"/>
                </a:lnTo>
                <a:lnTo>
                  <a:pt x="2887" y="4217"/>
                </a:lnTo>
                <a:lnTo>
                  <a:pt x="2894" y="4192"/>
                </a:lnTo>
                <a:lnTo>
                  <a:pt x="2900" y="4166"/>
                </a:lnTo>
                <a:lnTo>
                  <a:pt x="2906" y="4140"/>
                </a:lnTo>
                <a:lnTo>
                  <a:pt x="2910" y="4113"/>
                </a:lnTo>
                <a:lnTo>
                  <a:pt x="2915" y="4087"/>
                </a:lnTo>
                <a:lnTo>
                  <a:pt x="2918" y="4061"/>
                </a:lnTo>
                <a:lnTo>
                  <a:pt x="2919" y="4034"/>
                </a:lnTo>
                <a:lnTo>
                  <a:pt x="2921" y="4008"/>
                </a:lnTo>
                <a:lnTo>
                  <a:pt x="2921" y="3981"/>
                </a:lnTo>
                <a:lnTo>
                  <a:pt x="2920" y="3955"/>
                </a:lnTo>
                <a:lnTo>
                  <a:pt x="2919" y="3928"/>
                </a:lnTo>
                <a:lnTo>
                  <a:pt x="2917" y="3901"/>
                </a:lnTo>
                <a:lnTo>
                  <a:pt x="2912" y="3874"/>
                </a:lnTo>
                <a:lnTo>
                  <a:pt x="2909" y="3849"/>
                </a:lnTo>
                <a:lnTo>
                  <a:pt x="2904" y="3822"/>
                </a:lnTo>
                <a:lnTo>
                  <a:pt x="4946" y="532"/>
                </a:lnTo>
                <a:close/>
                <a:moveTo>
                  <a:pt x="2479" y="3126"/>
                </a:moveTo>
                <a:lnTo>
                  <a:pt x="2732" y="2726"/>
                </a:lnTo>
                <a:lnTo>
                  <a:pt x="3096" y="2957"/>
                </a:lnTo>
                <a:lnTo>
                  <a:pt x="2842" y="3358"/>
                </a:lnTo>
                <a:lnTo>
                  <a:pt x="2479" y="3126"/>
                </a:lnTo>
                <a:close/>
              </a:path>
            </a:pathLst>
          </a:custGeom>
          <a:solidFill>
            <a:sysClr val="window" lastClr="FFFFFF"/>
          </a:solidFill>
          <a:ln>
            <a:noFill/>
          </a:ln>
        </p:spPr>
        <p:txBody>
          <a:bodyPr anchor="ctr">
            <a:normAutofit/>
            <a:scene3d>
              <a:camera prst="orthographicFront"/>
              <a:lightRig rig="threePt" dir="t"/>
            </a:scene3d>
            <a:sp3d>
              <a:contourClr>
                <a:srgbClr val="FFFFFF"/>
              </a:contourClr>
            </a:sp3d>
          </a:bodyPr>
          <a:lstStyle/>
          <a:p>
            <a:pPr algn="ctr">
              <a:defRPr/>
            </a:pPr>
            <a:endParaRPr lang="zh-CN" altLang="en-US">
              <a:solidFill>
                <a:srgbClr val="FFFFFF"/>
              </a:solidFill>
              <a:sym typeface="Arial" panose="020B0604020202020204" pitchFamily="34" charset="0"/>
            </a:endParaRPr>
          </a:p>
        </p:txBody>
      </p:sp>
      <p:sp>
        <p:nvSpPr>
          <p:cNvPr id="75" name="上箭头 74"/>
          <p:cNvSpPr/>
          <p:nvPr>
            <p:custDataLst>
              <p:tags r:id="rId9"/>
            </p:custDataLst>
          </p:nvPr>
        </p:nvSpPr>
        <p:spPr>
          <a:xfrm rot="16200000">
            <a:off x="5050790" y="3469640"/>
            <a:ext cx="346710" cy="297180"/>
          </a:xfrm>
          <a:prstGeom prst="upArrow">
            <a:avLst>
              <a:gd name="adj1" fmla="val 57862"/>
              <a:gd name="adj2" fmla="val 61457"/>
            </a:avLst>
          </a:prstGeom>
          <a:solidFill>
            <a:srgbClr val="3498DB"/>
          </a:solidFill>
          <a:ln w="12700" cap="flat" cmpd="sng" algn="ctr">
            <a:noFill/>
            <a:prstDash val="solid"/>
            <a:miter lim="800000"/>
          </a:ln>
          <a:effectLst/>
        </p:spPr>
        <p:txBody>
          <a:bodyPr rtlCol="0" anchor="ctr">
            <a:normAutofit fontScale="40000" lnSpcReduction="20000"/>
          </a:bodyPr>
          <a:lstStyle/>
          <a:p>
            <a:pPr algn="ctr"/>
            <a:endParaRPr lang="zh-CN" altLang="en-US">
              <a:sym typeface="Arial" panose="020B0604020202020204" pitchFamily="34" charset="0"/>
            </a:endParaRPr>
          </a:p>
        </p:txBody>
      </p:sp>
      <p:sp>
        <p:nvSpPr>
          <p:cNvPr id="76" name="椭圆 75"/>
          <p:cNvSpPr/>
          <p:nvPr>
            <p:custDataLst>
              <p:tags r:id="rId10"/>
            </p:custDataLst>
          </p:nvPr>
        </p:nvSpPr>
        <p:spPr>
          <a:xfrm>
            <a:off x="5546725" y="3089910"/>
            <a:ext cx="1007745" cy="1007745"/>
          </a:xfrm>
          <a:prstGeom prst="ellipse">
            <a:avLst/>
          </a:prstGeom>
          <a:solidFill>
            <a:srgbClr val="B2B2B2"/>
          </a:solidFill>
          <a:ln w="12700" cap="flat" cmpd="sng" algn="ctr">
            <a:noFill/>
            <a:prstDash val="solid"/>
            <a:miter lim="800000"/>
          </a:ln>
          <a:effectLst/>
        </p:spPr>
        <p:txBody>
          <a:bodyPr rtlCol="0" anchor="ctr">
            <a:normAutofit/>
          </a:bodyPr>
          <a:lstStyle/>
          <a:p>
            <a:pPr algn="ctr"/>
            <a:endParaRPr lang="zh-CN" altLang="en-US">
              <a:sym typeface="Arial" panose="020B0604020202020204" pitchFamily="34" charset="0"/>
            </a:endParaRPr>
          </a:p>
        </p:txBody>
      </p:sp>
      <p:sp>
        <p:nvSpPr>
          <p:cNvPr id="77" name="KSO_Shape"/>
          <p:cNvSpPr/>
          <p:nvPr>
            <p:custDataLst>
              <p:tags r:id="rId11"/>
            </p:custDataLst>
          </p:nvPr>
        </p:nvSpPr>
        <p:spPr bwMode="auto">
          <a:xfrm flipH="1">
            <a:off x="5873115" y="3395980"/>
            <a:ext cx="354965" cy="395605"/>
          </a:xfrm>
          <a:custGeom>
            <a:avLst/>
            <a:gdLst>
              <a:gd name="T0" fmla="*/ 324081616 w 7313"/>
              <a:gd name="T1" fmla="*/ 0 h 8141"/>
              <a:gd name="T2" fmla="*/ 339365365 w 7313"/>
              <a:gd name="T3" fmla="*/ 6789765 h 8141"/>
              <a:gd name="T4" fmla="*/ 339639393 w 7313"/>
              <a:gd name="T5" fmla="*/ 26009182 h 8141"/>
              <a:gd name="T6" fmla="*/ 326382416 w 7313"/>
              <a:gd name="T7" fmla="*/ 33127484 h 8141"/>
              <a:gd name="T8" fmla="*/ 340954068 w 7313"/>
              <a:gd name="T9" fmla="*/ 36139074 h 8141"/>
              <a:gd name="T10" fmla="*/ 364619402 w 7313"/>
              <a:gd name="T11" fmla="*/ 25187839 h 8141"/>
              <a:gd name="T12" fmla="*/ 386367247 w 7313"/>
              <a:gd name="T13" fmla="*/ 35591512 h 8141"/>
              <a:gd name="T14" fmla="*/ 395296418 w 7313"/>
              <a:gd name="T15" fmla="*/ 52018598 h 8141"/>
              <a:gd name="T16" fmla="*/ 400445838 w 7313"/>
              <a:gd name="T17" fmla="*/ 76604119 h 8141"/>
              <a:gd name="T18" fmla="*/ 386257496 w 7313"/>
              <a:gd name="T19" fmla="*/ 111593547 h 8141"/>
              <a:gd name="T20" fmla="*/ 345555668 w 7313"/>
              <a:gd name="T21" fmla="*/ 148663476 h 8141"/>
              <a:gd name="T22" fmla="*/ 311043908 w 7313"/>
              <a:gd name="T23" fmla="*/ 169525578 h 8141"/>
              <a:gd name="T24" fmla="*/ 317288969 w 7313"/>
              <a:gd name="T25" fmla="*/ 180531569 h 8141"/>
              <a:gd name="T26" fmla="*/ 326053864 w 7313"/>
              <a:gd name="T27" fmla="*/ 197177679 h 8141"/>
              <a:gd name="T28" fmla="*/ 312523094 w 7313"/>
              <a:gd name="T29" fmla="*/ 210154892 h 8141"/>
              <a:gd name="T30" fmla="*/ 284584946 w 7313"/>
              <a:gd name="T31" fmla="*/ 217985025 h 8141"/>
              <a:gd name="T32" fmla="*/ 253798179 w 7313"/>
              <a:gd name="T33" fmla="*/ 242515790 h 8141"/>
              <a:gd name="T34" fmla="*/ 237473548 w 7313"/>
              <a:gd name="T35" fmla="*/ 260530805 h 8141"/>
              <a:gd name="T36" fmla="*/ 245855132 w 7313"/>
              <a:gd name="T37" fmla="*/ 279093147 h 8141"/>
              <a:gd name="T38" fmla="*/ 233091217 w 7313"/>
              <a:gd name="T39" fmla="*/ 290975236 h 8141"/>
              <a:gd name="T40" fmla="*/ 229914045 w 7313"/>
              <a:gd name="T41" fmla="*/ 321529181 h 8141"/>
              <a:gd name="T42" fmla="*/ 254620027 w 7313"/>
              <a:gd name="T43" fmla="*/ 354656899 h 8141"/>
              <a:gd name="T44" fmla="*/ 266069032 w 7313"/>
              <a:gd name="T45" fmla="*/ 365827158 h 8141"/>
              <a:gd name="T46" fmla="*/ 282284147 w 7313"/>
              <a:gd name="T47" fmla="*/ 389974630 h 8141"/>
              <a:gd name="T48" fmla="*/ 284913498 w 7313"/>
              <a:gd name="T49" fmla="*/ 407441849 h 8141"/>
              <a:gd name="T50" fmla="*/ 290720256 w 7313"/>
              <a:gd name="T51" fmla="*/ 422061981 h 8141"/>
              <a:gd name="T52" fmla="*/ 274340866 w 7313"/>
              <a:gd name="T53" fmla="*/ 434984438 h 8141"/>
              <a:gd name="T54" fmla="*/ 211014586 w 7313"/>
              <a:gd name="T55" fmla="*/ 445552379 h 8141"/>
              <a:gd name="T56" fmla="*/ 137499219 w 7313"/>
              <a:gd name="T57" fmla="*/ 438324565 h 8141"/>
              <a:gd name="T58" fmla="*/ 111423568 w 7313"/>
              <a:gd name="T59" fmla="*/ 425894913 h 8141"/>
              <a:gd name="T60" fmla="*/ 115751374 w 7313"/>
              <a:gd name="T61" fmla="*/ 407551362 h 8141"/>
              <a:gd name="T62" fmla="*/ 118654753 w 7313"/>
              <a:gd name="T63" fmla="*/ 389810362 h 8141"/>
              <a:gd name="T64" fmla="*/ 134650599 w 7313"/>
              <a:gd name="T65" fmla="*/ 365443865 h 8141"/>
              <a:gd name="T66" fmla="*/ 146318873 w 7313"/>
              <a:gd name="T67" fmla="*/ 354383118 h 8141"/>
              <a:gd name="T68" fmla="*/ 170860579 w 7313"/>
              <a:gd name="T69" fmla="*/ 321310156 h 8141"/>
              <a:gd name="T70" fmla="*/ 165984952 w 7313"/>
              <a:gd name="T71" fmla="*/ 290372919 h 8141"/>
              <a:gd name="T72" fmla="*/ 154700223 w 7313"/>
              <a:gd name="T73" fmla="*/ 275479240 h 8141"/>
              <a:gd name="T74" fmla="*/ 165218097 w 7313"/>
              <a:gd name="T75" fmla="*/ 257354713 h 8141"/>
              <a:gd name="T76" fmla="*/ 145004197 w 7313"/>
              <a:gd name="T77" fmla="*/ 241475423 h 8141"/>
              <a:gd name="T78" fmla="*/ 114710492 w 7313"/>
              <a:gd name="T79" fmla="*/ 216287583 h 8141"/>
              <a:gd name="T80" fmla="*/ 88689599 w 7313"/>
              <a:gd name="T81" fmla="*/ 210319160 h 8141"/>
              <a:gd name="T82" fmla="*/ 75158829 w 7313"/>
              <a:gd name="T83" fmla="*/ 199203657 h 8141"/>
              <a:gd name="T84" fmla="*/ 81403890 w 7313"/>
              <a:gd name="T85" fmla="*/ 181900473 h 8141"/>
              <a:gd name="T86" fmla="*/ 92469585 w 7313"/>
              <a:gd name="T87" fmla="*/ 173796559 h 8141"/>
              <a:gd name="T88" fmla="*/ 63545314 w 7313"/>
              <a:gd name="T89" fmla="*/ 152934458 h 8141"/>
              <a:gd name="T90" fmla="*/ 18351404 w 7313"/>
              <a:gd name="T91" fmla="*/ 116904896 h 8141"/>
              <a:gd name="T92" fmla="*/ 602579 w 7313"/>
              <a:gd name="T93" fmla="*/ 79889490 h 8141"/>
              <a:gd name="T94" fmla="*/ 5039902 w 7313"/>
              <a:gd name="T95" fmla="*/ 52675672 h 8141"/>
              <a:gd name="T96" fmla="*/ 12654398 w 7313"/>
              <a:gd name="T97" fmla="*/ 39205653 h 8141"/>
              <a:gd name="T98" fmla="*/ 30896284 w 7313"/>
              <a:gd name="T99" fmla="*/ 25625889 h 8141"/>
              <a:gd name="T100" fmla="*/ 57026460 w 7313"/>
              <a:gd name="T101" fmla="*/ 32744191 h 8141"/>
              <a:gd name="T102" fmla="*/ 78171725 w 7313"/>
              <a:gd name="T103" fmla="*/ 41067363 h 8141"/>
              <a:gd name="T104" fmla="*/ 60751686 w 7313"/>
              <a:gd name="T105" fmla="*/ 25461620 h 8141"/>
              <a:gd name="T106" fmla="*/ 62559424 w 7313"/>
              <a:gd name="T107" fmla="*/ 5366105 h 8141"/>
              <a:gd name="T108" fmla="*/ 53246708 w 7313"/>
              <a:gd name="T109" fmla="*/ 102722814 h 8141"/>
              <a:gd name="T110" fmla="*/ 87046372 w 7313"/>
              <a:gd name="T111" fmla="*/ 132455649 h 8141"/>
              <a:gd name="T112" fmla="*/ 65079258 w 7313"/>
              <a:gd name="T113" fmla="*/ 79287172 h 8141"/>
              <a:gd name="T114" fmla="*/ 51164944 w 7313"/>
              <a:gd name="T115" fmla="*/ 85803156 h 8141"/>
              <a:gd name="T116" fmla="*/ 315042928 w 7313"/>
              <a:gd name="T117" fmla="*/ 102558545 h 8141"/>
              <a:gd name="T118" fmla="*/ 341228096 w 7313"/>
              <a:gd name="T119" fmla="*/ 111319533 h 8141"/>
              <a:gd name="T120" fmla="*/ 350759846 w 7313"/>
              <a:gd name="T121" fmla="*/ 89252795 h 8141"/>
              <a:gd name="T122" fmla="*/ 341611406 w 7313"/>
              <a:gd name="T123" fmla="*/ 79068147 h 8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313" h="8141">
                <a:moveTo>
                  <a:pt x="1162" y="79"/>
                </a:moveTo>
                <a:lnTo>
                  <a:pt x="1162" y="79"/>
                </a:lnTo>
                <a:lnTo>
                  <a:pt x="1173" y="69"/>
                </a:lnTo>
                <a:lnTo>
                  <a:pt x="1185" y="60"/>
                </a:lnTo>
                <a:lnTo>
                  <a:pt x="1198" y="51"/>
                </a:lnTo>
                <a:lnTo>
                  <a:pt x="1211" y="42"/>
                </a:lnTo>
                <a:lnTo>
                  <a:pt x="1224" y="35"/>
                </a:lnTo>
                <a:lnTo>
                  <a:pt x="1238" y="28"/>
                </a:lnTo>
                <a:lnTo>
                  <a:pt x="1252" y="23"/>
                </a:lnTo>
                <a:lnTo>
                  <a:pt x="1266" y="17"/>
                </a:lnTo>
                <a:lnTo>
                  <a:pt x="1282" y="13"/>
                </a:lnTo>
                <a:lnTo>
                  <a:pt x="1296" y="10"/>
                </a:lnTo>
                <a:lnTo>
                  <a:pt x="1326" y="4"/>
                </a:lnTo>
                <a:lnTo>
                  <a:pt x="1357" y="1"/>
                </a:lnTo>
                <a:lnTo>
                  <a:pt x="1388" y="0"/>
                </a:lnTo>
                <a:lnTo>
                  <a:pt x="5916" y="0"/>
                </a:lnTo>
                <a:lnTo>
                  <a:pt x="5936" y="0"/>
                </a:lnTo>
                <a:lnTo>
                  <a:pt x="5954" y="0"/>
                </a:lnTo>
                <a:lnTo>
                  <a:pt x="5973" y="2"/>
                </a:lnTo>
                <a:lnTo>
                  <a:pt x="5992" y="4"/>
                </a:lnTo>
                <a:lnTo>
                  <a:pt x="6011" y="8"/>
                </a:lnTo>
                <a:lnTo>
                  <a:pt x="6029" y="13"/>
                </a:lnTo>
                <a:lnTo>
                  <a:pt x="6048" y="18"/>
                </a:lnTo>
                <a:lnTo>
                  <a:pt x="6065" y="25"/>
                </a:lnTo>
                <a:lnTo>
                  <a:pt x="6083" y="31"/>
                </a:lnTo>
                <a:lnTo>
                  <a:pt x="6099" y="40"/>
                </a:lnTo>
                <a:lnTo>
                  <a:pt x="6115" y="50"/>
                </a:lnTo>
                <a:lnTo>
                  <a:pt x="6132" y="61"/>
                </a:lnTo>
                <a:lnTo>
                  <a:pt x="6146" y="72"/>
                </a:lnTo>
                <a:lnTo>
                  <a:pt x="6160" y="85"/>
                </a:lnTo>
                <a:lnTo>
                  <a:pt x="6173" y="99"/>
                </a:lnTo>
                <a:lnTo>
                  <a:pt x="6186" y="113"/>
                </a:lnTo>
                <a:lnTo>
                  <a:pt x="6195" y="124"/>
                </a:lnTo>
                <a:lnTo>
                  <a:pt x="6202" y="136"/>
                </a:lnTo>
                <a:lnTo>
                  <a:pt x="6210" y="148"/>
                </a:lnTo>
                <a:lnTo>
                  <a:pt x="6216" y="160"/>
                </a:lnTo>
                <a:lnTo>
                  <a:pt x="6223" y="172"/>
                </a:lnTo>
                <a:lnTo>
                  <a:pt x="6228" y="185"/>
                </a:lnTo>
                <a:lnTo>
                  <a:pt x="6238" y="211"/>
                </a:lnTo>
                <a:lnTo>
                  <a:pt x="6245" y="237"/>
                </a:lnTo>
                <a:lnTo>
                  <a:pt x="6249" y="264"/>
                </a:lnTo>
                <a:lnTo>
                  <a:pt x="6251" y="292"/>
                </a:lnTo>
                <a:lnTo>
                  <a:pt x="6251" y="319"/>
                </a:lnTo>
                <a:lnTo>
                  <a:pt x="6249" y="348"/>
                </a:lnTo>
                <a:lnTo>
                  <a:pt x="6243" y="375"/>
                </a:lnTo>
                <a:lnTo>
                  <a:pt x="6236" y="401"/>
                </a:lnTo>
                <a:lnTo>
                  <a:pt x="6226" y="427"/>
                </a:lnTo>
                <a:lnTo>
                  <a:pt x="6221" y="439"/>
                </a:lnTo>
                <a:lnTo>
                  <a:pt x="6214" y="452"/>
                </a:lnTo>
                <a:lnTo>
                  <a:pt x="6208" y="464"/>
                </a:lnTo>
                <a:lnTo>
                  <a:pt x="6200" y="475"/>
                </a:lnTo>
                <a:lnTo>
                  <a:pt x="6191" y="487"/>
                </a:lnTo>
                <a:lnTo>
                  <a:pt x="6183" y="498"/>
                </a:lnTo>
                <a:lnTo>
                  <a:pt x="6173" y="508"/>
                </a:lnTo>
                <a:lnTo>
                  <a:pt x="6163" y="517"/>
                </a:lnTo>
                <a:lnTo>
                  <a:pt x="6151" y="530"/>
                </a:lnTo>
                <a:lnTo>
                  <a:pt x="6137" y="542"/>
                </a:lnTo>
                <a:lnTo>
                  <a:pt x="6123" y="552"/>
                </a:lnTo>
                <a:lnTo>
                  <a:pt x="6109" y="562"/>
                </a:lnTo>
                <a:lnTo>
                  <a:pt x="6093" y="571"/>
                </a:lnTo>
                <a:lnTo>
                  <a:pt x="6077" y="578"/>
                </a:lnTo>
                <a:lnTo>
                  <a:pt x="6061" y="585"/>
                </a:lnTo>
                <a:lnTo>
                  <a:pt x="6045" y="590"/>
                </a:lnTo>
                <a:lnTo>
                  <a:pt x="6027" y="594"/>
                </a:lnTo>
                <a:lnTo>
                  <a:pt x="6010" y="599"/>
                </a:lnTo>
                <a:lnTo>
                  <a:pt x="5992" y="602"/>
                </a:lnTo>
                <a:lnTo>
                  <a:pt x="5975" y="604"/>
                </a:lnTo>
                <a:lnTo>
                  <a:pt x="5958" y="605"/>
                </a:lnTo>
                <a:lnTo>
                  <a:pt x="5939" y="606"/>
                </a:lnTo>
                <a:lnTo>
                  <a:pt x="5922" y="606"/>
                </a:lnTo>
                <a:lnTo>
                  <a:pt x="5904" y="606"/>
                </a:lnTo>
                <a:lnTo>
                  <a:pt x="5870" y="894"/>
                </a:lnTo>
                <a:lnTo>
                  <a:pt x="5908" y="876"/>
                </a:lnTo>
                <a:lnTo>
                  <a:pt x="5947" y="858"/>
                </a:lnTo>
                <a:lnTo>
                  <a:pt x="5985" y="840"/>
                </a:lnTo>
                <a:lnTo>
                  <a:pt x="6024" y="824"/>
                </a:lnTo>
                <a:lnTo>
                  <a:pt x="6103" y="793"/>
                </a:lnTo>
                <a:lnTo>
                  <a:pt x="6183" y="764"/>
                </a:lnTo>
                <a:lnTo>
                  <a:pt x="6186" y="750"/>
                </a:lnTo>
                <a:lnTo>
                  <a:pt x="6189" y="737"/>
                </a:lnTo>
                <a:lnTo>
                  <a:pt x="6199" y="710"/>
                </a:lnTo>
                <a:lnTo>
                  <a:pt x="6210" y="685"/>
                </a:lnTo>
                <a:lnTo>
                  <a:pt x="6224" y="660"/>
                </a:lnTo>
                <a:lnTo>
                  <a:pt x="6239" y="637"/>
                </a:lnTo>
                <a:lnTo>
                  <a:pt x="6255" y="615"/>
                </a:lnTo>
                <a:lnTo>
                  <a:pt x="6274" y="594"/>
                </a:lnTo>
                <a:lnTo>
                  <a:pt x="6295" y="576"/>
                </a:lnTo>
                <a:lnTo>
                  <a:pt x="6316" y="558"/>
                </a:lnTo>
                <a:lnTo>
                  <a:pt x="6339" y="541"/>
                </a:lnTo>
                <a:lnTo>
                  <a:pt x="6363" y="527"/>
                </a:lnTo>
                <a:lnTo>
                  <a:pt x="6387" y="514"/>
                </a:lnTo>
                <a:lnTo>
                  <a:pt x="6413" y="502"/>
                </a:lnTo>
                <a:lnTo>
                  <a:pt x="6439" y="491"/>
                </a:lnTo>
                <a:lnTo>
                  <a:pt x="6465" y="483"/>
                </a:lnTo>
                <a:lnTo>
                  <a:pt x="6492" y="476"/>
                </a:lnTo>
                <a:lnTo>
                  <a:pt x="6524" y="469"/>
                </a:lnTo>
                <a:lnTo>
                  <a:pt x="6556" y="465"/>
                </a:lnTo>
                <a:lnTo>
                  <a:pt x="6590" y="462"/>
                </a:lnTo>
                <a:lnTo>
                  <a:pt x="6623" y="460"/>
                </a:lnTo>
                <a:lnTo>
                  <a:pt x="6656" y="460"/>
                </a:lnTo>
                <a:lnTo>
                  <a:pt x="6690" y="461"/>
                </a:lnTo>
                <a:lnTo>
                  <a:pt x="6723" y="464"/>
                </a:lnTo>
                <a:lnTo>
                  <a:pt x="6755" y="469"/>
                </a:lnTo>
                <a:lnTo>
                  <a:pt x="6788" y="476"/>
                </a:lnTo>
                <a:lnTo>
                  <a:pt x="6820" y="485"/>
                </a:lnTo>
                <a:lnTo>
                  <a:pt x="6851" y="496"/>
                </a:lnTo>
                <a:lnTo>
                  <a:pt x="6881" y="508"/>
                </a:lnTo>
                <a:lnTo>
                  <a:pt x="6911" y="523"/>
                </a:lnTo>
                <a:lnTo>
                  <a:pt x="6939" y="539"/>
                </a:lnTo>
                <a:lnTo>
                  <a:pt x="6966" y="559"/>
                </a:lnTo>
                <a:lnTo>
                  <a:pt x="6979" y="568"/>
                </a:lnTo>
                <a:lnTo>
                  <a:pt x="6992" y="579"/>
                </a:lnTo>
                <a:lnTo>
                  <a:pt x="7006" y="592"/>
                </a:lnTo>
                <a:lnTo>
                  <a:pt x="7020" y="605"/>
                </a:lnTo>
                <a:lnTo>
                  <a:pt x="7031" y="619"/>
                </a:lnTo>
                <a:lnTo>
                  <a:pt x="7043" y="635"/>
                </a:lnTo>
                <a:lnTo>
                  <a:pt x="7053" y="650"/>
                </a:lnTo>
                <a:lnTo>
                  <a:pt x="7063" y="666"/>
                </a:lnTo>
                <a:lnTo>
                  <a:pt x="7072" y="683"/>
                </a:lnTo>
                <a:lnTo>
                  <a:pt x="7079" y="700"/>
                </a:lnTo>
                <a:lnTo>
                  <a:pt x="7086" y="717"/>
                </a:lnTo>
                <a:lnTo>
                  <a:pt x="7091" y="736"/>
                </a:lnTo>
                <a:lnTo>
                  <a:pt x="7095" y="753"/>
                </a:lnTo>
                <a:lnTo>
                  <a:pt x="7098" y="772"/>
                </a:lnTo>
                <a:lnTo>
                  <a:pt x="7100" y="791"/>
                </a:lnTo>
                <a:lnTo>
                  <a:pt x="7100" y="810"/>
                </a:lnTo>
                <a:lnTo>
                  <a:pt x="7099" y="828"/>
                </a:lnTo>
                <a:lnTo>
                  <a:pt x="7097" y="848"/>
                </a:lnTo>
                <a:lnTo>
                  <a:pt x="7121" y="864"/>
                </a:lnTo>
                <a:lnTo>
                  <a:pt x="7143" y="881"/>
                </a:lnTo>
                <a:lnTo>
                  <a:pt x="7165" y="899"/>
                </a:lnTo>
                <a:lnTo>
                  <a:pt x="7187" y="918"/>
                </a:lnTo>
                <a:lnTo>
                  <a:pt x="7206" y="939"/>
                </a:lnTo>
                <a:lnTo>
                  <a:pt x="7216" y="950"/>
                </a:lnTo>
                <a:lnTo>
                  <a:pt x="7225" y="961"/>
                </a:lnTo>
                <a:lnTo>
                  <a:pt x="7233" y="973"/>
                </a:lnTo>
                <a:lnTo>
                  <a:pt x="7240" y="985"/>
                </a:lnTo>
                <a:lnTo>
                  <a:pt x="7247" y="998"/>
                </a:lnTo>
                <a:lnTo>
                  <a:pt x="7253" y="1011"/>
                </a:lnTo>
                <a:lnTo>
                  <a:pt x="7265" y="1041"/>
                </a:lnTo>
                <a:lnTo>
                  <a:pt x="7276" y="1073"/>
                </a:lnTo>
                <a:lnTo>
                  <a:pt x="7285" y="1104"/>
                </a:lnTo>
                <a:lnTo>
                  <a:pt x="7293" y="1137"/>
                </a:lnTo>
                <a:lnTo>
                  <a:pt x="7300" y="1168"/>
                </a:lnTo>
                <a:lnTo>
                  <a:pt x="7305" y="1201"/>
                </a:lnTo>
                <a:lnTo>
                  <a:pt x="7309" y="1234"/>
                </a:lnTo>
                <a:lnTo>
                  <a:pt x="7312" y="1267"/>
                </a:lnTo>
                <a:lnTo>
                  <a:pt x="7313" y="1300"/>
                </a:lnTo>
                <a:lnTo>
                  <a:pt x="7313" y="1333"/>
                </a:lnTo>
                <a:lnTo>
                  <a:pt x="7312" y="1366"/>
                </a:lnTo>
                <a:lnTo>
                  <a:pt x="7310" y="1399"/>
                </a:lnTo>
                <a:lnTo>
                  <a:pt x="7306" y="1431"/>
                </a:lnTo>
                <a:lnTo>
                  <a:pt x="7302" y="1465"/>
                </a:lnTo>
                <a:lnTo>
                  <a:pt x="7297" y="1498"/>
                </a:lnTo>
                <a:lnTo>
                  <a:pt x="7290" y="1529"/>
                </a:lnTo>
                <a:lnTo>
                  <a:pt x="7279" y="1572"/>
                </a:lnTo>
                <a:lnTo>
                  <a:pt x="7267" y="1614"/>
                </a:lnTo>
                <a:lnTo>
                  <a:pt x="7254" y="1655"/>
                </a:lnTo>
                <a:lnTo>
                  <a:pt x="7239" y="1696"/>
                </a:lnTo>
                <a:lnTo>
                  <a:pt x="7223" y="1736"/>
                </a:lnTo>
                <a:lnTo>
                  <a:pt x="7205" y="1776"/>
                </a:lnTo>
                <a:lnTo>
                  <a:pt x="7187" y="1815"/>
                </a:lnTo>
                <a:lnTo>
                  <a:pt x="7166" y="1853"/>
                </a:lnTo>
                <a:lnTo>
                  <a:pt x="7146" y="1891"/>
                </a:lnTo>
                <a:lnTo>
                  <a:pt x="7123" y="1929"/>
                </a:lnTo>
                <a:lnTo>
                  <a:pt x="7100" y="1966"/>
                </a:lnTo>
                <a:lnTo>
                  <a:pt x="7076" y="2002"/>
                </a:lnTo>
                <a:lnTo>
                  <a:pt x="7051" y="2038"/>
                </a:lnTo>
                <a:lnTo>
                  <a:pt x="7026" y="2073"/>
                </a:lnTo>
                <a:lnTo>
                  <a:pt x="7000" y="2108"/>
                </a:lnTo>
                <a:lnTo>
                  <a:pt x="6973" y="2142"/>
                </a:lnTo>
                <a:lnTo>
                  <a:pt x="6933" y="2190"/>
                </a:lnTo>
                <a:lnTo>
                  <a:pt x="6891" y="2237"/>
                </a:lnTo>
                <a:lnTo>
                  <a:pt x="6848" y="2284"/>
                </a:lnTo>
                <a:lnTo>
                  <a:pt x="6804" y="2329"/>
                </a:lnTo>
                <a:lnTo>
                  <a:pt x="6759" y="2373"/>
                </a:lnTo>
                <a:lnTo>
                  <a:pt x="6713" y="2416"/>
                </a:lnTo>
                <a:lnTo>
                  <a:pt x="6666" y="2458"/>
                </a:lnTo>
                <a:lnTo>
                  <a:pt x="6617" y="2499"/>
                </a:lnTo>
                <a:lnTo>
                  <a:pt x="6568" y="2538"/>
                </a:lnTo>
                <a:lnTo>
                  <a:pt x="6518" y="2576"/>
                </a:lnTo>
                <a:lnTo>
                  <a:pt x="6467" y="2613"/>
                </a:lnTo>
                <a:lnTo>
                  <a:pt x="6415" y="2649"/>
                </a:lnTo>
                <a:lnTo>
                  <a:pt x="6362" y="2683"/>
                </a:lnTo>
                <a:lnTo>
                  <a:pt x="6308" y="2715"/>
                </a:lnTo>
                <a:lnTo>
                  <a:pt x="6253" y="2746"/>
                </a:lnTo>
                <a:lnTo>
                  <a:pt x="6198" y="2775"/>
                </a:lnTo>
                <a:lnTo>
                  <a:pt x="6129" y="2805"/>
                </a:lnTo>
                <a:lnTo>
                  <a:pt x="6062" y="2837"/>
                </a:lnTo>
                <a:lnTo>
                  <a:pt x="5995" y="2869"/>
                </a:lnTo>
                <a:lnTo>
                  <a:pt x="5962" y="2887"/>
                </a:lnTo>
                <a:lnTo>
                  <a:pt x="5928" y="2905"/>
                </a:lnTo>
                <a:lnTo>
                  <a:pt x="5897" y="2924"/>
                </a:lnTo>
                <a:lnTo>
                  <a:pt x="5865" y="2943"/>
                </a:lnTo>
                <a:lnTo>
                  <a:pt x="5834" y="2964"/>
                </a:lnTo>
                <a:lnTo>
                  <a:pt x="5803" y="2986"/>
                </a:lnTo>
                <a:lnTo>
                  <a:pt x="5774" y="3008"/>
                </a:lnTo>
                <a:lnTo>
                  <a:pt x="5745" y="3031"/>
                </a:lnTo>
                <a:lnTo>
                  <a:pt x="5717" y="3056"/>
                </a:lnTo>
                <a:lnTo>
                  <a:pt x="5690" y="3083"/>
                </a:lnTo>
                <a:lnTo>
                  <a:pt x="5678" y="3096"/>
                </a:lnTo>
                <a:lnTo>
                  <a:pt x="5666" y="3109"/>
                </a:lnTo>
                <a:lnTo>
                  <a:pt x="5657" y="3123"/>
                </a:lnTo>
                <a:lnTo>
                  <a:pt x="5647" y="3138"/>
                </a:lnTo>
                <a:lnTo>
                  <a:pt x="5638" y="3153"/>
                </a:lnTo>
                <a:lnTo>
                  <a:pt x="5629" y="3169"/>
                </a:lnTo>
                <a:lnTo>
                  <a:pt x="5615" y="3201"/>
                </a:lnTo>
                <a:lnTo>
                  <a:pt x="5623" y="3210"/>
                </a:lnTo>
                <a:lnTo>
                  <a:pt x="5632" y="3217"/>
                </a:lnTo>
                <a:lnTo>
                  <a:pt x="5640" y="3224"/>
                </a:lnTo>
                <a:lnTo>
                  <a:pt x="5650" y="3229"/>
                </a:lnTo>
                <a:lnTo>
                  <a:pt x="5670" y="3240"/>
                </a:lnTo>
                <a:lnTo>
                  <a:pt x="5690" y="3250"/>
                </a:lnTo>
                <a:lnTo>
                  <a:pt x="5733" y="3266"/>
                </a:lnTo>
                <a:lnTo>
                  <a:pt x="5753" y="3275"/>
                </a:lnTo>
                <a:lnTo>
                  <a:pt x="5773" y="3286"/>
                </a:lnTo>
                <a:lnTo>
                  <a:pt x="5792" y="3297"/>
                </a:lnTo>
                <a:lnTo>
                  <a:pt x="5810" y="3309"/>
                </a:lnTo>
                <a:lnTo>
                  <a:pt x="5828" y="3321"/>
                </a:lnTo>
                <a:lnTo>
                  <a:pt x="5845" y="3335"/>
                </a:lnTo>
                <a:lnTo>
                  <a:pt x="5861" y="3350"/>
                </a:lnTo>
                <a:lnTo>
                  <a:pt x="5876" y="3365"/>
                </a:lnTo>
                <a:lnTo>
                  <a:pt x="5890" y="3381"/>
                </a:lnTo>
                <a:lnTo>
                  <a:pt x="5903" y="3399"/>
                </a:lnTo>
                <a:lnTo>
                  <a:pt x="5915" y="3417"/>
                </a:lnTo>
                <a:lnTo>
                  <a:pt x="5926" y="3437"/>
                </a:lnTo>
                <a:lnTo>
                  <a:pt x="5935" y="3456"/>
                </a:lnTo>
                <a:lnTo>
                  <a:pt x="5942" y="3476"/>
                </a:lnTo>
                <a:lnTo>
                  <a:pt x="5948" y="3497"/>
                </a:lnTo>
                <a:lnTo>
                  <a:pt x="5952" y="3518"/>
                </a:lnTo>
                <a:lnTo>
                  <a:pt x="5954" y="3540"/>
                </a:lnTo>
                <a:lnTo>
                  <a:pt x="5954" y="3563"/>
                </a:lnTo>
                <a:lnTo>
                  <a:pt x="5954" y="3581"/>
                </a:lnTo>
                <a:lnTo>
                  <a:pt x="5952" y="3601"/>
                </a:lnTo>
                <a:lnTo>
                  <a:pt x="5948" y="3619"/>
                </a:lnTo>
                <a:lnTo>
                  <a:pt x="5943" y="3637"/>
                </a:lnTo>
                <a:lnTo>
                  <a:pt x="5936" y="3654"/>
                </a:lnTo>
                <a:lnTo>
                  <a:pt x="5928" y="3672"/>
                </a:lnTo>
                <a:lnTo>
                  <a:pt x="5918" y="3687"/>
                </a:lnTo>
                <a:lnTo>
                  <a:pt x="5909" y="3703"/>
                </a:lnTo>
                <a:lnTo>
                  <a:pt x="5897" y="3717"/>
                </a:lnTo>
                <a:lnTo>
                  <a:pt x="5884" y="3733"/>
                </a:lnTo>
                <a:lnTo>
                  <a:pt x="5871" y="3746"/>
                </a:lnTo>
                <a:lnTo>
                  <a:pt x="5857" y="3758"/>
                </a:lnTo>
                <a:lnTo>
                  <a:pt x="5841" y="3769"/>
                </a:lnTo>
                <a:lnTo>
                  <a:pt x="5826" y="3780"/>
                </a:lnTo>
                <a:lnTo>
                  <a:pt x="5810" y="3791"/>
                </a:lnTo>
                <a:lnTo>
                  <a:pt x="5793" y="3800"/>
                </a:lnTo>
                <a:lnTo>
                  <a:pt x="5765" y="3814"/>
                </a:lnTo>
                <a:lnTo>
                  <a:pt x="5735" y="3827"/>
                </a:lnTo>
                <a:lnTo>
                  <a:pt x="5705" y="3838"/>
                </a:lnTo>
                <a:lnTo>
                  <a:pt x="5675" y="3848"/>
                </a:lnTo>
                <a:lnTo>
                  <a:pt x="5643" y="3856"/>
                </a:lnTo>
                <a:lnTo>
                  <a:pt x="5612" y="3863"/>
                </a:lnTo>
                <a:lnTo>
                  <a:pt x="5580" y="3868"/>
                </a:lnTo>
                <a:lnTo>
                  <a:pt x="5549" y="3873"/>
                </a:lnTo>
                <a:lnTo>
                  <a:pt x="5517" y="3875"/>
                </a:lnTo>
                <a:lnTo>
                  <a:pt x="5485" y="3877"/>
                </a:lnTo>
                <a:lnTo>
                  <a:pt x="5452" y="3876"/>
                </a:lnTo>
                <a:lnTo>
                  <a:pt x="5421" y="3875"/>
                </a:lnTo>
                <a:lnTo>
                  <a:pt x="5388" y="3872"/>
                </a:lnTo>
                <a:lnTo>
                  <a:pt x="5357" y="3867"/>
                </a:lnTo>
                <a:lnTo>
                  <a:pt x="5325" y="3862"/>
                </a:lnTo>
                <a:lnTo>
                  <a:pt x="5293" y="3855"/>
                </a:lnTo>
                <a:lnTo>
                  <a:pt x="5270" y="3888"/>
                </a:lnTo>
                <a:lnTo>
                  <a:pt x="5246" y="3919"/>
                </a:lnTo>
                <a:lnTo>
                  <a:pt x="5221" y="3951"/>
                </a:lnTo>
                <a:lnTo>
                  <a:pt x="5195" y="3981"/>
                </a:lnTo>
                <a:lnTo>
                  <a:pt x="5168" y="4012"/>
                </a:lnTo>
                <a:lnTo>
                  <a:pt x="5141" y="4042"/>
                </a:lnTo>
                <a:lnTo>
                  <a:pt x="5114" y="4071"/>
                </a:lnTo>
                <a:lnTo>
                  <a:pt x="5086" y="4100"/>
                </a:lnTo>
                <a:lnTo>
                  <a:pt x="5057" y="4127"/>
                </a:lnTo>
                <a:lnTo>
                  <a:pt x="5027" y="4155"/>
                </a:lnTo>
                <a:lnTo>
                  <a:pt x="4997" y="4181"/>
                </a:lnTo>
                <a:lnTo>
                  <a:pt x="4966" y="4208"/>
                </a:lnTo>
                <a:lnTo>
                  <a:pt x="4935" y="4233"/>
                </a:lnTo>
                <a:lnTo>
                  <a:pt x="4903" y="4258"/>
                </a:lnTo>
                <a:lnTo>
                  <a:pt x="4871" y="4281"/>
                </a:lnTo>
                <a:lnTo>
                  <a:pt x="4838" y="4305"/>
                </a:lnTo>
                <a:lnTo>
                  <a:pt x="4805" y="4327"/>
                </a:lnTo>
                <a:lnTo>
                  <a:pt x="4772" y="4350"/>
                </a:lnTo>
                <a:lnTo>
                  <a:pt x="4737" y="4371"/>
                </a:lnTo>
                <a:lnTo>
                  <a:pt x="4702" y="4391"/>
                </a:lnTo>
                <a:lnTo>
                  <a:pt x="4667" y="4411"/>
                </a:lnTo>
                <a:lnTo>
                  <a:pt x="4633" y="4429"/>
                </a:lnTo>
                <a:lnTo>
                  <a:pt x="4597" y="4448"/>
                </a:lnTo>
                <a:lnTo>
                  <a:pt x="4560" y="4465"/>
                </a:lnTo>
                <a:lnTo>
                  <a:pt x="4524" y="4483"/>
                </a:lnTo>
                <a:lnTo>
                  <a:pt x="4487" y="4498"/>
                </a:lnTo>
                <a:lnTo>
                  <a:pt x="4449" y="4513"/>
                </a:lnTo>
                <a:lnTo>
                  <a:pt x="4412" y="4527"/>
                </a:lnTo>
                <a:lnTo>
                  <a:pt x="4374" y="4540"/>
                </a:lnTo>
                <a:lnTo>
                  <a:pt x="4336" y="4553"/>
                </a:lnTo>
                <a:lnTo>
                  <a:pt x="4297" y="4565"/>
                </a:lnTo>
                <a:lnTo>
                  <a:pt x="4259" y="4576"/>
                </a:lnTo>
                <a:lnTo>
                  <a:pt x="4270" y="4665"/>
                </a:lnTo>
                <a:lnTo>
                  <a:pt x="4285" y="4683"/>
                </a:lnTo>
                <a:lnTo>
                  <a:pt x="4299" y="4700"/>
                </a:lnTo>
                <a:lnTo>
                  <a:pt x="4312" y="4718"/>
                </a:lnTo>
                <a:lnTo>
                  <a:pt x="4324" y="4737"/>
                </a:lnTo>
                <a:lnTo>
                  <a:pt x="4335" y="4758"/>
                </a:lnTo>
                <a:lnTo>
                  <a:pt x="4343" y="4778"/>
                </a:lnTo>
                <a:lnTo>
                  <a:pt x="4350" y="4800"/>
                </a:lnTo>
                <a:lnTo>
                  <a:pt x="4354" y="4823"/>
                </a:lnTo>
                <a:lnTo>
                  <a:pt x="4375" y="4836"/>
                </a:lnTo>
                <a:lnTo>
                  <a:pt x="4396" y="4851"/>
                </a:lnTo>
                <a:lnTo>
                  <a:pt x="4413" y="4867"/>
                </a:lnTo>
                <a:lnTo>
                  <a:pt x="4430" y="4887"/>
                </a:lnTo>
                <a:lnTo>
                  <a:pt x="4445" y="4906"/>
                </a:lnTo>
                <a:lnTo>
                  <a:pt x="4458" y="4928"/>
                </a:lnTo>
                <a:lnTo>
                  <a:pt x="4470" y="4951"/>
                </a:lnTo>
                <a:lnTo>
                  <a:pt x="4478" y="4974"/>
                </a:lnTo>
                <a:lnTo>
                  <a:pt x="4485" y="4998"/>
                </a:lnTo>
                <a:lnTo>
                  <a:pt x="4489" y="5023"/>
                </a:lnTo>
                <a:lnTo>
                  <a:pt x="4491" y="5047"/>
                </a:lnTo>
                <a:lnTo>
                  <a:pt x="4491" y="5072"/>
                </a:lnTo>
                <a:lnTo>
                  <a:pt x="4489" y="5084"/>
                </a:lnTo>
                <a:lnTo>
                  <a:pt x="4488" y="5097"/>
                </a:lnTo>
                <a:lnTo>
                  <a:pt x="4485" y="5109"/>
                </a:lnTo>
                <a:lnTo>
                  <a:pt x="4482" y="5121"/>
                </a:lnTo>
                <a:lnTo>
                  <a:pt x="4478" y="5133"/>
                </a:lnTo>
                <a:lnTo>
                  <a:pt x="4473" y="5144"/>
                </a:lnTo>
                <a:lnTo>
                  <a:pt x="4467" y="5155"/>
                </a:lnTo>
                <a:lnTo>
                  <a:pt x="4462" y="5167"/>
                </a:lnTo>
                <a:lnTo>
                  <a:pt x="4448" y="5187"/>
                </a:lnTo>
                <a:lnTo>
                  <a:pt x="4433" y="5204"/>
                </a:lnTo>
                <a:lnTo>
                  <a:pt x="4416" y="5221"/>
                </a:lnTo>
                <a:lnTo>
                  <a:pt x="4399" y="5237"/>
                </a:lnTo>
                <a:lnTo>
                  <a:pt x="4380" y="5250"/>
                </a:lnTo>
                <a:lnTo>
                  <a:pt x="4361" y="5263"/>
                </a:lnTo>
                <a:lnTo>
                  <a:pt x="4341" y="5275"/>
                </a:lnTo>
                <a:lnTo>
                  <a:pt x="4321" y="5286"/>
                </a:lnTo>
                <a:lnTo>
                  <a:pt x="4299" y="5297"/>
                </a:lnTo>
                <a:lnTo>
                  <a:pt x="4277" y="5305"/>
                </a:lnTo>
                <a:lnTo>
                  <a:pt x="4255" y="5314"/>
                </a:lnTo>
                <a:lnTo>
                  <a:pt x="4233" y="5323"/>
                </a:lnTo>
                <a:lnTo>
                  <a:pt x="4188" y="5337"/>
                </a:lnTo>
                <a:lnTo>
                  <a:pt x="4143" y="5351"/>
                </a:lnTo>
                <a:lnTo>
                  <a:pt x="4146" y="5384"/>
                </a:lnTo>
                <a:lnTo>
                  <a:pt x="4148" y="5416"/>
                </a:lnTo>
                <a:lnTo>
                  <a:pt x="4149" y="5483"/>
                </a:lnTo>
                <a:lnTo>
                  <a:pt x="4150" y="5549"/>
                </a:lnTo>
                <a:lnTo>
                  <a:pt x="4151" y="5614"/>
                </a:lnTo>
                <a:lnTo>
                  <a:pt x="4153" y="5648"/>
                </a:lnTo>
                <a:lnTo>
                  <a:pt x="4155" y="5680"/>
                </a:lnTo>
                <a:lnTo>
                  <a:pt x="4159" y="5713"/>
                </a:lnTo>
                <a:lnTo>
                  <a:pt x="4163" y="5744"/>
                </a:lnTo>
                <a:lnTo>
                  <a:pt x="4170" y="5777"/>
                </a:lnTo>
                <a:lnTo>
                  <a:pt x="4177" y="5809"/>
                </a:lnTo>
                <a:lnTo>
                  <a:pt x="4186" y="5840"/>
                </a:lnTo>
                <a:lnTo>
                  <a:pt x="4197" y="5872"/>
                </a:lnTo>
                <a:lnTo>
                  <a:pt x="4214" y="5915"/>
                </a:lnTo>
                <a:lnTo>
                  <a:pt x="4234" y="5959"/>
                </a:lnTo>
                <a:lnTo>
                  <a:pt x="4254" y="6000"/>
                </a:lnTo>
                <a:lnTo>
                  <a:pt x="4277" y="6040"/>
                </a:lnTo>
                <a:lnTo>
                  <a:pt x="4301" y="6080"/>
                </a:lnTo>
                <a:lnTo>
                  <a:pt x="4327" y="6119"/>
                </a:lnTo>
                <a:lnTo>
                  <a:pt x="4353" y="6158"/>
                </a:lnTo>
                <a:lnTo>
                  <a:pt x="4382" y="6194"/>
                </a:lnTo>
                <a:lnTo>
                  <a:pt x="4411" y="6231"/>
                </a:lnTo>
                <a:lnTo>
                  <a:pt x="4441" y="6266"/>
                </a:lnTo>
                <a:lnTo>
                  <a:pt x="4472" y="6302"/>
                </a:lnTo>
                <a:lnTo>
                  <a:pt x="4504" y="6336"/>
                </a:lnTo>
                <a:lnTo>
                  <a:pt x="4536" y="6369"/>
                </a:lnTo>
                <a:lnTo>
                  <a:pt x="4570" y="6402"/>
                </a:lnTo>
                <a:lnTo>
                  <a:pt x="4603" y="6435"/>
                </a:lnTo>
                <a:lnTo>
                  <a:pt x="4637" y="6466"/>
                </a:lnTo>
                <a:lnTo>
                  <a:pt x="4648" y="6477"/>
                </a:lnTo>
                <a:lnTo>
                  <a:pt x="4660" y="6486"/>
                </a:lnTo>
                <a:lnTo>
                  <a:pt x="4673" y="6494"/>
                </a:lnTo>
                <a:lnTo>
                  <a:pt x="4686" y="6503"/>
                </a:lnTo>
                <a:lnTo>
                  <a:pt x="4712" y="6517"/>
                </a:lnTo>
                <a:lnTo>
                  <a:pt x="4739" y="6531"/>
                </a:lnTo>
                <a:lnTo>
                  <a:pt x="4765" y="6547"/>
                </a:lnTo>
                <a:lnTo>
                  <a:pt x="4778" y="6555"/>
                </a:lnTo>
                <a:lnTo>
                  <a:pt x="4790" y="6564"/>
                </a:lnTo>
                <a:lnTo>
                  <a:pt x="4802" y="6573"/>
                </a:lnTo>
                <a:lnTo>
                  <a:pt x="4813" y="6584"/>
                </a:lnTo>
                <a:lnTo>
                  <a:pt x="4823" y="6596"/>
                </a:lnTo>
                <a:lnTo>
                  <a:pt x="4832" y="6608"/>
                </a:lnTo>
                <a:lnTo>
                  <a:pt x="4840" y="6622"/>
                </a:lnTo>
                <a:lnTo>
                  <a:pt x="4847" y="6637"/>
                </a:lnTo>
                <a:lnTo>
                  <a:pt x="4852" y="6651"/>
                </a:lnTo>
                <a:lnTo>
                  <a:pt x="4855" y="6666"/>
                </a:lnTo>
                <a:lnTo>
                  <a:pt x="4857" y="6681"/>
                </a:lnTo>
                <a:lnTo>
                  <a:pt x="4858" y="6698"/>
                </a:lnTo>
                <a:lnTo>
                  <a:pt x="4857" y="6713"/>
                </a:lnTo>
                <a:lnTo>
                  <a:pt x="4855" y="6728"/>
                </a:lnTo>
                <a:lnTo>
                  <a:pt x="4852" y="6744"/>
                </a:lnTo>
                <a:lnTo>
                  <a:pt x="4849" y="6760"/>
                </a:lnTo>
                <a:lnTo>
                  <a:pt x="4841" y="6791"/>
                </a:lnTo>
                <a:lnTo>
                  <a:pt x="4833" y="6823"/>
                </a:lnTo>
                <a:lnTo>
                  <a:pt x="4825" y="6852"/>
                </a:lnTo>
                <a:lnTo>
                  <a:pt x="4865" y="6886"/>
                </a:lnTo>
                <a:lnTo>
                  <a:pt x="4908" y="6918"/>
                </a:lnTo>
                <a:lnTo>
                  <a:pt x="4992" y="6983"/>
                </a:lnTo>
                <a:lnTo>
                  <a:pt x="5035" y="7015"/>
                </a:lnTo>
                <a:lnTo>
                  <a:pt x="5076" y="7049"/>
                </a:lnTo>
                <a:lnTo>
                  <a:pt x="5096" y="7066"/>
                </a:lnTo>
                <a:lnTo>
                  <a:pt x="5115" y="7084"/>
                </a:lnTo>
                <a:lnTo>
                  <a:pt x="5135" y="7103"/>
                </a:lnTo>
                <a:lnTo>
                  <a:pt x="5153" y="7122"/>
                </a:lnTo>
                <a:lnTo>
                  <a:pt x="5166" y="7138"/>
                </a:lnTo>
                <a:lnTo>
                  <a:pt x="5179" y="7155"/>
                </a:lnTo>
                <a:lnTo>
                  <a:pt x="5189" y="7174"/>
                </a:lnTo>
                <a:lnTo>
                  <a:pt x="5198" y="7193"/>
                </a:lnTo>
                <a:lnTo>
                  <a:pt x="5205" y="7213"/>
                </a:lnTo>
                <a:lnTo>
                  <a:pt x="5211" y="7233"/>
                </a:lnTo>
                <a:lnTo>
                  <a:pt x="5215" y="7253"/>
                </a:lnTo>
                <a:lnTo>
                  <a:pt x="5218" y="7274"/>
                </a:lnTo>
                <a:lnTo>
                  <a:pt x="5220" y="7294"/>
                </a:lnTo>
                <a:lnTo>
                  <a:pt x="5221" y="7316"/>
                </a:lnTo>
                <a:lnTo>
                  <a:pt x="5220" y="7337"/>
                </a:lnTo>
                <a:lnTo>
                  <a:pt x="5217" y="7359"/>
                </a:lnTo>
                <a:lnTo>
                  <a:pt x="5215" y="7379"/>
                </a:lnTo>
                <a:lnTo>
                  <a:pt x="5211" y="7401"/>
                </a:lnTo>
                <a:lnTo>
                  <a:pt x="5207" y="7422"/>
                </a:lnTo>
                <a:lnTo>
                  <a:pt x="5201" y="7441"/>
                </a:lnTo>
                <a:lnTo>
                  <a:pt x="5214" y="7453"/>
                </a:lnTo>
                <a:lnTo>
                  <a:pt x="5227" y="7465"/>
                </a:lnTo>
                <a:lnTo>
                  <a:pt x="5239" y="7478"/>
                </a:lnTo>
                <a:lnTo>
                  <a:pt x="5250" y="7492"/>
                </a:lnTo>
                <a:lnTo>
                  <a:pt x="5261" y="7506"/>
                </a:lnTo>
                <a:lnTo>
                  <a:pt x="5270" y="7522"/>
                </a:lnTo>
                <a:lnTo>
                  <a:pt x="5279" y="7537"/>
                </a:lnTo>
                <a:lnTo>
                  <a:pt x="5287" y="7552"/>
                </a:lnTo>
                <a:lnTo>
                  <a:pt x="5293" y="7568"/>
                </a:lnTo>
                <a:lnTo>
                  <a:pt x="5299" y="7585"/>
                </a:lnTo>
                <a:lnTo>
                  <a:pt x="5304" y="7602"/>
                </a:lnTo>
                <a:lnTo>
                  <a:pt x="5308" y="7619"/>
                </a:lnTo>
                <a:lnTo>
                  <a:pt x="5310" y="7637"/>
                </a:lnTo>
                <a:lnTo>
                  <a:pt x="5311" y="7654"/>
                </a:lnTo>
                <a:lnTo>
                  <a:pt x="5310" y="7672"/>
                </a:lnTo>
                <a:lnTo>
                  <a:pt x="5308" y="7689"/>
                </a:lnTo>
                <a:lnTo>
                  <a:pt x="5307" y="7708"/>
                </a:lnTo>
                <a:lnTo>
                  <a:pt x="5303" y="7725"/>
                </a:lnTo>
                <a:lnTo>
                  <a:pt x="5298" y="7741"/>
                </a:lnTo>
                <a:lnTo>
                  <a:pt x="5291" y="7756"/>
                </a:lnTo>
                <a:lnTo>
                  <a:pt x="5284" y="7771"/>
                </a:lnTo>
                <a:lnTo>
                  <a:pt x="5274" y="7785"/>
                </a:lnTo>
                <a:lnTo>
                  <a:pt x="5264" y="7798"/>
                </a:lnTo>
                <a:lnTo>
                  <a:pt x="5252" y="7811"/>
                </a:lnTo>
                <a:lnTo>
                  <a:pt x="5240" y="7823"/>
                </a:lnTo>
                <a:lnTo>
                  <a:pt x="5227" y="7834"/>
                </a:lnTo>
                <a:lnTo>
                  <a:pt x="5213" y="7844"/>
                </a:lnTo>
                <a:lnTo>
                  <a:pt x="5199" y="7854"/>
                </a:lnTo>
                <a:lnTo>
                  <a:pt x="5170" y="7873"/>
                </a:lnTo>
                <a:lnTo>
                  <a:pt x="5140" y="7888"/>
                </a:lnTo>
                <a:lnTo>
                  <a:pt x="5108" y="7904"/>
                </a:lnTo>
                <a:lnTo>
                  <a:pt x="5074" y="7918"/>
                </a:lnTo>
                <a:lnTo>
                  <a:pt x="5041" y="7931"/>
                </a:lnTo>
                <a:lnTo>
                  <a:pt x="5008" y="7944"/>
                </a:lnTo>
                <a:lnTo>
                  <a:pt x="4974" y="7956"/>
                </a:lnTo>
                <a:lnTo>
                  <a:pt x="4939" y="7968"/>
                </a:lnTo>
                <a:lnTo>
                  <a:pt x="4904" y="7978"/>
                </a:lnTo>
                <a:lnTo>
                  <a:pt x="4870" y="7988"/>
                </a:lnTo>
                <a:lnTo>
                  <a:pt x="4800" y="8006"/>
                </a:lnTo>
                <a:lnTo>
                  <a:pt x="4730" y="8023"/>
                </a:lnTo>
                <a:lnTo>
                  <a:pt x="4660" y="8038"/>
                </a:lnTo>
                <a:lnTo>
                  <a:pt x="4589" y="8052"/>
                </a:lnTo>
                <a:lnTo>
                  <a:pt x="4508" y="8066"/>
                </a:lnTo>
                <a:lnTo>
                  <a:pt x="4426" y="8079"/>
                </a:lnTo>
                <a:lnTo>
                  <a:pt x="4345" y="8091"/>
                </a:lnTo>
                <a:lnTo>
                  <a:pt x="4263" y="8102"/>
                </a:lnTo>
                <a:lnTo>
                  <a:pt x="4180" y="8112"/>
                </a:lnTo>
                <a:lnTo>
                  <a:pt x="4099" y="8119"/>
                </a:lnTo>
                <a:lnTo>
                  <a:pt x="4016" y="8127"/>
                </a:lnTo>
                <a:lnTo>
                  <a:pt x="3935" y="8133"/>
                </a:lnTo>
                <a:lnTo>
                  <a:pt x="3852" y="8137"/>
                </a:lnTo>
                <a:lnTo>
                  <a:pt x="3770" y="8140"/>
                </a:lnTo>
                <a:lnTo>
                  <a:pt x="3687" y="8141"/>
                </a:lnTo>
                <a:lnTo>
                  <a:pt x="3604" y="8141"/>
                </a:lnTo>
                <a:lnTo>
                  <a:pt x="3522" y="8139"/>
                </a:lnTo>
                <a:lnTo>
                  <a:pt x="3439" y="8136"/>
                </a:lnTo>
                <a:lnTo>
                  <a:pt x="3358" y="8131"/>
                </a:lnTo>
                <a:lnTo>
                  <a:pt x="3275" y="8125"/>
                </a:lnTo>
                <a:lnTo>
                  <a:pt x="3157" y="8113"/>
                </a:lnTo>
                <a:lnTo>
                  <a:pt x="3038" y="8100"/>
                </a:lnTo>
                <a:lnTo>
                  <a:pt x="2920" y="8085"/>
                </a:lnTo>
                <a:lnTo>
                  <a:pt x="2860" y="8076"/>
                </a:lnTo>
                <a:lnTo>
                  <a:pt x="2801" y="8066"/>
                </a:lnTo>
                <a:lnTo>
                  <a:pt x="2742" y="8055"/>
                </a:lnTo>
                <a:lnTo>
                  <a:pt x="2684" y="8044"/>
                </a:lnTo>
                <a:lnTo>
                  <a:pt x="2626" y="8033"/>
                </a:lnTo>
                <a:lnTo>
                  <a:pt x="2567" y="8019"/>
                </a:lnTo>
                <a:lnTo>
                  <a:pt x="2510" y="8005"/>
                </a:lnTo>
                <a:lnTo>
                  <a:pt x="2452" y="7990"/>
                </a:lnTo>
                <a:lnTo>
                  <a:pt x="2395" y="7974"/>
                </a:lnTo>
                <a:lnTo>
                  <a:pt x="2338" y="7955"/>
                </a:lnTo>
                <a:lnTo>
                  <a:pt x="2296" y="7940"/>
                </a:lnTo>
                <a:lnTo>
                  <a:pt x="2254" y="7925"/>
                </a:lnTo>
                <a:lnTo>
                  <a:pt x="2213" y="7908"/>
                </a:lnTo>
                <a:lnTo>
                  <a:pt x="2192" y="7898"/>
                </a:lnTo>
                <a:lnTo>
                  <a:pt x="2172" y="7888"/>
                </a:lnTo>
                <a:lnTo>
                  <a:pt x="2152" y="7877"/>
                </a:lnTo>
                <a:lnTo>
                  <a:pt x="2134" y="7866"/>
                </a:lnTo>
                <a:lnTo>
                  <a:pt x="2115" y="7853"/>
                </a:lnTo>
                <a:lnTo>
                  <a:pt x="2097" y="7840"/>
                </a:lnTo>
                <a:lnTo>
                  <a:pt x="2080" y="7826"/>
                </a:lnTo>
                <a:lnTo>
                  <a:pt x="2064" y="7811"/>
                </a:lnTo>
                <a:lnTo>
                  <a:pt x="2049" y="7796"/>
                </a:lnTo>
                <a:lnTo>
                  <a:pt x="2034" y="7778"/>
                </a:lnTo>
                <a:lnTo>
                  <a:pt x="2028" y="7767"/>
                </a:lnTo>
                <a:lnTo>
                  <a:pt x="2023" y="7756"/>
                </a:lnTo>
                <a:lnTo>
                  <a:pt x="2014" y="7735"/>
                </a:lnTo>
                <a:lnTo>
                  <a:pt x="2009" y="7712"/>
                </a:lnTo>
                <a:lnTo>
                  <a:pt x="2005" y="7689"/>
                </a:lnTo>
                <a:lnTo>
                  <a:pt x="2003" y="7666"/>
                </a:lnTo>
                <a:lnTo>
                  <a:pt x="2004" y="7642"/>
                </a:lnTo>
                <a:lnTo>
                  <a:pt x="2008" y="7619"/>
                </a:lnTo>
                <a:lnTo>
                  <a:pt x="2012" y="7597"/>
                </a:lnTo>
                <a:lnTo>
                  <a:pt x="2019" y="7575"/>
                </a:lnTo>
                <a:lnTo>
                  <a:pt x="2027" y="7553"/>
                </a:lnTo>
                <a:lnTo>
                  <a:pt x="2038" y="7533"/>
                </a:lnTo>
                <a:lnTo>
                  <a:pt x="2050" y="7512"/>
                </a:lnTo>
                <a:lnTo>
                  <a:pt x="2063" y="7492"/>
                </a:lnTo>
                <a:lnTo>
                  <a:pt x="2078" y="7475"/>
                </a:lnTo>
                <a:lnTo>
                  <a:pt x="2095" y="7459"/>
                </a:lnTo>
                <a:lnTo>
                  <a:pt x="2113" y="7443"/>
                </a:lnTo>
                <a:lnTo>
                  <a:pt x="2108" y="7424"/>
                </a:lnTo>
                <a:lnTo>
                  <a:pt x="2103" y="7404"/>
                </a:lnTo>
                <a:lnTo>
                  <a:pt x="2100" y="7385"/>
                </a:lnTo>
                <a:lnTo>
                  <a:pt x="2097" y="7365"/>
                </a:lnTo>
                <a:lnTo>
                  <a:pt x="2095" y="7346"/>
                </a:lnTo>
                <a:lnTo>
                  <a:pt x="2094" y="7326"/>
                </a:lnTo>
                <a:lnTo>
                  <a:pt x="2094" y="7306"/>
                </a:lnTo>
                <a:lnTo>
                  <a:pt x="2095" y="7286"/>
                </a:lnTo>
                <a:lnTo>
                  <a:pt x="2097" y="7266"/>
                </a:lnTo>
                <a:lnTo>
                  <a:pt x="2099" y="7247"/>
                </a:lnTo>
                <a:lnTo>
                  <a:pt x="2104" y="7228"/>
                </a:lnTo>
                <a:lnTo>
                  <a:pt x="2110" y="7210"/>
                </a:lnTo>
                <a:lnTo>
                  <a:pt x="2116" y="7191"/>
                </a:lnTo>
                <a:lnTo>
                  <a:pt x="2125" y="7174"/>
                </a:lnTo>
                <a:lnTo>
                  <a:pt x="2136" y="7156"/>
                </a:lnTo>
                <a:lnTo>
                  <a:pt x="2148" y="7140"/>
                </a:lnTo>
                <a:lnTo>
                  <a:pt x="2166" y="7119"/>
                </a:lnTo>
                <a:lnTo>
                  <a:pt x="2185" y="7099"/>
                </a:lnTo>
                <a:lnTo>
                  <a:pt x="2205" y="7079"/>
                </a:lnTo>
                <a:lnTo>
                  <a:pt x="2226" y="7061"/>
                </a:lnTo>
                <a:lnTo>
                  <a:pt x="2247" y="7042"/>
                </a:lnTo>
                <a:lnTo>
                  <a:pt x="2269" y="7025"/>
                </a:lnTo>
                <a:lnTo>
                  <a:pt x="2312" y="6990"/>
                </a:lnTo>
                <a:lnTo>
                  <a:pt x="2402" y="6923"/>
                </a:lnTo>
                <a:lnTo>
                  <a:pt x="2446" y="6889"/>
                </a:lnTo>
                <a:lnTo>
                  <a:pt x="2489" y="6853"/>
                </a:lnTo>
                <a:lnTo>
                  <a:pt x="2483" y="6824"/>
                </a:lnTo>
                <a:lnTo>
                  <a:pt x="2474" y="6794"/>
                </a:lnTo>
                <a:lnTo>
                  <a:pt x="2466" y="6764"/>
                </a:lnTo>
                <a:lnTo>
                  <a:pt x="2460" y="6734"/>
                </a:lnTo>
                <a:lnTo>
                  <a:pt x="2458" y="6718"/>
                </a:lnTo>
                <a:lnTo>
                  <a:pt x="2457" y="6703"/>
                </a:lnTo>
                <a:lnTo>
                  <a:pt x="2457" y="6688"/>
                </a:lnTo>
                <a:lnTo>
                  <a:pt x="2458" y="6674"/>
                </a:lnTo>
                <a:lnTo>
                  <a:pt x="2460" y="6659"/>
                </a:lnTo>
                <a:lnTo>
                  <a:pt x="2464" y="6644"/>
                </a:lnTo>
                <a:lnTo>
                  <a:pt x="2470" y="6630"/>
                </a:lnTo>
                <a:lnTo>
                  <a:pt x="2477" y="6616"/>
                </a:lnTo>
                <a:lnTo>
                  <a:pt x="2486" y="6602"/>
                </a:lnTo>
                <a:lnTo>
                  <a:pt x="2495" y="6590"/>
                </a:lnTo>
                <a:lnTo>
                  <a:pt x="2505" y="6579"/>
                </a:lnTo>
                <a:lnTo>
                  <a:pt x="2516" y="6569"/>
                </a:lnTo>
                <a:lnTo>
                  <a:pt x="2528" y="6561"/>
                </a:lnTo>
                <a:lnTo>
                  <a:pt x="2541" y="6552"/>
                </a:lnTo>
                <a:lnTo>
                  <a:pt x="2567" y="6537"/>
                </a:lnTo>
                <a:lnTo>
                  <a:pt x="2595" y="6522"/>
                </a:lnTo>
                <a:lnTo>
                  <a:pt x="2622" y="6508"/>
                </a:lnTo>
                <a:lnTo>
                  <a:pt x="2635" y="6499"/>
                </a:lnTo>
                <a:lnTo>
                  <a:pt x="2647" y="6491"/>
                </a:lnTo>
                <a:lnTo>
                  <a:pt x="2659" y="6481"/>
                </a:lnTo>
                <a:lnTo>
                  <a:pt x="2671" y="6472"/>
                </a:lnTo>
                <a:lnTo>
                  <a:pt x="2705" y="6440"/>
                </a:lnTo>
                <a:lnTo>
                  <a:pt x="2739" y="6406"/>
                </a:lnTo>
                <a:lnTo>
                  <a:pt x="2773" y="6374"/>
                </a:lnTo>
                <a:lnTo>
                  <a:pt x="2807" y="6339"/>
                </a:lnTo>
                <a:lnTo>
                  <a:pt x="2839" y="6305"/>
                </a:lnTo>
                <a:lnTo>
                  <a:pt x="2871" y="6269"/>
                </a:lnTo>
                <a:lnTo>
                  <a:pt x="2901" y="6234"/>
                </a:lnTo>
                <a:lnTo>
                  <a:pt x="2932" y="6197"/>
                </a:lnTo>
                <a:lnTo>
                  <a:pt x="2960" y="6159"/>
                </a:lnTo>
                <a:lnTo>
                  <a:pt x="2987" y="6119"/>
                </a:lnTo>
                <a:lnTo>
                  <a:pt x="3013" y="6080"/>
                </a:lnTo>
                <a:lnTo>
                  <a:pt x="3038" y="6040"/>
                </a:lnTo>
                <a:lnTo>
                  <a:pt x="3061" y="5999"/>
                </a:lnTo>
                <a:lnTo>
                  <a:pt x="3082" y="5956"/>
                </a:lnTo>
                <a:lnTo>
                  <a:pt x="3101" y="5913"/>
                </a:lnTo>
                <a:lnTo>
                  <a:pt x="3119" y="5868"/>
                </a:lnTo>
                <a:lnTo>
                  <a:pt x="3129" y="5837"/>
                </a:lnTo>
                <a:lnTo>
                  <a:pt x="3138" y="5805"/>
                </a:lnTo>
                <a:lnTo>
                  <a:pt x="3146" y="5774"/>
                </a:lnTo>
                <a:lnTo>
                  <a:pt x="3151" y="5742"/>
                </a:lnTo>
                <a:lnTo>
                  <a:pt x="3155" y="5710"/>
                </a:lnTo>
                <a:lnTo>
                  <a:pt x="3159" y="5678"/>
                </a:lnTo>
                <a:lnTo>
                  <a:pt x="3161" y="5646"/>
                </a:lnTo>
                <a:lnTo>
                  <a:pt x="3163" y="5613"/>
                </a:lnTo>
                <a:lnTo>
                  <a:pt x="3164" y="5548"/>
                </a:lnTo>
                <a:lnTo>
                  <a:pt x="3165" y="5481"/>
                </a:lnTo>
                <a:lnTo>
                  <a:pt x="3167" y="5416"/>
                </a:lnTo>
                <a:lnTo>
                  <a:pt x="3169" y="5384"/>
                </a:lnTo>
                <a:lnTo>
                  <a:pt x="3172" y="5352"/>
                </a:lnTo>
                <a:lnTo>
                  <a:pt x="3125" y="5337"/>
                </a:lnTo>
                <a:lnTo>
                  <a:pt x="3077" y="5321"/>
                </a:lnTo>
                <a:lnTo>
                  <a:pt x="3053" y="5312"/>
                </a:lnTo>
                <a:lnTo>
                  <a:pt x="3030" y="5303"/>
                </a:lnTo>
                <a:lnTo>
                  <a:pt x="3008" y="5292"/>
                </a:lnTo>
                <a:lnTo>
                  <a:pt x="2985" y="5281"/>
                </a:lnTo>
                <a:lnTo>
                  <a:pt x="2963" y="5269"/>
                </a:lnTo>
                <a:lnTo>
                  <a:pt x="2942" y="5256"/>
                </a:lnTo>
                <a:lnTo>
                  <a:pt x="2923" y="5242"/>
                </a:lnTo>
                <a:lnTo>
                  <a:pt x="2903" y="5226"/>
                </a:lnTo>
                <a:lnTo>
                  <a:pt x="2886" y="5210"/>
                </a:lnTo>
                <a:lnTo>
                  <a:pt x="2870" y="5191"/>
                </a:lnTo>
                <a:lnTo>
                  <a:pt x="2855" y="5171"/>
                </a:lnTo>
                <a:lnTo>
                  <a:pt x="2842" y="5149"/>
                </a:lnTo>
                <a:lnTo>
                  <a:pt x="2838" y="5137"/>
                </a:lnTo>
                <a:lnTo>
                  <a:pt x="2834" y="5126"/>
                </a:lnTo>
                <a:lnTo>
                  <a:pt x="2830" y="5114"/>
                </a:lnTo>
                <a:lnTo>
                  <a:pt x="2827" y="5102"/>
                </a:lnTo>
                <a:lnTo>
                  <a:pt x="2824" y="5079"/>
                </a:lnTo>
                <a:lnTo>
                  <a:pt x="2823" y="5055"/>
                </a:lnTo>
                <a:lnTo>
                  <a:pt x="2824" y="5031"/>
                </a:lnTo>
                <a:lnTo>
                  <a:pt x="2827" y="5009"/>
                </a:lnTo>
                <a:lnTo>
                  <a:pt x="2833" y="4986"/>
                </a:lnTo>
                <a:lnTo>
                  <a:pt x="2840" y="4963"/>
                </a:lnTo>
                <a:lnTo>
                  <a:pt x="2850" y="4942"/>
                </a:lnTo>
                <a:lnTo>
                  <a:pt x="2861" y="4921"/>
                </a:lnTo>
                <a:lnTo>
                  <a:pt x="2874" y="4901"/>
                </a:lnTo>
                <a:lnTo>
                  <a:pt x="2889" y="4881"/>
                </a:lnTo>
                <a:lnTo>
                  <a:pt x="2905" y="4864"/>
                </a:lnTo>
                <a:lnTo>
                  <a:pt x="2923" y="4848"/>
                </a:lnTo>
                <a:lnTo>
                  <a:pt x="2941" y="4833"/>
                </a:lnTo>
                <a:lnTo>
                  <a:pt x="2961" y="4819"/>
                </a:lnTo>
                <a:lnTo>
                  <a:pt x="2965" y="4798"/>
                </a:lnTo>
                <a:lnTo>
                  <a:pt x="2973" y="4776"/>
                </a:lnTo>
                <a:lnTo>
                  <a:pt x="2982" y="4755"/>
                </a:lnTo>
                <a:lnTo>
                  <a:pt x="2991" y="4736"/>
                </a:lnTo>
                <a:lnTo>
                  <a:pt x="3003" y="4717"/>
                </a:lnTo>
                <a:lnTo>
                  <a:pt x="3016" y="4700"/>
                </a:lnTo>
                <a:lnTo>
                  <a:pt x="3032" y="4683"/>
                </a:lnTo>
                <a:lnTo>
                  <a:pt x="3047" y="4666"/>
                </a:lnTo>
                <a:lnTo>
                  <a:pt x="3048" y="4643"/>
                </a:lnTo>
                <a:lnTo>
                  <a:pt x="3050" y="4622"/>
                </a:lnTo>
                <a:lnTo>
                  <a:pt x="3055" y="4576"/>
                </a:lnTo>
                <a:lnTo>
                  <a:pt x="3016" y="4565"/>
                </a:lnTo>
                <a:lnTo>
                  <a:pt x="2978" y="4553"/>
                </a:lnTo>
                <a:lnTo>
                  <a:pt x="2940" y="4541"/>
                </a:lnTo>
                <a:lnTo>
                  <a:pt x="2902" y="4527"/>
                </a:lnTo>
                <a:lnTo>
                  <a:pt x="2864" y="4513"/>
                </a:lnTo>
                <a:lnTo>
                  <a:pt x="2827" y="4498"/>
                </a:lnTo>
                <a:lnTo>
                  <a:pt x="2790" y="4481"/>
                </a:lnTo>
                <a:lnTo>
                  <a:pt x="2754" y="4465"/>
                </a:lnTo>
                <a:lnTo>
                  <a:pt x="2717" y="4448"/>
                </a:lnTo>
                <a:lnTo>
                  <a:pt x="2682" y="4429"/>
                </a:lnTo>
                <a:lnTo>
                  <a:pt x="2647" y="4410"/>
                </a:lnTo>
                <a:lnTo>
                  <a:pt x="2612" y="4390"/>
                </a:lnTo>
                <a:lnTo>
                  <a:pt x="2577" y="4369"/>
                </a:lnTo>
                <a:lnTo>
                  <a:pt x="2542" y="4349"/>
                </a:lnTo>
                <a:lnTo>
                  <a:pt x="2509" y="4327"/>
                </a:lnTo>
                <a:lnTo>
                  <a:pt x="2476" y="4304"/>
                </a:lnTo>
                <a:lnTo>
                  <a:pt x="2444" y="4280"/>
                </a:lnTo>
                <a:lnTo>
                  <a:pt x="2411" y="4256"/>
                </a:lnTo>
                <a:lnTo>
                  <a:pt x="2379" y="4231"/>
                </a:lnTo>
                <a:lnTo>
                  <a:pt x="2348" y="4206"/>
                </a:lnTo>
                <a:lnTo>
                  <a:pt x="2317" y="4180"/>
                </a:lnTo>
                <a:lnTo>
                  <a:pt x="2287" y="4153"/>
                </a:lnTo>
                <a:lnTo>
                  <a:pt x="2258" y="4126"/>
                </a:lnTo>
                <a:lnTo>
                  <a:pt x="2228" y="4099"/>
                </a:lnTo>
                <a:lnTo>
                  <a:pt x="2200" y="4069"/>
                </a:lnTo>
                <a:lnTo>
                  <a:pt x="2173" y="4041"/>
                </a:lnTo>
                <a:lnTo>
                  <a:pt x="2146" y="4011"/>
                </a:lnTo>
                <a:lnTo>
                  <a:pt x="2119" y="3980"/>
                </a:lnTo>
                <a:lnTo>
                  <a:pt x="2094" y="3950"/>
                </a:lnTo>
                <a:lnTo>
                  <a:pt x="2069" y="3918"/>
                </a:lnTo>
                <a:lnTo>
                  <a:pt x="2044" y="3887"/>
                </a:lnTo>
                <a:lnTo>
                  <a:pt x="2020" y="3854"/>
                </a:lnTo>
                <a:lnTo>
                  <a:pt x="1991" y="3861"/>
                </a:lnTo>
                <a:lnTo>
                  <a:pt x="1963" y="3866"/>
                </a:lnTo>
                <a:lnTo>
                  <a:pt x="1934" y="3871"/>
                </a:lnTo>
                <a:lnTo>
                  <a:pt x="1905" y="3874"/>
                </a:lnTo>
                <a:lnTo>
                  <a:pt x="1876" y="3876"/>
                </a:lnTo>
                <a:lnTo>
                  <a:pt x="1848" y="3877"/>
                </a:lnTo>
                <a:lnTo>
                  <a:pt x="1819" y="3876"/>
                </a:lnTo>
                <a:lnTo>
                  <a:pt x="1789" y="3875"/>
                </a:lnTo>
                <a:lnTo>
                  <a:pt x="1761" y="3873"/>
                </a:lnTo>
                <a:lnTo>
                  <a:pt x="1732" y="3868"/>
                </a:lnTo>
                <a:lnTo>
                  <a:pt x="1703" y="3863"/>
                </a:lnTo>
                <a:lnTo>
                  <a:pt x="1675" y="3858"/>
                </a:lnTo>
                <a:lnTo>
                  <a:pt x="1647" y="3850"/>
                </a:lnTo>
                <a:lnTo>
                  <a:pt x="1619" y="3841"/>
                </a:lnTo>
                <a:lnTo>
                  <a:pt x="1591" y="3831"/>
                </a:lnTo>
                <a:lnTo>
                  <a:pt x="1564" y="3822"/>
                </a:lnTo>
                <a:lnTo>
                  <a:pt x="1548" y="3814"/>
                </a:lnTo>
                <a:lnTo>
                  <a:pt x="1532" y="3805"/>
                </a:lnTo>
                <a:lnTo>
                  <a:pt x="1515" y="3797"/>
                </a:lnTo>
                <a:lnTo>
                  <a:pt x="1500" y="3787"/>
                </a:lnTo>
                <a:lnTo>
                  <a:pt x="1485" y="3777"/>
                </a:lnTo>
                <a:lnTo>
                  <a:pt x="1470" y="3766"/>
                </a:lnTo>
                <a:lnTo>
                  <a:pt x="1456" y="3754"/>
                </a:lnTo>
                <a:lnTo>
                  <a:pt x="1441" y="3742"/>
                </a:lnTo>
                <a:lnTo>
                  <a:pt x="1429" y="3729"/>
                </a:lnTo>
                <a:lnTo>
                  <a:pt x="1416" y="3716"/>
                </a:lnTo>
                <a:lnTo>
                  <a:pt x="1406" y="3702"/>
                </a:lnTo>
                <a:lnTo>
                  <a:pt x="1396" y="3687"/>
                </a:lnTo>
                <a:lnTo>
                  <a:pt x="1386" y="3672"/>
                </a:lnTo>
                <a:lnTo>
                  <a:pt x="1378" y="3655"/>
                </a:lnTo>
                <a:lnTo>
                  <a:pt x="1372" y="3638"/>
                </a:lnTo>
                <a:lnTo>
                  <a:pt x="1366" y="3619"/>
                </a:lnTo>
                <a:lnTo>
                  <a:pt x="1362" y="3599"/>
                </a:lnTo>
                <a:lnTo>
                  <a:pt x="1359" y="3577"/>
                </a:lnTo>
                <a:lnTo>
                  <a:pt x="1359" y="3556"/>
                </a:lnTo>
                <a:lnTo>
                  <a:pt x="1360" y="3536"/>
                </a:lnTo>
                <a:lnTo>
                  <a:pt x="1363" y="3514"/>
                </a:lnTo>
                <a:lnTo>
                  <a:pt x="1367" y="3493"/>
                </a:lnTo>
                <a:lnTo>
                  <a:pt x="1374" y="3474"/>
                </a:lnTo>
                <a:lnTo>
                  <a:pt x="1382" y="3454"/>
                </a:lnTo>
                <a:lnTo>
                  <a:pt x="1390" y="3435"/>
                </a:lnTo>
                <a:lnTo>
                  <a:pt x="1401" y="3416"/>
                </a:lnTo>
                <a:lnTo>
                  <a:pt x="1412" y="3398"/>
                </a:lnTo>
                <a:lnTo>
                  <a:pt x="1425" y="3380"/>
                </a:lnTo>
                <a:lnTo>
                  <a:pt x="1439" y="3364"/>
                </a:lnTo>
                <a:lnTo>
                  <a:pt x="1454" y="3349"/>
                </a:lnTo>
                <a:lnTo>
                  <a:pt x="1470" y="3335"/>
                </a:lnTo>
                <a:lnTo>
                  <a:pt x="1486" y="3322"/>
                </a:lnTo>
                <a:lnTo>
                  <a:pt x="1497" y="3313"/>
                </a:lnTo>
                <a:lnTo>
                  <a:pt x="1507" y="3305"/>
                </a:lnTo>
                <a:lnTo>
                  <a:pt x="1529" y="3292"/>
                </a:lnTo>
                <a:lnTo>
                  <a:pt x="1552" y="3279"/>
                </a:lnTo>
                <a:lnTo>
                  <a:pt x="1576" y="3268"/>
                </a:lnTo>
                <a:lnTo>
                  <a:pt x="1600" y="3259"/>
                </a:lnTo>
                <a:lnTo>
                  <a:pt x="1624" y="3249"/>
                </a:lnTo>
                <a:lnTo>
                  <a:pt x="1673" y="3230"/>
                </a:lnTo>
                <a:lnTo>
                  <a:pt x="1679" y="3224"/>
                </a:lnTo>
                <a:lnTo>
                  <a:pt x="1685" y="3218"/>
                </a:lnTo>
                <a:lnTo>
                  <a:pt x="1689" y="3211"/>
                </a:lnTo>
                <a:lnTo>
                  <a:pt x="1691" y="3204"/>
                </a:lnTo>
                <a:lnTo>
                  <a:pt x="1692" y="3197"/>
                </a:lnTo>
                <a:lnTo>
                  <a:pt x="1691" y="3189"/>
                </a:lnTo>
                <a:lnTo>
                  <a:pt x="1690" y="3181"/>
                </a:lnTo>
                <a:lnTo>
                  <a:pt x="1688" y="3174"/>
                </a:lnTo>
                <a:lnTo>
                  <a:pt x="1682" y="3159"/>
                </a:lnTo>
                <a:lnTo>
                  <a:pt x="1673" y="3143"/>
                </a:lnTo>
                <a:lnTo>
                  <a:pt x="1663" y="3129"/>
                </a:lnTo>
                <a:lnTo>
                  <a:pt x="1654" y="3117"/>
                </a:lnTo>
                <a:lnTo>
                  <a:pt x="1640" y="3101"/>
                </a:lnTo>
                <a:lnTo>
                  <a:pt x="1625" y="3085"/>
                </a:lnTo>
                <a:lnTo>
                  <a:pt x="1596" y="3055"/>
                </a:lnTo>
                <a:lnTo>
                  <a:pt x="1564" y="3026"/>
                </a:lnTo>
                <a:lnTo>
                  <a:pt x="1532" y="3000"/>
                </a:lnTo>
                <a:lnTo>
                  <a:pt x="1497" y="2975"/>
                </a:lnTo>
                <a:lnTo>
                  <a:pt x="1462" y="2951"/>
                </a:lnTo>
                <a:lnTo>
                  <a:pt x="1426" y="2928"/>
                </a:lnTo>
                <a:lnTo>
                  <a:pt x="1389" y="2908"/>
                </a:lnTo>
                <a:lnTo>
                  <a:pt x="1352" y="2887"/>
                </a:lnTo>
                <a:lnTo>
                  <a:pt x="1314" y="2867"/>
                </a:lnTo>
                <a:lnTo>
                  <a:pt x="1237" y="2829"/>
                </a:lnTo>
                <a:lnTo>
                  <a:pt x="1160" y="2793"/>
                </a:lnTo>
                <a:lnTo>
                  <a:pt x="1084" y="2756"/>
                </a:lnTo>
                <a:lnTo>
                  <a:pt x="1029" y="2727"/>
                </a:lnTo>
                <a:lnTo>
                  <a:pt x="977" y="2697"/>
                </a:lnTo>
                <a:lnTo>
                  <a:pt x="925" y="2664"/>
                </a:lnTo>
                <a:lnTo>
                  <a:pt x="874" y="2630"/>
                </a:lnTo>
                <a:lnTo>
                  <a:pt x="823" y="2596"/>
                </a:lnTo>
                <a:lnTo>
                  <a:pt x="774" y="2560"/>
                </a:lnTo>
                <a:lnTo>
                  <a:pt x="725" y="2522"/>
                </a:lnTo>
                <a:lnTo>
                  <a:pt x="678" y="2484"/>
                </a:lnTo>
                <a:lnTo>
                  <a:pt x="632" y="2443"/>
                </a:lnTo>
                <a:lnTo>
                  <a:pt x="586" y="2402"/>
                </a:lnTo>
                <a:lnTo>
                  <a:pt x="541" y="2360"/>
                </a:lnTo>
                <a:lnTo>
                  <a:pt x="498" y="2317"/>
                </a:lnTo>
                <a:lnTo>
                  <a:pt x="456" y="2273"/>
                </a:lnTo>
                <a:lnTo>
                  <a:pt x="414" y="2227"/>
                </a:lnTo>
                <a:lnTo>
                  <a:pt x="374" y="2181"/>
                </a:lnTo>
                <a:lnTo>
                  <a:pt x="335" y="2135"/>
                </a:lnTo>
                <a:lnTo>
                  <a:pt x="301" y="2090"/>
                </a:lnTo>
                <a:lnTo>
                  <a:pt x="267" y="2046"/>
                </a:lnTo>
                <a:lnTo>
                  <a:pt x="236" y="1999"/>
                </a:lnTo>
                <a:lnTo>
                  <a:pt x="206" y="1952"/>
                </a:lnTo>
                <a:lnTo>
                  <a:pt x="176" y="1903"/>
                </a:lnTo>
                <a:lnTo>
                  <a:pt x="148" y="1854"/>
                </a:lnTo>
                <a:lnTo>
                  <a:pt x="123" y="1804"/>
                </a:lnTo>
                <a:lnTo>
                  <a:pt x="99" y="1753"/>
                </a:lnTo>
                <a:lnTo>
                  <a:pt x="77" y="1701"/>
                </a:lnTo>
                <a:lnTo>
                  <a:pt x="58" y="1649"/>
                </a:lnTo>
                <a:lnTo>
                  <a:pt x="49" y="1623"/>
                </a:lnTo>
                <a:lnTo>
                  <a:pt x="41" y="1596"/>
                </a:lnTo>
                <a:lnTo>
                  <a:pt x="34" y="1568"/>
                </a:lnTo>
                <a:lnTo>
                  <a:pt x="27" y="1541"/>
                </a:lnTo>
                <a:lnTo>
                  <a:pt x="21" y="1514"/>
                </a:lnTo>
                <a:lnTo>
                  <a:pt x="16" y="1487"/>
                </a:lnTo>
                <a:lnTo>
                  <a:pt x="11" y="1459"/>
                </a:lnTo>
                <a:lnTo>
                  <a:pt x="8" y="1431"/>
                </a:lnTo>
                <a:lnTo>
                  <a:pt x="4" y="1403"/>
                </a:lnTo>
                <a:lnTo>
                  <a:pt x="2" y="1375"/>
                </a:lnTo>
                <a:lnTo>
                  <a:pt x="1" y="1347"/>
                </a:lnTo>
                <a:lnTo>
                  <a:pt x="0" y="1318"/>
                </a:lnTo>
                <a:lnTo>
                  <a:pt x="1" y="1286"/>
                </a:lnTo>
                <a:lnTo>
                  <a:pt x="4" y="1252"/>
                </a:lnTo>
                <a:lnTo>
                  <a:pt x="8" y="1217"/>
                </a:lnTo>
                <a:lnTo>
                  <a:pt x="12" y="1184"/>
                </a:lnTo>
                <a:lnTo>
                  <a:pt x="19" y="1150"/>
                </a:lnTo>
                <a:lnTo>
                  <a:pt x="26" y="1116"/>
                </a:lnTo>
                <a:lnTo>
                  <a:pt x="35" y="1084"/>
                </a:lnTo>
                <a:lnTo>
                  <a:pt x="47" y="1051"/>
                </a:lnTo>
                <a:lnTo>
                  <a:pt x="60" y="1021"/>
                </a:lnTo>
                <a:lnTo>
                  <a:pt x="75" y="990"/>
                </a:lnTo>
                <a:lnTo>
                  <a:pt x="83" y="976"/>
                </a:lnTo>
                <a:lnTo>
                  <a:pt x="92" y="962"/>
                </a:lnTo>
                <a:lnTo>
                  <a:pt x="101" y="948"/>
                </a:lnTo>
                <a:lnTo>
                  <a:pt x="112" y="935"/>
                </a:lnTo>
                <a:lnTo>
                  <a:pt x="123" y="923"/>
                </a:lnTo>
                <a:lnTo>
                  <a:pt x="134" y="910"/>
                </a:lnTo>
                <a:lnTo>
                  <a:pt x="146" y="899"/>
                </a:lnTo>
                <a:lnTo>
                  <a:pt x="159" y="887"/>
                </a:lnTo>
                <a:lnTo>
                  <a:pt x="172" y="877"/>
                </a:lnTo>
                <a:lnTo>
                  <a:pt x="186" y="867"/>
                </a:lnTo>
                <a:lnTo>
                  <a:pt x="201" y="858"/>
                </a:lnTo>
                <a:lnTo>
                  <a:pt x="217" y="849"/>
                </a:lnTo>
                <a:lnTo>
                  <a:pt x="215" y="829"/>
                </a:lnTo>
                <a:lnTo>
                  <a:pt x="214" y="811"/>
                </a:lnTo>
                <a:lnTo>
                  <a:pt x="215" y="791"/>
                </a:lnTo>
                <a:lnTo>
                  <a:pt x="217" y="772"/>
                </a:lnTo>
                <a:lnTo>
                  <a:pt x="221" y="753"/>
                </a:lnTo>
                <a:lnTo>
                  <a:pt x="225" y="735"/>
                </a:lnTo>
                <a:lnTo>
                  <a:pt x="231" y="716"/>
                </a:lnTo>
                <a:lnTo>
                  <a:pt x="237" y="698"/>
                </a:lnTo>
                <a:lnTo>
                  <a:pt x="245" y="680"/>
                </a:lnTo>
                <a:lnTo>
                  <a:pt x="253" y="663"/>
                </a:lnTo>
                <a:lnTo>
                  <a:pt x="263" y="647"/>
                </a:lnTo>
                <a:lnTo>
                  <a:pt x="274" y="631"/>
                </a:lnTo>
                <a:lnTo>
                  <a:pt x="286" y="616"/>
                </a:lnTo>
                <a:lnTo>
                  <a:pt x="299" y="601"/>
                </a:lnTo>
                <a:lnTo>
                  <a:pt x="312" y="588"/>
                </a:lnTo>
                <a:lnTo>
                  <a:pt x="327" y="575"/>
                </a:lnTo>
                <a:lnTo>
                  <a:pt x="353" y="554"/>
                </a:lnTo>
                <a:lnTo>
                  <a:pt x="381" y="536"/>
                </a:lnTo>
                <a:lnTo>
                  <a:pt x="409" y="519"/>
                </a:lnTo>
                <a:lnTo>
                  <a:pt x="438" y="505"/>
                </a:lnTo>
                <a:lnTo>
                  <a:pt x="469" y="493"/>
                </a:lnTo>
                <a:lnTo>
                  <a:pt x="500" y="484"/>
                </a:lnTo>
                <a:lnTo>
                  <a:pt x="532" y="475"/>
                </a:lnTo>
                <a:lnTo>
                  <a:pt x="564" y="468"/>
                </a:lnTo>
                <a:lnTo>
                  <a:pt x="597" y="464"/>
                </a:lnTo>
                <a:lnTo>
                  <a:pt x="629" y="461"/>
                </a:lnTo>
                <a:lnTo>
                  <a:pt x="663" y="460"/>
                </a:lnTo>
                <a:lnTo>
                  <a:pt x="696" y="460"/>
                </a:lnTo>
                <a:lnTo>
                  <a:pt x="729" y="462"/>
                </a:lnTo>
                <a:lnTo>
                  <a:pt x="762" y="466"/>
                </a:lnTo>
                <a:lnTo>
                  <a:pt x="795" y="471"/>
                </a:lnTo>
                <a:lnTo>
                  <a:pt x="826" y="477"/>
                </a:lnTo>
                <a:lnTo>
                  <a:pt x="853" y="485"/>
                </a:lnTo>
                <a:lnTo>
                  <a:pt x="879" y="493"/>
                </a:lnTo>
                <a:lnTo>
                  <a:pt x="904" y="504"/>
                </a:lnTo>
                <a:lnTo>
                  <a:pt x="931" y="516"/>
                </a:lnTo>
                <a:lnTo>
                  <a:pt x="954" y="529"/>
                </a:lnTo>
                <a:lnTo>
                  <a:pt x="978" y="544"/>
                </a:lnTo>
                <a:lnTo>
                  <a:pt x="1000" y="561"/>
                </a:lnTo>
                <a:lnTo>
                  <a:pt x="1022" y="578"/>
                </a:lnTo>
                <a:lnTo>
                  <a:pt x="1041" y="598"/>
                </a:lnTo>
                <a:lnTo>
                  <a:pt x="1060" y="617"/>
                </a:lnTo>
                <a:lnTo>
                  <a:pt x="1077" y="639"/>
                </a:lnTo>
                <a:lnTo>
                  <a:pt x="1091" y="662"/>
                </a:lnTo>
                <a:lnTo>
                  <a:pt x="1104" y="687"/>
                </a:lnTo>
                <a:lnTo>
                  <a:pt x="1116" y="712"/>
                </a:lnTo>
                <a:lnTo>
                  <a:pt x="1125" y="738"/>
                </a:lnTo>
                <a:lnTo>
                  <a:pt x="1128" y="752"/>
                </a:lnTo>
                <a:lnTo>
                  <a:pt x="1131" y="766"/>
                </a:lnTo>
                <a:lnTo>
                  <a:pt x="1172" y="779"/>
                </a:lnTo>
                <a:lnTo>
                  <a:pt x="1211" y="793"/>
                </a:lnTo>
                <a:lnTo>
                  <a:pt x="1251" y="809"/>
                </a:lnTo>
                <a:lnTo>
                  <a:pt x="1290" y="825"/>
                </a:lnTo>
                <a:lnTo>
                  <a:pt x="1369" y="858"/>
                </a:lnTo>
                <a:lnTo>
                  <a:pt x="1446" y="892"/>
                </a:lnTo>
                <a:lnTo>
                  <a:pt x="1436" y="822"/>
                </a:lnTo>
                <a:lnTo>
                  <a:pt x="1427" y="750"/>
                </a:lnTo>
                <a:lnTo>
                  <a:pt x="1410" y="606"/>
                </a:lnTo>
                <a:lnTo>
                  <a:pt x="1388" y="608"/>
                </a:lnTo>
                <a:lnTo>
                  <a:pt x="1366" y="608"/>
                </a:lnTo>
                <a:lnTo>
                  <a:pt x="1345" y="605"/>
                </a:lnTo>
                <a:lnTo>
                  <a:pt x="1323" y="603"/>
                </a:lnTo>
                <a:lnTo>
                  <a:pt x="1301" y="599"/>
                </a:lnTo>
                <a:lnTo>
                  <a:pt x="1279" y="593"/>
                </a:lnTo>
                <a:lnTo>
                  <a:pt x="1259" y="586"/>
                </a:lnTo>
                <a:lnTo>
                  <a:pt x="1239" y="578"/>
                </a:lnTo>
                <a:lnTo>
                  <a:pt x="1220" y="568"/>
                </a:lnTo>
                <a:lnTo>
                  <a:pt x="1200" y="558"/>
                </a:lnTo>
                <a:lnTo>
                  <a:pt x="1183" y="546"/>
                </a:lnTo>
                <a:lnTo>
                  <a:pt x="1165" y="531"/>
                </a:lnTo>
                <a:lnTo>
                  <a:pt x="1149" y="517"/>
                </a:lnTo>
                <a:lnTo>
                  <a:pt x="1135" y="501"/>
                </a:lnTo>
                <a:lnTo>
                  <a:pt x="1121" y="484"/>
                </a:lnTo>
                <a:lnTo>
                  <a:pt x="1109" y="465"/>
                </a:lnTo>
                <a:lnTo>
                  <a:pt x="1102" y="453"/>
                </a:lnTo>
                <a:lnTo>
                  <a:pt x="1096" y="442"/>
                </a:lnTo>
                <a:lnTo>
                  <a:pt x="1084" y="418"/>
                </a:lnTo>
                <a:lnTo>
                  <a:pt x="1075" y="393"/>
                </a:lnTo>
                <a:lnTo>
                  <a:pt x="1069" y="367"/>
                </a:lnTo>
                <a:lnTo>
                  <a:pt x="1064" y="341"/>
                </a:lnTo>
                <a:lnTo>
                  <a:pt x="1062" y="315"/>
                </a:lnTo>
                <a:lnTo>
                  <a:pt x="1063" y="289"/>
                </a:lnTo>
                <a:lnTo>
                  <a:pt x="1065" y="263"/>
                </a:lnTo>
                <a:lnTo>
                  <a:pt x="1070" y="237"/>
                </a:lnTo>
                <a:lnTo>
                  <a:pt x="1076" y="211"/>
                </a:lnTo>
                <a:lnTo>
                  <a:pt x="1086" y="186"/>
                </a:lnTo>
                <a:lnTo>
                  <a:pt x="1097" y="162"/>
                </a:lnTo>
                <a:lnTo>
                  <a:pt x="1110" y="139"/>
                </a:lnTo>
                <a:lnTo>
                  <a:pt x="1125" y="118"/>
                </a:lnTo>
                <a:lnTo>
                  <a:pt x="1134" y="108"/>
                </a:lnTo>
                <a:lnTo>
                  <a:pt x="1142" y="98"/>
                </a:lnTo>
                <a:lnTo>
                  <a:pt x="1152" y="89"/>
                </a:lnTo>
                <a:lnTo>
                  <a:pt x="1162" y="79"/>
                </a:lnTo>
                <a:close/>
                <a:moveTo>
                  <a:pt x="925" y="1586"/>
                </a:moveTo>
                <a:lnTo>
                  <a:pt x="925" y="1586"/>
                </a:lnTo>
                <a:lnTo>
                  <a:pt x="917" y="1609"/>
                </a:lnTo>
                <a:lnTo>
                  <a:pt x="912" y="1631"/>
                </a:lnTo>
                <a:lnTo>
                  <a:pt x="910" y="1654"/>
                </a:lnTo>
                <a:lnTo>
                  <a:pt x="909" y="1677"/>
                </a:lnTo>
                <a:lnTo>
                  <a:pt x="910" y="1700"/>
                </a:lnTo>
                <a:lnTo>
                  <a:pt x="913" y="1723"/>
                </a:lnTo>
                <a:lnTo>
                  <a:pt x="917" y="1746"/>
                </a:lnTo>
                <a:lnTo>
                  <a:pt x="924" y="1768"/>
                </a:lnTo>
                <a:lnTo>
                  <a:pt x="932" y="1790"/>
                </a:lnTo>
                <a:lnTo>
                  <a:pt x="940" y="1813"/>
                </a:lnTo>
                <a:lnTo>
                  <a:pt x="950" y="1834"/>
                </a:lnTo>
                <a:lnTo>
                  <a:pt x="961" y="1855"/>
                </a:lnTo>
                <a:lnTo>
                  <a:pt x="972" y="1876"/>
                </a:lnTo>
                <a:lnTo>
                  <a:pt x="984" y="1897"/>
                </a:lnTo>
                <a:lnTo>
                  <a:pt x="1009" y="1935"/>
                </a:lnTo>
                <a:lnTo>
                  <a:pt x="1039" y="1976"/>
                </a:lnTo>
                <a:lnTo>
                  <a:pt x="1071" y="2015"/>
                </a:lnTo>
                <a:lnTo>
                  <a:pt x="1104" y="2053"/>
                </a:lnTo>
                <a:lnTo>
                  <a:pt x="1139" y="2090"/>
                </a:lnTo>
                <a:lnTo>
                  <a:pt x="1176" y="2125"/>
                </a:lnTo>
                <a:lnTo>
                  <a:pt x="1213" y="2160"/>
                </a:lnTo>
                <a:lnTo>
                  <a:pt x="1252" y="2192"/>
                </a:lnTo>
                <a:lnTo>
                  <a:pt x="1291" y="2224"/>
                </a:lnTo>
                <a:lnTo>
                  <a:pt x="1332" y="2254"/>
                </a:lnTo>
                <a:lnTo>
                  <a:pt x="1373" y="2285"/>
                </a:lnTo>
                <a:lnTo>
                  <a:pt x="1415" y="2313"/>
                </a:lnTo>
                <a:lnTo>
                  <a:pt x="1458" y="2341"/>
                </a:lnTo>
                <a:lnTo>
                  <a:pt x="1501" y="2367"/>
                </a:lnTo>
                <a:lnTo>
                  <a:pt x="1545" y="2393"/>
                </a:lnTo>
                <a:lnTo>
                  <a:pt x="1589" y="2419"/>
                </a:lnTo>
                <a:lnTo>
                  <a:pt x="1634" y="2443"/>
                </a:lnTo>
                <a:lnTo>
                  <a:pt x="1540" y="1683"/>
                </a:lnTo>
                <a:lnTo>
                  <a:pt x="1517" y="1669"/>
                </a:lnTo>
                <a:lnTo>
                  <a:pt x="1496" y="1656"/>
                </a:lnTo>
                <a:lnTo>
                  <a:pt x="1474" y="1642"/>
                </a:lnTo>
                <a:lnTo>
                  <a:pt x="1452" y="1628"/>
                </a:lnTo>
                <a:lnTo>
                  <a:pt x="1411" y="1598"/>
                </a:lnTo>
                <a:lnTo>
                  <a:pt x="1370" y="1566"/>
                </a:lnTo>
                <a:lnTo>
                  <a:pt x="1328" y="1536"/>
                </a:lnTo>
                <a:lnTo>
                  <a:pt x="1287" y="1505"/>
                </a:lnTo>
                <a:lnTo>
                  <a:pt x="1265" y="1491"/>
                </a:lnTo>
                <a:lnTo>
                  <a:pt x="1244" y="1477"/>
                </a:lnTo>
                <a:lnTo>
                  <a:pt x="1221" y="1465"/>
                </a:lnTo>
                <a:lnTo>
                  <a:pt x="1198" y="1453"/>
                </a:lnTo>
                <a:lnTo>
                  <a:pt x="1188" y="1448"/>
                </a:lnTo>
                <a:lnTo>
                  <a:pt x="1177" y="1444"/>
                </a:lnTo>
                <a:lnTo>
                  <a:pt x="1167" y="1441"/>
                </a:lnTo>
                <a:lnTo>
                  <a:pt x="1157" y="1439"/>
                </a:lnTo>
                <a:lnTo>
                  <a:pt x="1147" y="1437"/>
                </a:lnTo>
                <a:lnTo>
                  <a:pt x="1136" y="1436"/>
                </a:lnTo>
                <a:lnTo>
                  <a:pt x="1126" y="1436"/>
                </a:lnTo>
                <a:lnTo>
                  <a:pt x="1115" y="1436"/>
                </a:lnTo>
                <a:lnTo>
                  <a:pt x="1096" y="1439"/>
                </a:lnTo>
                <a:lnTo>
                  <a:pt x="1075" y="1444"/>
                </a:lnTo>
                <a:lnTo>
                  <a:pt x="1056" y="1452"/>
                </a:lnTo>
                <a:lnTo>
                  <a:pt x="1037" y="1462"/>
                </a:lnTo>
                <a:lnTo>
                  <a:pt x="1019" y="1473"/>
                </a:lnTo>
                <a:lnTo>
                  <a:pt x="1002" y="1486"/>
                </a:lnTo>
                <a:lnTo>
                  <a:pt x="986" y="1500"/>
                </a:lnTo>
                <a:lnTo>
                  <a:pt x="971" y="1515"/>
                </a:lnTo>
                <a:lnTo>
                  <a:pt x="957" y="1533"/>
                </a:lnTo>
                <a:lnTo>
                  <a:pt x="945" y="1550"/>
                </a:lnTo>
                <a:lnTo>
                  <a:pt x="934" y="1567"/>
                </a:lnTo>
                <a:lnTo>
                  <a:pt x="925" y="1586"/>
                </a:lnTo>
                <a:close/>
                <a:moveTo>
                  <a:pt x="6110" y="1456"/>
                </a:moveTo>
                <a:lnTo>
                  <a:pt x="6110" y="1456"/>
                </a:lnTo>
                <a:lnTo>
                  <a:pt x="6088" y="1468"/>
                </a:lnTo>
                <a:lnTo>
                  <a:pt x="6065" y="1481"/>
                </a:lnTo>
                <a:lnTo>
                  <a:pt x="6045" y="1494"/>
                </a:lnTo>
                <a:lnTo>
                  <a:pt x="6023" y="1509"/>
                </a:lnTo>
                <a:lnTo>
                  <a:pt x="5983" y="1538"/>
                </a:lnTo>
                <a:lnTo>
                  <a:pt x="5941" y="1568"/>
                </a:lnTo>
                <a:lnTo>
                  <a:pt x="5901" y="1599"/>
                </a:lnTo>
                <a:lnTo>
                  <a:pt x="5861" y="1629"/>
                </a:lnTo>
                <a:lnTo>
                  <a:pt x="5840" y="1643"/>
                </a:lnTo>
                <a:lnTo>
                  <a:pt x="5818" y="1658"/>
                </a:lnTo>
                <a:lnTo>
                  <a:pt x="5797" y="1671"/>
                </a:lnTo>
                <a:lnTo>
                  <a:pt x="5775" y="1683"/>
                </a:lnTo>
                <a:lnTo>
                  <a:pt x="5751" y="1873"/>
                </a:lnTo>
                <a:lnTo>
                  <a:pt x="5727" y="2063"/>
                </a:lnTo>
                <a:lnTo>
                  <a:pt x="5683" y="2443"/>
                </a:lnTo>
                <a:lnTo>
                  <a:pt x="5743" y="2410"/>
                </a:lnTo>
                <a:lnTo>
                  <a:pt x="5804" y="2374"/>
                </a:lnTo>
                <a:lnTo>
                  <a:pt x="5863" y="2337"/>
                </a:lnTo>
                <a:lnTo>
                  <a:pt x="5922" y="2298"/>
                </a:lnTo>
                <a:lnTo>
                  <a:pt x="5979" y="2258"/>
                </a:lnTo>
                <a:lnTo>
                  <a:pt x="6008" y="2236"/>
                </a:lnTo>
                <a:lnTo>
                  <a:pt x="6035" y="2214"/>
                </a:lnTo>
                <a:lnTo>
                  <a:pt x="6063" y="2192"/>
                </a:lnTo>
                <a:lnTo>
                  <a:pt x="6089" y="2169"/>
                </a:lnTo>
                <a:lnTo>
                  <a:pt x="6116" y="2147"/>
                </a:lnTo>
                <a:lnTo>
                  <a:pt x="6141" y="2123"/>
                </a:lnTo>
                <a:lnTo>
                  <a:pt x="6186" y="2078"/>
                </a:lnTo>
                <a:lnTo>
                  <a:pt x="6208" y="2055"/>
                </a:lnTo>
                <a:lnTo>
                  <a:pt x="6229" y="2033"/>
                </a:lnTo>
                <a:lnTo>
                  <a:pt x="6250" y="2009"/>
                </a:lnTo>
                <a:lnTo>
                  <a:pt x="6271" y="1984"/>
                </a:lnTo>
                <a:lnTo>
                  <a:pt x="6289" y="1959"/>
                </a:lnTo>
                <a:lnTo>
                  <a:pt x="6308" y="1933"/>
                </a:lnTo>
                <a:lnTo>
                  <a:pt x="6325" y="1906"/>
                </a:lnTo>
                <a:lnTo>
                  <a:pt x="6341" y="1879"/>
                </a:lnTo>
                <a:lnTo>
                  <a:pt x="6355" y="1851"/>
                </a:lnTo>
                <a:lnTo>
                  <a:pt x="6368" y="1823"/>
                </a:lnTo>
                <a:lnTo>
                  <a:pt x="6380" y="1793"/>
                </a:lnTo>
                <a:lnTo>
                  <a:pt x="6390" y="1764"/>
                </a:lnTo>
                <a:lnTo>
                  <a:pt x="6398" y="1734"/>
                </a:lnTo>
                <a:lnTo>
                  <a:pt x="6404" y="1702"/>
                </a:lnTo>
                <a:lnTo>
                  <a:pt x="6406" y="1688"/>
                </a:lnTo>
                <a:lnTo>
                  <a:pt x="6406" y="1674"/>
                </a:lnTo>
                <a:lnTo>
                  <a:pt x="6406" y="1659"/>
                </a:lnTo>
                <a:lnTo>
                  <a:pt x="6405" y="1644"/>
                </a:lnTo>
                <a:lnTo>
                  <a:pt x="6403" y="1630"/>
                </a:lnTo>
                <a:lnTo>
                  <a:pt x="6400" y="1616"/>
                </a:lnTo>
                <a:lnTo>
                  <a:pt x="6396" y="1602"/>
                </a:lnTo>
                <a:lnTo>
                  <a:pt x="6390" y="1589"/>
                </a:lnTo>
                <a:lnTo>
                  <a:pt x="6385" y="1575"/>
                </a:lnTo>
                <a:lnTo>
                  <a:pt x="6378" y="1562"/>
                </a:lnTo>
                <a:lnTo>
                  <a:pt x="6371" y="1550"/>
                </a:lnTo>
                <a:lnTo>
                  <a:pt x="6362" y="1537"/>
                </a:lnTo>
                <a:lnTo>
                  <a:pt x="6353" y="1525"/>
                </a:lnTo>
                <a:lnTo>
                  <a:pt x="6343" y="1514"/>
                </a:lnTo>
                <a:lnTo>
                  <a:pt x="6334" y="1503"/>
                </a:lnTo>
                <a:lnTo>
                  <a:pt x="6323" y="1493"/>
                </a:lnTo>
                <a:lnTo>
                  <a:pt x="6312" y="1484"/>
                </a:lnTo>
                <a:lnTo>
                  <a:pt x="6300" y="1475"/>
                </a:lnTo>
                <a:lnTo>
                  <a:pt x="6288" y="1467"/>
                </a:lnTo>
                <a:lnTo>
                  <a:pt x="6276" y="1460"/>
                </a:lnTo>
                <a:lnTo>
                  <a:pt x="6263" y="1453"/>
                </a:lnTo>
                <a:lnTo>
                  <a:pt x="6250" y="1449"/>
                </a:lnTo>
                <a:lnTo>
                  <a:pt x="6236" y="1444"/>
                </a:lnTo>
                <a:lnTo>
                  <a:pt x="6223" y="1440"/>
                </a:lnTo>
                <a:lnTo>
                  <a:pt x="6209" y="1438"/>
                </a:lnTo>
                <a:lnTo>
                  <a:pt x="6195" y="1437"/>
                </a:lnTo>
                <a:lnTo>
                  <a:pt x="6180" y="1437"/>
                </a:lnTo>
                <a:lnTo>
                  <a:pt x="6166" y="1438"/>
                </a:lnTo>
                <a:lnTo>
                  <a:pt x="6152" y="1441"/>
                </a:lnTo>
                <a:lnTo>
                  <a:pt x="6138" y="1444"/>
                </a:lnTo>
                <a:lnTo>
                  <a:pt x="6124" y="1450"/>
                </a:lnTo>
                <a:lnTo>
                  <a:pt x="6110" y="1456"/>
                </a:lnTo>
                <a:close/>
              </a:path>
            </a:pathLst>
          </a:custGeom>
          <a:solidFill>
            <a:sysClr val="window" lastClr="FFFFFF"/>
          </a:solidFill>
          <a:ln>
            <a:noFill/>
          </a:ln>
        </p:spPr>
        <p:txBody>
          <a:bodyPr bIns="900000" anchor="ctr">
            <a:normAutofit fontScale="25000" lnSpcReduction="20000"/>
            <a:scene3d>
              <a:camera prst="orthographicFront"/>
              <a:lightRig rig="threePt" dir="t"/>
            </a:scene3d>
            <a:sp3d>
              <a:contourClr>
                <a:srgbClr val="FFFFFF"/>
              </a:contourClr>
            </a:sp3d>
          </a:bodyPr>
          <a:lstStyle/>
          <a:p>
            <a:pPr algn="ctr">
              <a:defRPr/>
            </a:pPr>
            <a:endParaRPr lang="zh-CN" altLang="en-US" dirty="0">
              <a:solidFill>
                <a:srgbClr val="FFFFFF"/>
              </a:solidFill>
              <a:sym typeface="Arial" panose="020B0604020202020204" pitchFamily="34" charset="0"/>
            </a:endParaRPr>
          </a:p>
        </p:txBody>
      </p:sp>
      <p:cxnSp>
        <p:nvCxnSpPr>
          <p:cNvPr id="78" name="直接连接符 77"/>
          <p:cNvCxnSpPr/>
          <p:nvPr>
            <p:custDataLst>
              <p:tags r:id="rId12"/>
            </p:custDataLst>
          </p:nvPr>
        </p:nvCxnSpPr>
        <p:spPr>
          <a:xfrm flipH="1">
            <a:off x="4318000" y="2100580"/>
            <a:ext cx="299085" cy="0"/>
          </a:xfrm>
          <a:prstGeom prst="line">
            <a:avLst/>
          </a:prstGeom>
          <a:noFill/>
          <a:ln w="9525" cap="flat" cmpd="sng" algn="ctr">
            <a:solidFill>
              <a:srgbClr val="000000">
                <a:lumMod val="65000"/>
                <a:lumOff val="35000"/>
              </a:srgbClr>
            </a:solidFill>
            <a:prstDash val="solid"/>
            <a:miter lim="800000"/>
          </a:ln>
          <a:effectLst/>
        </p:spPr>
      </p:cxnSp>
      <p:cxnSp>
        <p:nvCxnSpPr>
          <p:cNvPr id="79" name="直接连接符 78"/>
          <p:cNvCxnSpPr/>
          <p:nvPr>
            <p:custDataLst>
              <p:tags r:id="rId13"/>
            </p:custDataLst>
          </p:nvPr>
        </p:nvCxnSpPr>
        <p:spPr>
          <a:xfrm flipV="1">
            <a:off x="4318000" y="1678940"/>
            <a:ext cx="0" cy="421640"/>
          </a:xfrm>
          <a:prstGeom prst="line">
            <a:avLst/>
          </a:prstGeom>
          <a:noFill/>
          <a:ln w="9525" cap="flat" cmpd="sng" algn="ctr">
            <a:solidFill>
              <a:srgbClr val="000000">
                <a:lumMod val="65000"/>
                <a:lumOff val="35000"/>
              </a:srgbClr>
            </a:solidFill>
            <a:prstDash val="solid"/>
            <a:miter lim="800000"/>
          </a:ln>
          <a:effectLst/>
        </p:spPr>
      </p:cxnSp>
      <p:cxnSp>
        <p:nvCxnSpPr>
          <p:cNvPr id="80" name="直接连接符 79"/>
          <p:cNvCxnSpPr/>
          <p:nvPr>
            <p:custDataLst>
              <p:tags r:id="rId14"/>
            </p:custDataLst>
          </p:nvPr>
        </p:nvCxnSpPr>
        <p:spPr>
          <a:xfrm flipH="1">
            <a:off x="3207385" y="1678940"/>
            <a:ext cx="1110615" cy="0"/>
          </a:xfrm>
          <a:prstGeom prst="line">
            <a:avLst/>
          </a:prstGeom>
          <a:noFill/>
          <a:ln w="9525" cap="flat" cmpd="sng" algn="ctr">
            <a:solidFill>
              <a:srgbClr val="000000">
                <a:lumMod val="65000"/>
                <a:lumOff val="35000"/>
              </a:srgbClr>
            </a:solidFill>
            <a:prstDash val="solid"/>
            <a:miter lim="800000"/>
            <a:tailEnd type="oval"/>
          </a:ln>
          <a:effectLst/>
        </p:spPr>
      </p:cxnSp>
      <p:cxnSp>
        <p:nvCxnSpPr>
          <p:cNvPr id="81" name="直接连接符 80"/>
          <p:cNvCxnSpPr/>
          <p:nvPr>
            <p:custDataLst>
              <p:tags r:id="rId15"/>
            </p:custDataLst>
          </p:nvPr>
        </p:nvCxnSpPr>
        <p:spPr>
          <a:xfrm flipH="1">
            <a:off x="3207385" y="3651250"/>
            <a:ext cx="615950" cy="0"/>
          </a:xfrm>
          <a:prstGeom prst="line">
            <a:avLst/>
          </a:prstGeom>
          <a:noFill/>
          <a:ln w="9525" cap="flat" cmpd="sng" algn="ctr">
            <a:solidFill>
              <a:srgbClr val="000000">
                <a:lumMod val="65000"/>
                <a:lumOff val="35000"/>
              </a:srgbClr>
            </a:solidFill>
            <a:prstDash val="solid"/>
            <a:miter lim="800000"/>
            <a:tailEnd type="oval"/>
          </a:ln>
          <a:effectLst/>
        </p:spPr>
      </p:cxnSp>
      <p:sp>
        <p:nvSpPr>
          <p:cNvPr id="83" name="文本框 82"/>
          <p:cNvSpPr txBox="1"/>
          <p:nvPr>
            <p:custDataLst>
              <p:tags r:id="rId16"/>
            </p:custDataLst>
          </p:nvPr>
        </p:nvSpPr>
        <p:spPr>
          <a:xfrm>
            <a:off x="1487805" y="1478915"/>
            <a:ext cx="1573530" cy="363855"/>
          </a:xfrm>
          <a:prstGeom prst="rect">
            <a:avLst/>
          </a:prstGeom>
          <a:noFill/>
        </p:spPr>
        <p:txBody>
          <a:bodyPr wrap="square" bIns="0" rtlCol="0" anchor="b" anchorCtr="0">
            <a:noAutofit/>
          </a:bodyPr>
          <a:lstStyle/>
          <a:p>
            <a:pPr algn="r">
              <a:lnSpc>
                <a:spcPct val="120000"/>
              </a:lnSpc>
            </a:pPr>
            <a:r>
              <a:rPr lang="zh-CN" altLang="en-US" sz="2400" b="1" spc="300">
                <a:solidFill>
                  <a:srgbClr val="1F74AD"/>
                </a:solidFill>
                <a:latin typeface="微软雅黑" panose="020B0503020204020204" charset="-122"/>
                <a:ea typeface="微软雅黑" panose="020B0503020204020204" charset="-122"/>
                <a:cs typeface="+mn-ea"/>
                <a:sym typeface="Arial" panose="020B0604020202020204" pitchFamily="34" charset="0"/>
              </a:rPr>
              <a:t>信息联络</a:t>
            </a:r>
          </a:p>
        </p:txBody>
      </p:sp>
      <p:sp>
        <p:nvSpPr>
          <p:cNvPr id="85" name="文本框 84"/>
          <p:cNvSpPr txBox="1"/>
          <p:nvPr>
            <p:custDataLst>
              <p:tags r:id="rId17"/>
            </p:custDataLst>
          </p:nvPr>
        </p:nvSpPr>
        <p:spPr>
          <a:xfrm>
            <a:off x="1487805" y="3161665"/>
            <a:ext cx="1573530" cy="363855"/>
          </a:xfrm>
          <a:prstGeom prst="rect">
            <a:avLst/>
          </a:prstGeom>
          <a:noFill/>
        </p:spPr>
        <p:txBody>
          <a:bodyPr wrap="square" bIns="0" rtlCol="0" anchor="b" anchorCtr="0">
            <a:noAutofit/>
          </a:bodyPr>
          <a:lstStyle/>
          <a:p>
            <a:pPr algn="r">
              <a:lnSpc>
                <a:spcPct val="120000"/>
              </a:lnSpc>
            </a:pPr>
            <a:r>
              <a:rPr lang="zh-CN" altLang="en-US" sz="2400" b="1" spc="300">
                <a:solidFill>
                  <a:srgbClr val="3498DB"/>
                </a:solidFill>
                <a:latin typeface="微软雅黑" panose="020B0503020204020204" charset="-122"/>
                <a:ea typeface="微软雅黑" panose="020B0503020204020204" charset="-122"/>
                <a:cs typeface="+mn-ea"/>
                <a:sym typeface="Arial" panose="020B0604020202020204" pitchFamily="34" charset="0"/>
              </a:rPr>
              <a:t>清洁消毒</a:t>
            </a:r>
          </a:p>
        </p:txBody>
      </p:sp>
      <p:sp>
        <p:nvSpPr>
          <p:cNvPr id="87" name="文本框 86"/>
          <p:cNvSpPr txBox="1"/>
          <p:nvPr>
            <p:custDataLst>
              <p:tags r:id="rId18"/>
            </p:custDataLst>
          </p:nvPr>
        </p:nvSpPr>
        <p:spPr>
          <a:xfrm>
            <a:off x="9034780" y="3114040"/>
            <a:ext cx="1680845" cy="363855"/>
          </a:xfrm>
          <a:prstGeom prst="rect">
            <a:avLst/>
          </a:prstGeom>
          <a:noFill/>
        </p:spPr>
        <p:txBody>
          <a:bodyPr wrap="square" bIns="0" rtlCol="0" anchor="b" anchorCtr="0">
            <a:noAutofit/>
          </a:bodyPr>
          <a:lstStyle/>
          <a:p>
            <a:pPr>
              <a:lnSpc>
                <a:spcPct val="120000"/>
              </a:lnSpc>
            </a:pPr>
            <a:r>
              <a:rPr lang="zh-CN" altLang="en-US" sz="2400" b="1" spc="300">
                <a:solidFill>
                  <a:srgbClr val="9BBB59">
                    <a:lumMod val="75000"/>
                  </a:srgbClr>
                </a:solidFill>
                <a:latin typeface="微软雅黑" panose="020B0503020204020204" charset="-122"/>
                <a:ea typeface="微软雅黑" panose="020B0503020204020204" charset="-122"/>
                <a:cs typeface="+mn-ea"/>
                <a:sym typeface="Arial" panose="020B0604020202020204" pitchFamily="34" charset="0"/>
              </a:rPr>
              <a:t>垃圾收集</a:t>
            </a:r>
          </a:p>
        </p:txBody>
      </p:sp>
      <p:sp>
        <p:nvSpPr>
          <p:cNvPr id="89" name="文本框 88"/>
          <p:cNvSpPr txBox="1"/>
          <p:nvPr>
            <p:custDataLst>
              <p:tags r:id="rId19"/>
            </p:custDataLst>
          </p:nvPr>
        </p:nvSpPr>
        <p:spPr>
          <a:xfrm>
            <a:off x="9034780" y="1390015"/>
            <a:ext cx="1680845" cy="363855"/>
          </a:xfrm>
          <a:prstGeom prst="rect">
            <a:avLst/>
          </a:prstGeom>
          <a:noFill/>
        </p:spPr>
        <p:txBody>
          <a:bodyPr wrap="square" bIns="0" rtlCol="0" anchor="b" anchorCtr="0">
            <a:noAutofit/>
          </a:bodyPr>
          <a:lstStyle/>
          <a:p>
            <a:pPr>
              <a:lnSpc>
                <a:spcPct val="120000"/>
              </a:lnSpc>
            </a:pPr>
            <a:r>
              <a:rPr lang="zh-CN" altLang="en-US" sz="2400" b="1" spc="300">
                <a:solidFill>
                  <a:srgbClr val="69A35B">
                    <a:lumMod val="75000"/>
                  </a:srgbClr>
                </a:solidFill>
                <a:latin typeface="微软雅黑" panose="020B0503020204020204" charset="-122"/>
                <a:ea typeface="微软雅黑" panose="020B0503020204020204" charset="-122"/>
                <a:cs typeface="+mn-ea"/>
                <a:sym typeface="Arial" panose="020B0604020202020204" pitchFamily="34" charset="0"/>
              </a:rPr>
              <a:t>送餐服务</a:t>
            </a:r>
          </a:p>
        </p:txBody>
      </p:sp>
      <p:sp>
        <p:nvSpPr>
          <p:cNvPr id="90" name="上箭头 89"/>
          <p:cNvSpPr/>
          <p:nvPr>
            <p:custDataLst>
              <p:tags r:id="rId20"/>
            </p:custDataLst>
          </p:nvPr>
        </p:nvSpPr>
        <p:spPr>
          <a:xfrm rot="19800000">
            <a:off x="5470525" y="2741295"/>
            <a:ext cx="346710" cy="297180"/>
          </a:xfrm>
          <a:prstGeom prst="upArrow">
            <a:avLst>
              <a:gd name="adj1" fmla="val 57862"/>
              <a:gd name="adj2" fmla="val 61457"/>
            </a:avLst>
          </a:prstGeom>
          <a:solidFill>
            <a:srgbClr val="1F74AD"/>
          </a:solidFill>
          <a:ln w="12700" cap="flat" cmpd="sng" algn="ctr">
            <a:noFill/>
            <a:prstDash val="solid"/>
            <a:miter lim="800000"/>
          </a:ln>
          <a:effectLst/>
        </p:spPr>
        <p:txBody>
          <a:bodyPr rtlCol="0" anchor="ctr">
            <a:normAutofit fontScale="40000" lnSpcReduction="20000"/>
          </a:bodyPr>
          <a:lstStyle/>
          <a:p>
            <a:pPr algn="ctr"/>
            <a:endParaRPr lang="zh-CN" altLang="en-US">
              <a:sym typeface="Arial" panose="020B0604020202020204" pitchFamily="34" charset="0"/>
            </a:endParaRPr>
          </a:p>
        </p:txBody>
      </p:sp>
      <p:sp>
        <p:nvSpPr>
          <p:cNvPr id="91" name="上箭头 90"/>
          <p:cNvSpPr/>
          <p:nvPr>
            <p:custDataLst>
              <p:tags r:id="rId21"/>
            </p:custDataLst>
          </p:nvPr>
        </p:nvSpPr>
        <p:spPr>
          <a:xfrm rot="1800000">
            <a:off x="6283325" y="2741295"/>
            <a:ext cx="346710" cy="297180"/>
          </a:xfrm>
          <a:prstGeom prst="upArrow">
            <a:avLst>
              <a:gd name="adj1" fmla="val 57862"/>
              <a:gd name="adj2" fmla="val 61457"/>
            </a:avLst>
          </a:prstGeom>
          <a:solidFill>
            <a:srgbClr val="69A35B"/>
          </a:solidFill>
          <a:ln w="12700" cap="flat" cmpd="sng" algn="ctr">
            <a:noFill/>
            <a:prstDash val="solid"/>
            <a:miter lim="800000"/>
          </a:ln>
          <a:effectLst/>
        </p:spPr>
        <p:txBody>
          <a:bodyPr rtlCol="0" anchor="ctr">
            <a:normAutofit fontScale="40000" lnSpcReduction="20000"/>
          </a:bodyPr>
          <a:lstStyle/>
          <a:p>
            <a:pPr algn="ctr"/>
            <a:endParaRPr lang="zh-CN" altLang="en-US">
              <a:sym typeface="Arial" panose="020B0604020202020204" pitchFamily="34" charset="0"/>
            </a:endParaRPr>
          </a:p>
        </p:txBody>
      </p:sp>
      <p:sp>
        <p:nvSpPr>
          <p:cNvPr id="92" name="上箭头 91"/>
          <p:cNvSpPr/>
          <p:nvPr>
            <p:custDataLst>
              <p:tags r:id="rId22"/>
            </p:custDataLst>
          </p:nvPr>
        </p:nvSpPr>
        <p:spPr>
          <a:xfrm rot="5400000">
            <a:off x="6689725" y="3445510"/>
            <a:ext cx="346710" cy="297180"/>
          </a:xfrm>
          <a:prstGeom prst="upArrow">
            <a:avLst>
              <a:gd name="adj1" fmla="val 57862"/>
              <a:gd name="adj2" fmla="val 61457"/>
            </a:avLst>
          </a:prstGeom>
          <a:solidFill>
            <a:srgbClr val="9BBB59"/>
          </a:solidFill>
          <a:ln w="12700" cap="flat" cmpd="sng" algn="ctr">
            <a:noFill/>
            <a:prstDash val="solid"/>
            <a:miter lim="800000"/>
          </a:ln>
          <a:effectLst/>
        </p:spPr>
        <p:txBody>
          <a:bodyPr rtlCol="0" anchor="ctr">
            <a:normAutofit fontScale="40000" lnSpcReduction="20000"/>
          </a:bodyPr>
          <a:lstStyle/>
          <a:p>
            <a:pPr algn="ctr"/>
            <a:endParaRPr lang="zh-CN" altLang="en-US">
              <a:sym typeface="Arial" panose="020B0604020202020204" pitchFamily="34" charset="0"/>
            </a:endParaRPr>
          </a:p>
        </p:txBody>
      </p:sp>
      <p:sp>
        <p:nvSpPr>
          <p:cNvPr id="93" name="上箭头 92"/>
          <p:cNvSpPr/>
          <p:nvPr>
            <p:custDataLst>
              <p:tags r:id="rId23"/>
            </p:custDataLst>
          </p:nvPr>
        </p:nvSpPr>
        <p:spPr>
          <a:xfrm rot="9000000">
            <a:off x="6283325" y="4149090"/>
            <a:ext cx="346710" cy="297180"/>
          </a:xfrm>
          <a:prstGeom prst="upArrow">
            <a:avLst>
              <a:gd name="adj1" fmla="val 57862"/>
              <a:gd name="adj2" fmla="val 61457"/>
            </a:avLst>
          </a:prstGeom>
          <a:solidFill>
            <a:srgbClr val="FFC000"/>
          </a:solidFill>
          <a:ln w="12700" cap="flat" cmpd="sng" algn="ctr">
            <a:noFill/>
            <a:prstDash val="solid"/>
            <a:miter lim="800000"/>
          </a:ln>
          <a:effectLst/>
        </p:spPr>
        <p:txBody>
          <a:bodyPr rtlCol="0" anchor="ctr">
            <a:normAutofit fontScale="40000" lnSpcReduction="20000"/>
          </a:bodyPr>
          <a:lstStyle/>
          <a:p>
            <a:pPr algn="ctr"/>
            <a:endParaRPr lang="zh-CN" altLang="en-US">
              <a:sym typeface="Arial" panose="020B0604020202020204" pitchFamily="34" charset="0"/>
            </a:endParaRPr>
          </a:p>
        </p:txBody>
      </p:sp>
      <p:sp>
        <p:nvSpPr>
          <p:cNvPr id="94" name="上箭头 93"/>
          <p:cNvSpPr/>
          <p:nvPr>
            <p:custDataLst>
              <p:tags r:id="rId24"/>
            </p:custDataLst>
          </p:nvPr>
        </p:nvSpPr>
        <p:spPr>
          <a:xfrm rot="12600000">
            <a:off x="5470525" y="4149090"/>
            <a:ext cx="346710" cy="297180"/>
          </a:xfrm>
          <a:prstGeom prst="upArrow">
            <a:avLst>
              <a:gd name="adj1" fmla="val 57862"/>
              <a:gd name="adj2" fmla="val 61457"/>
            </a:avLst>
          </a:prstGeom>
          <a:solidFill>
            <a:srgbClr val="1AA3AA"/>
          </a:solidFill>
          <a:ln w="12700" cap="flat" cmpd="sng" algn="ctr">
            <a:noFill/>
            <a:prstDash val="solid"/>
            <a:miter lim="800000"/>
          </a:ln>
          <a:effectLst/>
        </p:spPr>
        <p:txBody>
          <a:bodyPr rtlCol="0" anchor="ctr">
            <a:normAutofit fontScale="40000" lnSpcReduction="20000"/>
          </a:bodyPr>
          <a:lstStyle/>
          <a:p>
            <a:pPr algn="ctr"/>
            <a:endParaRPr lang="zh-CN" altLang="en-US">
              <a:sym typeface="Arial" panose="020B0604020202020204" pitchFamily="34" charset="0"/>
            </a:endParaRPr>
          </a:p>
        </p:txBody>
      </p:sp>
      <p:sp>
        <p:nvSpPr>
          <p:cNvPr id="95" name="椭圆 94"/>
          <p:cNvSpPr/>
          <p:nvPr>
            <p:custDataLst>
              <p:tags r:id="rId25"/>
            </p:custDataLst>
          </p:nvPr>
        </p:nvSpPr>
        <p:spPr>
          <a:xfrm>
            <a:off x="6350000" y="4427855"/>
            <a:ext cx="1007745" cy="1007745"/>
          </a:xfrm>
          <a:prstGeom prst="ellipse">
            <a:avLst/>
          </a:prstGeom>
          <a:solidFill>
            <a:srgbClr val="FFC000"/>
          </a:solidFill>
          <a:ln w="12700" cap="flat" cmpd="sng" algn="ctr">
            <a:noFill/>
            <a:prstDash val="solid"/>
            <a:miter lim="800000"/>
          </a:ln>
          <a:effectLst/>
        </p:spPr>
        <p:txBody>
          <a:bodyPr rtlCol="0" anchor="ctr">
            <a:normAutofit/>
          </a:bodyPr>
          <a:lstStyle/>
          <a:p>
            <a:pPr algn="ctr"/>
            <a:endParaRPr lang="zh-CN" altLang="en-US">
              <a:sym typeface="Arial" panose="020B0604020202020204" pitchFamily="34" charset="0"/>
            </a:endParaRPr>
          </a:p>
        </p:txBody>
      </p:sp>
      <p:sp>
        <p:nvSpPr>
          <p:cNvPr id="96" name="KSO_Shape"/>
          <p:cNvSpPr/>
          <p:nvPr>
            <p:custDataLst>
              <p:tags r:id="rId26"/>
            </p:custDataLst>
          </p:nvPr>
        </p:nvSpPr>
        <p:spPr bwMode="auto">
          <a:xfrm>
            <a:off x="6586220" y="4662805"/>
            <a:ext cx="553720" cy="537210"/>
          </a:xfrm>
          <a:custGeom>
            <a:avLst/>
            <a:gdLst>
              <a:gd name="T0" fmla="*/ 1742441 w 2041526"/>
              <a:gd name="T1" fmla="*/ 1193165 h 1979612"/>
              <a:gd name="T2" fmla="*/ 1991996 w 2041526"/>
              <a:gd name="T3" fmla="*/ 1302068 h 1979612"/>
              <a:gd name="T4" fmla="*/ 2027239 w 2041526"/>
              <a:gd name="T5" fmla="*/ 1369695 h 1979612"/>
              <a:gd name="T6" fmla="*/ 1892619 w 2041526"/>
              <a:gd name="T7" fmla="*/ 1469390 h 1979612"/>
              <a:gd name="T8" fmla="*/ 1731963 w 2041526"/>
              <a:gd name="T9" fmla="*/ 1707833 h 1979612"/>
              <a:gd name="T10" fmla="*/ 1573531 w 2041526"/>
              <a:gd name="T11" fmla="*/ 1864678 h 1979612"/>
              <a:gd name="T12" fmla="*/ 1443673 w 2041526"/>
              <a:gd name="T13" fmla="*/ 1909128 h 1979612"/>
              <a:gd name="T14" fmla="*/ 1297941 w 2041526"/>
              <a:gd name="T15" fmla="*/ 1895793 h 1979612"/>
              <a:gd name="T16" fmla="*/ 1186180 w 2041526"/>
              <a:gd name="T17" fmla="*/ 1820228 h 1979612"/>
              <a:gd name="T18" fmla="*/ 1305561 w 2041526"/>
              <a:gd name="T19" fmla="*/ 1764348 h 1979612"/>
              <a:gd name="T20" fmla="*/ 1469073 w 2041526"/>
              <a:gd name="T21" fmla="*/ 1590993 h 1979612"/>
              <a:gd name="T22" fmla="*/ 1598296 w 2041526"/>
              <a:gd name="T23" fmla="*/ 1438275 h 1979612"/>
              <a:gd name="T24" fmla="*/ 1641158 w 2041526"/>
              <a:gd name="T25" fmla="*/ 1376363 h 1979612"/>
              <a:gd name="T26" fmla="*/ 1473836 w 2041526"/>
              <a:gd name="T27" fmla="*/ 1374458 h 1979612"/>
              <a:gd name="T28" fmla="*/ 1122363 w 2041526"/>
              <a:gd name="T29" fmla="*/ 1490345 h 1979612"/>
              <a:gd name="T30" fmla="*/ 1188720 w 2041526"/>
              <a:gd name="T31" fmla="*/ 1315720 h 1979612"/>
              <a:gd name="T32" fmla="*/ 1303973 w 2041526"/>
              <a:gd name="T33" fmla="*/ 1219518 h 1979612"/>
              <a:gd name="T34" fmla="*/ 1510031 w 2041526"/>
              <a:gd name="T35" fmla="*/ 1169988 h 1979612"/>
              <a:gd name="T36" fmla="*/ 474459 w 2041526"/>
              <a:gd name="T37" fmla="*/ 1705182 h 1979612"/>
              <a:gd name="T38" fmla="*/ 614828 w 2041526"/>
              <a:gd name="T39" fmla="*/ 1613705 h 1979612"/>
              <a:gd name="T40" fmla="*/ 659606 w 2041526"/>
              <a:gd name="T41" fmla="*/ 1010214 h 1979612"/>
              <a:gd name="T42" fmla="*/ 591327 w 2041526"/>
              <a:gd name="T43" fmla="*/ 866964 h 1979612"/>
              <a:gd name="T44" fmla="*/ 436350 w 2041526"/>
              <a:gd name="T45" fmla="*/ 793909 h 1979612"/>
              <a:gd name="T46" fmla="*/ 1689937 w 2041526"/>
              <a:gd name="T47" fmla="*/ 637247 h 1979612"/>
              <a:gd name="T48" fmla="*/ 1695008 w 2041526"/>
              <a:gd name="T49" fmla="*/ 774583 h 1979612"/>
              <a:gd name="T50" fmla="*/ 1785965 w 2041526"/>
              <a:gd name="T51" fmla="*/ 1009835 h 1979612"/>
              <a:gd name="T52" fmla="*/ 1670605 w 2041526"/>
              <a:gd name="T53" fmla="*/ 1048620 h 1979612"/>
              <a:gd name="T54" fmla="*/ 1547322 w 2041526"/>
              <a:gd name="T55" fmla="*/ 967235 h 1979612"/>
              <a:gd name="T56" fmla="*/ 1530525 w 2041526"/>
              <a:gd name="T57" fmla="*/ 885215 h 1979612"/>
              <a:gd name="T58" fmla="*/ 1439252 w 2041526"/>
              <a:gd name="T59" fmla="*/ 1011107 h 1979612"/>
              <a:gd name="T60" fmla="*/ 1280790 w 2041526"/>
              <a:gd name="T61" fmla="*/ 1100439 h 1979612"/>
              <a:gd name="T62" fmla="*/ 1300756 w 2041526"/>
              <a:gd name="T63" fmla="*/ 947843 h 1979612"/>
              <a:gd name="T64" fmla="*/ 1375867 w 2041526"/>
              <a:gd name="T65" fmla="*/ 820362 h 1979612"/>
              <a:gd name="T66" fmla="*/ 1524821 w 2041526"/>
              <a:gd name="T67" fmla="*/ 684298 h 1979612"/>
              <a:gd name="T68" fmla="*/ 974007 w 2041526"/>
              <a:gd name="T69" fmla="*/ 395287 h 1979612"/>
              <a:gd name="T70" fmla="*/ 1180432 w 2041526"/>
              <a:gd name="T71" fmla="*/ 463577 h 1979612"/>
              <a:gd name="T72" fmla="*/ 1303969 w 2041526"/>
              <a:gd name="T73" fmla="*/ 637319 h 1979612"/>
              <a:gd name="T74" fmla="*/ 1229021 w 2041526"/>
              <a:gd name="T75" fmla="*/ 815508 h 1979612"/>
              <a:gd name="T76" fmla="*/ 1159789 w 2041526"/>
              <a:gd name="T77" fmla="*/ 993379 h 1979612"/>
              <a:gd name="T78" fmla="*/ 1168682 w 2041526"/>
              <a:gd name="T79" fmla="*/ 1160134 h 1979612"/>
              <a:gd name="T80" fmla="*/ 1064834 w 2041526"/>
              <a:gd name="T81" fmla="*/ 1279244 h 1979612"/>
              <a:gd name="T82" fmla="*/ 1006400 w 2041526"/>
              <a:gd name="T83" fmla="*/ 1435517 h 1979612"/>
              <a:gd name="T84" fmla="*/ 1002589 w 2041526"/>
              <a:gd name="T85" fmla="*/ 1667384 h 1979612"/>
              <a:gd name="T86" fmla="*/ 1073726 w 2041526"/>
              <a:gd name="T87" fmla="*/ 1877018 h 1979612"/>
              <a:gd name="T88" fmla="*/ 1073726 w 2041526"/>
              <a:gd name="T89" fmla="*/ 1964684 h 1979612"/>
              <a:gd name="T90" fmla="*/ 328692 w 2041526"/>
              <a:gd name="T91" fmla="*/ 1979294 h 1979612"/>
              <a:gd name="T92" fmla="*/ 113692 w 2041526"/>
              <a:gd name="T93" fmla="*/ 1889406 h 1979612"/>
              <a:gd name="T94" fmla="*/ 3811 w 2041526"/>
              <a:gd name="T95" fmla="*/ 1686124 h 1979612"/>
              <a:gd name="T96" fmla="*/ 33981 w 2041526"/>
              <a:gd name="T97" fmla="*/ 591898 h 1979612"/>
              <a:gd name="T98" fmla="*/ 196262 w 2041526"/>
              <a:gd name="T99" fmla="*/ 429591 h 1979612"/>
              <a:gd name="T100" fmla="*/ 937260 w 2041526"/>
              <a:gd name="T101" fmla="*/ 318 h 1979612"/>
              <a:gd name="T102" fmla="*/ 1016953 w 2041526"/>
              <a:gd name="T103" fmla="*/ 38418 h 1979612"/>
              <a:gd name="T104" fmla="*/ 1054735 w 2041526"/>
              <a:gd name="T105" fmla="*/ 118428 h 1979612"/>
              <a:gd name="T106" fmla="*/ 1032828 w 2041526"/>
              <a:gd name="T107" fmla="*/ 205740 h 1979612"/>
              <a:gd name="T108" fmla="*/ 962660 w 2041526"/>
              <a:gd name="T109" fmla="*/ 257810 h 1979612"/>
              <a:gd name="T110" fmla="*/ 350520 w 2041526"/>
              <a:gd name="T111" fmla="*/ 255905 h 1979612"/>
              <a:gd name="T112" fmla="*/ 282575 w 2041526"/>
              <a:gd name="T113" fmla="*/ 200343 h 1979612"/>
              <a:gd name="T114" fmla="*/ 264795 w 2041526"/>
              <a:gd name="T115" fmla="*/ 111760 h 1979612"/>
              <a:gd name="T116" fmla="*/ 307023 w 2041526"/>
              <a:gd name="T117" fmla="*/ 33973 h 1979612"/>
              <a:gd name="T118" fmla="*/ 388620 w 2041526"/>
              <a:gd name="T119" fmla="*/ 0 h 1979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1526" h="1979612">
                <a:moveTo>
                  <a:pt x="1545273" y="1168400"/>
                </a:moveTo>
                <a:lnTo>
                  <a:pt x="1556386" y="1168400"/>
                </a:lnTo>
                <a:lnTo>
                  <a:pt x="1568451" y="1168400"/>
                </a:lnTo>
                <a:lnTo>
                  <a:pt x="1581151" y="1168718"/>
                </a:lnTo>
                <a:lnTo>
                  <a:pt x="1594803" y="1169670"/>
                </a:lnTo>
                <a:lnTo>
                  <a:pt x="1609408" y="1170305"/>
                </a:lnTo>
                <a:lnTo>
                  <a:pt x="1624331" y="1171893"/>
                </a:lnTo>
                <a:lnTo>
                  <a:pt x="1639571" y="1173798"/>
                </a:lnTo>
                <a:lnTo>
                  <a:pt x="1655446" y="1175703"/>
                </a:lnTo>
                <a:lnTo>
                  <a:pt x="1672273" y="1178560"/>
                </a:lnTo>
                <a:lnTo>
                  <a:pt x="1689101" y="1181735"/>
                </a:lnTo>
                <a:lnTo>
                  <a:pt x="1706881" y="1184910"/>
                </a:lnTo>
                <a:lnTo>
                  <a:pt x="1724343" y="1188720"/>
                </a:lnTo>
                <a:lnTo>
                  <a:pt x="1742441" y="1193165"/>
                </a:lnTo>
                <a:lnTo>
                  <a:pt x="1760538" y="1197610"/>
                </a:lnTo>
                <a:lnTo>
                  <a:pt x="1778953" y="1202690"/>
                </a:lnTo>
                <a:lnTo>
                  <a:pt x="1797368" y="1208405"/>
                </a:lnTo>
                <a:lnTo>
                  <a:pt x="1816101" y="1214120"/>
                </a:lnTo>
                <a:lnTo>
                  <a:pt x="1834516" y="1220788"/>
                </a:lnTo>
                <a:lnTo>
                  <a:pt x="1852931" y="1227773"/>
                </a:lnTo>
                <a:lnTo>
                  <a:pt x="1871346" y="1235393"/>
                </a:lnTo>
                <a:lnTo>
                  <a:pt x="1889444" y="1243330"/>
                </a:lnTo>
                <a:lnTo>
                  <a:pt x="1907541" y="1251903"/>
                </a:lnTo>
                <a:lnTo>
                  <a:pt x="1925004" y="1260793"/>
                </a:lnTo>
                <a:lnTo>
                  <a:pt x="1942784" y="1270318"/>
                </a:lnTo>
                <a:lnTo>
                  <a:pt x="1959611" y="1280478"/>
                </a:lnTo>
                <a:lnTo>
                  <a:pt x="1976121" y="1290955"/>
                </a:lnTo>
                <a:lnTo>
                  <a:pt x="1991996" y="1302068"/>
                </a:lnTo>
                <a:lnTo>
                  <a:pt x="2007871" y="1313815"/>
                </a:lnTo>
                <a:lnTo>
                  <a:pt x="2022794" y="1326198"/>
                </a:lnTo>
                <a:lnTo>
                  <a:pt x="2036764" y="1339215"/>
                </a:lnTo>
                <a:lnTo>
                  <a:pt x="2038669" y="1341120"/>
                </a:lnTo>
                <a:lnTo>
                  <a:pt x="2040256" y="1343343"/>
                </a:lnTo>
                <a:lnTo>
                  <a:pt x="2041209" y="1346200"/>
                </a:lnTo>
                <a:lnTo>
                  <a:pt x="2041526" y="1348423"/>
                </a:lnTo>
                <a:lnTo>
                  <a:pt x="2041209" y="1350963"/>
                </a:lnTo>
                <a:lnTo>
                  <a:pt x="2040256" y="1353820"/>
                </a:lnTo>
                <a:lnTo>
                  <a:pt x="2038986" y="1356360"/>
                </a:lnTo>
                <a:lnTo>
                  <a:pt x="2037716" y="1358900"/>
                </a:lnTo>
                <a:lnTo>
                  <a:pt x="2035494" y="1361440"/>
                </a:lnTo>
                <a:lnTo>
                  <a:pt x="2033271" y="1364298"/>
                </a:lnTo>
                <a:lnTo>
                  <a:pt x="2027239" y="1369695"/>
                </a:lnTo>
                <a:lnTo>
                  <a:pt x="2020254" y="1375093"/>
                </a:lnTo>
                <a:lnTo>
                  <a:pt x="2012634" y="1380173"/>
                </a:lnTo>
                <a:lnTo>
                  <a:pt x="2004379" y="1385888"/>
                </a:lnTo>
                <a:lnTo>
                  <a:pt x="1995489" y="1391285"/>
                </a:lnTo>
                <a:lnTo>
                  <a:pt x="1978344" y="1401128"/>
                </a:lnTo>
                <a:lnTo>
                  <a:pt x="1962786" y="1410018"/>
                </a:lnTo>
                <a:lnTo>
                  <a:pt x="1956119" y="1414145"/>
                </a:lnTo>
                <a:lnTo>
                  <a:pt x="1951039" y="1417955"/>
                </a:lnTo>
                <a:lnTo>
                  <a:pt x="1939926" y="1426210"/>
                </a:lnTo>
                <a:lnTo>
                  <a:pt x="1929766" y="1434465"/>
                </a:lnTo>
                <a:lnTo>
                  <a:pt x="1919924" y="1443038"/>
                </a:lnTo>
                <a:lnTo>
                  <a:pt x="1910081" y="1451610"/>
                </a:lnTo>
                <a:lnTo>
                  <a:pt x="1901191" y="1460500"/>
                </a:lnTo>
                <a:lnTo>
                  <a:pt x="1892619" y="1469390"/>
                </a:lnTo>
                <a:lnTo>
                  <a:pt x="1884046" y="1478280"/>
                </a:lnTo>
                <a:lnTo>
                  <a:pt x="1876109" y="1487805"/>
                </a:lnTo>
                <a:lnTo>
                  <a:pt x="1868171" y="1496695"/>
                </a:lnTo>
                <a:lnTo>
                  <a:pt x="1860551" y="1506220"/>
                </a:lnTo>
                <a:lnTo>
                  <a:pt x="1853248" y="1515428"/>
                </a:lnTo>
                <a:lnTo>
                  <a:pt x="1846263" y="1525270"/>
                </a:lnTo>
                <a:lnTo>
                  <a:pt x="1832611" y="1544320"/>
                </a:lnTo>
                <a:lnTo>
                  <a:pt x="1819593" y="1564005"/>
                </a:lnTo>
                <a:lnTo>
                  <a:pt x="1807211" y="1584008"/>
                </a:lnTo>
                <a:lnTo>
                  <a:pt x="1795146" y="1604010"/>
                </a:lnTo>
                <a:lnTo>
                  <a:pt x="1770698" y="1645285"/>
                </a:lnTo>
                <a:lnTo>
                  <a:pt x="1758633" y="1665923"/>
                </a:lnTo>
                <a:lnTo>
                  <a:pt x="1745616" y="1687195"/>
                </a:lnTo>
                <a:lnTo>
                  <a:pt x="1731963" y="1707833"/>
                </a:lnTo>
                <a:lnTo>
                  <a:pt x="1717676" y="1729105"/>
                </a:lnTo>
                <a:lnTo>
                  <a:pt x="1706563" y="1744980"/>
                </a:lnTo>
                <a:lnTo>
                  <a:pt x="1693863" y="1760220"/>
                </a:lnTo>
                <a:lnTo>
                  <a:pt x="1680846" y="1775778"/>
                </a:lnTo>
                <a:lnTo>
                  <a:pt x="1667828" y="1790065"/>
                </a:lnTo>
                <a:lnTo>
                  <a:pt x="1653541" y="1804353"/>
                </a:lnTo>
                <a:lnTo>
                  <a:pt x="1638618" y="1817688"/>
                </a:lnTo>
                <a:lnTo>
                  <a:pt x="1623061" y="1830388"/>
                </a:lnTo>
                <a:lnTo>
                  <a:pt x="1615123" y="1836738"/>
                </a:lnTo>
                <a:lnTo>
                  <a:pt x="1607186" y="1842770"/>
                </a:lnTo>
                <a:lnTo>
                  <a:pt x="1599248" y="1848485"/>
                </a:lnTo>
                <a:lnTo>
                  <a:pt x="1590358" y="1853883"/>
                </a:lnTo>
                <a:lnTo>
                  <a:pt x="1582103" y="1859598"/>
                </a:lnTo>
                <a:lnTo>
                  <a:pt x="1573531" y="1864678"/>
                </a:lnTo>
                <a:lnTo>
                  <a:pt x="1564641" y="1869758"/>
                </a:lnTo>
                <a:lnTo>
                  <a:pt x="1556068" y="1874520"/>
                </a:lnTo>
                <a:lnTo>
                  <a:pt x="1546861" y="1878648"/>
                </a:lnTo>
                <a:lnTo>
                  <a:pt x="1537653" y="1883093"/>
                </a:lnTo>
                <a:lnTo>
                  <a:pt x="1528446" y="1886903"/>
                </a:lnTo>
                <a:lnTo>
                  <a:pt x="1519238" y="1890395"/>
                </a:lnTo>
                <a:lnTo>
                  <a:pt x="1509713" y="1893888"/>
                </a:lnTo>
                <a:lnTo>
                  <a:pt x="1499871" y="1897063"/>
                </a:lnTo>
                <a:lnTo>
                  <a:pt x="1490028" y="1900238"/>
                </a:lnTo>
                <a:lnTo>
                  <a:pt x="1480503" y="1902460"/>
                </a:lnTo>
                <a:lnTo>
                  <a:pt x="1470661" y="1905000"/>
                </a:lnTo>
                <a:lnTo>
                  <a:pt x="1460818" y="1906905"/>
                </a:lnTo>
                <a:lnTo>
                  <a:pt x="1452246" y="1908175"/>
                </a:lnTo>
                <a:lnTo>
                  <a:pt x="1443673" y="1909128"/>
                </a:lnTo>
                <a:lnTo>
                  <a:pt x="1434148" y="1910080"/>
                </a:lnTo>
                <a:lnTo>
                  <a:pt x="1424623" y="1910715"/>
                </a:lnTo>
                <a:lnTo>
                  <a:pt x="1415098" y="1911350"/>
                </a:lnTo>
                <a:lnTo>
                  <a:pt x="1404621" y="1911350"/>
                </a:lnTo>
                <a:lnTo>
                  <a:pt x="1394461" y="1910715"/>
                </a:lnTo>
                <a:lnTo>
                  <a:pt x="1383983" y="1910398"/>
                </a:lnTo>
                <a:lnTo>
                  <a:pt x="1373506" y="1909763"/>
                </a:lnTo>
                <a:lnTo>
                  <a:pt x="1362393" y="1908493"/>
                </a:lnTo>
                <a:lnTo>
                  <a:pt x="1351916" y="1907223"/>
                </a:lnTo>
                <a:lnTo>
                  <a:pt x="1340803" y="1905635"/>
                </a:lnTo>
                <a:lnTo>
                  <a:pt x="1330008" y="1903730"/>
                </a:lnTo>
                <a:lnTo>
                  <a:pt x="1319213" y="1901508"/>
                </a:lnTo>
                <a:lnTo>
                  <a:pt x="1308418" y="1898650"/>
                </a:lnTo>
                <a:lnTo>
                  <a:pt x="1297941" y="1895793"/>
                </a:lnTo>
                <a:lnTo>
                  <a:pt x="1287463" y="1892935"/>
                </a:lnTo>
                <a:lnTo>
                  <a:pt x="1277303" y="1889125"/>
                </a:lnTo>
                <a:lnTo>
                  <a:pt x="1267778" y="1885315"/>
                </a:lnTo>
                <a:lnTo>
                  <a:pt x="1257936" y="1881188"/>
                </a:lnTo>
                <a:lnTo>
                  <a:pt x="1248411" y="1876743"/>
                </a:lnTo>
                <a:lnTo>
                  <a:pt x="1239520" y="1871980"/>
                </a:lnTo>
                <a:lnTo>
                  <a:pt x="1231265" y="1866583"/>
                </a:lnTo>
                <a:lnTo>
                  <a:pt x="1223010" y="1861185"/>
                </a:lnTo>
                <a:lnTo>
                  <a:pt x="1215390" y="1855153"/>
                </a:lnTo>
                <a:lnTo>
                  <a:pt x="1208405" y="1848803"/>
                </a:lnTo>
                <a:lnTo>
                  <a:pt x="1201738" y="1842135"/>
                </a:lnTo>
                <a:lnTo>
                  <a:pt x="1196023" y="1835150"/>
                </a:lnTo>
                <a:lnTo>
                  <a:pt x="1190943" y="1828165"/>
                </a:lnTo>
                <a:lnTo>
                  <a:pt x="1186180" y="1820228"/>
                </a:lnTo>
                <a:lnTo>
                  <a:pt x="1182688" y="1811973"/>
                </a:lnTo>
                <a:lnTo>
                  <a:pt x="1179513" y="1803400"/>
                </a:lnTo>
                <a:lnTo>
                  <a:pt x="1185228" y="1803718"/>
                </a:lnTo>
                <a:lnTo>
                  <a:pt x="1191260" y="1803718"/>
                </a:lnTo>
                <a:lnTo>
                  <a:pt x="1203325" y="1802765"/>
                </a:lnTo>
                <a:lnTo>
                  <a:pt x="1215073" y="1801178"/>
                </a:lnTo>
                <a:lnTo>
                  <a:pt x="1226820" y="1798638"/>
                </a:lnTo>
                <a:lnTo>
                  <a:pt x="1238568" y="1795780"/>
                </a:lnTo>
                <a:lnTo>
                  <a:pt x="1250316" y="1791653"/>
                </a:lnTo>
                <a:lnTo>
                  <a:pt x="1261746" y="1786890"/>
                </a:lnTo>
                <a:lnTo>
                  <a:pt x="1273176" y="1781810"/>
                </a:lnTo>
                <a:lnTo>
                  <a:pt x="1283971" y="1776413"/>
                </a:lnTo>
                <a:lnTo>
                  <a:pt x="1295083" y="1770698"/>
                </a:lnTo>
                <a:lnTo>
                  <a:pt x="1305561" y="1764348"/>
                </a:lnTo>
                <a:lnTo>
                  <a:pt x="1315721" y="1757680"/>
                </a:lnTo>
                <a:lnTo>
                  <a:pt x="1325881" y="1750695"/>
                </a:lnTo>
                <a:lnTo>
                  <a:pt x="1335723" y="1743393"/>
                </a:lnTo>
                <a:lnTo>
                  <a:pt x="1345248" y="1736408"/>
                </a:lnTo>
                <a:lnTo>
                  <a:pt x="1354138" y="1729105"/>
                </a:lnTo>
                <a:lnTo>
                  <a:pt x="1371601" y="1714500"/>
                </a:lnTo>
                <a:lnTo>
                  <a:pt x="1386841" y="1700530"/>
                </a:lnTo>
                <a:lnTo>
                  <a:pt x="1400493" y="1687195"/>
                </a:lnTo>
                <a:lnTo>
                  <a:pt x="1411923" y="1675448"/>
                </a:lnTo>
                <a:lnTo>
                  <a:pt x="1421131" y="1665288"/>
                </a:lnTo>
                <a:lnTo>
                  <a:pt x="1427798" y="1657350"/>
                </a:lnTo>
                <a:lnTo>
                  <a:pt x="1433831" y="1650683"/>
                </a:lnTo>
                <a:lnTo>
                  <a:pt x="1451928" y="1619250"/>
                </a:lnTo>
                <a:lnTo>
                  <a:pt x="1469073" y="1590993"/>
                </a:lnTo>
                <a:lnTo>
                  <a:pt x="1484948" y="1566545"/>
                </a:lnTo>
                <a:lnTo>
                  <a:pt x="1500506" y="1544320"/>
                </a:lnTo>
                <a:lnTo>
                  <a:pt x="1514158" y="1525270"/>
                </a:lnTo>
                <a:lnTo>
                  <a:pt x="1526541" y="1508760"/>
                </a:lnTo>
                <a:lnTo>
                  <a:pt x="1538288" y="1494790"/>
                </a:lnTo>
                <a:lnTo>
                  <a:pt x="1548448" y="1482725"/>
                </a:lnTo>
                <a:lnTo>
                  <a:pt x="1557973" y="1472883"/>
                </a:lnTo>
                <a:lnTo>
                  <a:pt x="1565911" y="1464945"/>
                </a:lnTo>
                <a:lnTo>
                  <a:pt x="1572896" y="1458595"/>
                </a:lnTo>
                <a:lnTo>
                  <a:pt x="1578293" y="1453833"/>
                </a:lnTo>
                <a:lnTo>
                  <a:pt x="1583056" y="1450340"/>
                </a:lnTo>
                <a:lnTo>
                  <a:pt x="1586231" y="1448118"/>
                </a:lnTo>
                <a:lnTo>
                  <a:pt x="1588453" y="1446530"/>
                </a:lnTo>
                <a:lnTo>
                  <a:pt x="1598296" y="1438275"/>
                </a:lnTo>
                <a:lnTo>
                  <a:pt x="1608456" y="1429703"/>
                </a:lnTo>
                <a:lnTo>
                  <a:pt x="1618616" y="1421448"/>
                </a:lnTo>
                <a:lnTo>
                  <a:pt x="1623378" y="1417003"/>
                </a:lnTo>
                <a:lnTo>
                  <a:pt x="1627823" y="1412875"/>
                </a:lnTo>
                <a:lnTo>
                  <a:pt x="1631633" y="1408430"/>
                </a:lnTo>
                <a:lnTo>
                  <a:pt x="1635126" y="1403668"/>
                </a:lnTo>
                <a:lnTo>
                  <a:pt x="1637983" y="1399540"/>
                </a:lnTo>
                <a:lnTo>
                  <a:pt x="1640206" y="1394460"/>
                </a:lnTo>
                <a:lnTo>
                  <a:pt x="1641476" y="1389698"/>
                </a:lnTo>
                <a:lnTo>
                  <a:pt x="1641793" y="1386840"/>
                </a:lnTo>
                <a:lnTo>
                  <a:pt x="1642111" y="1384618"/>
                </a:lnTo>
                <a:lnTo>
                  <a:pt x="1641793" y="1381760"/>
                </a:lnTo>
                <a:lnTo>
                  <a:pt x="1641476" y="1379220"/>
                </a:lnTo>
                <a:lnTo>
                  <a:pt x="1641158" y="1376363"/>
                </a:lnTo>
                <a:lnTo>
                  <a:pt x="1639888" y="1373505"/>
                </a:lnTo>
                <a:lnTo>
                  <a:pt x="1637983" y="1372870"/>
                </a:lnTo>
                <a:lnTo>
                  <a:pt x="1631633" y="1371600"/>
                </a:lnTo>
                <a:lnTo>
                  <a:pt x="1621473" y="1370013"/>
                </a:lnTo>
                <a:lnTo>
                  <a:pt x="1606868" y="1368425"/>
                </a:lnTo>
                <a:lnTo>
                  <a:pt x="1588136" y="1367473"/>
                </a:lnTo>
                <a:lnTo>
                  <a:pt x="1577658" y="1366838"/>
                </a:lnTo>
                <a:lnTo>
                  <a:pt x="1565911" y="1366838"/>
                </a:lnTo>
                <a:lnTo>
                  <a:pt x="1552893" y="1366838"/>
                </a:lnTo>
                <a:lnTo>
                  <a:pt x="1539241" y="1367790"/>
                </a:lnTo>
                <a:lnTo>
                  <a:pt x="1524318" y="1368425"/>
                </a:lnTo>
                <a:lnTo>
                  <a:pt x="1508443" y="1370013"/>
                </a:lnTo>
                <a:lnTo>
                  <a:pt x="1491616" y="1371600"/>
                </a:lnTo>
                <a:lnTo>
                  <a:pt x="1473836" y="1374458"/>
                </a:lnTo>
                <a:lnTo>
                  <a:pt x="1454786" y="1377315"/>
                </a:lnTo>
                <a:lnTo>
                  <a:pt x="1435418" y="1380808"/>
                </a:lnTo>
                <a:lnTo>
                  <a:pt x="1414463" y="1384935"/>
                </a:lnTo>
                <a:lnTo>
                  <a:pt x="1392556" y="1390015"/>
                </a:lnTo>
                <a:lnTo>
                  <a:pt x="1370331" y="1396048"/>
                </a:lnTo>
                <a:lnTo>
                  <a:pt x="1346518" y="1402398"/>
                </a:lnTo>
                <a:lnTo>
                  <a:pt x="1321753" y="1409700"/>
                </a:lnTo>
                <a:lnTo>
                  <a:pt x="1296353" y="1418273"/>
                </a:lnTo>
                <a:lnTo>
                  <a:pt x="1269683" y="1427798"/>
                </a:lnTo>
                <a:lnTo>
                  <a:pt x="1242060" y="1437958"/>
                </a:lnTo>
                <a:lnTo>
                  <a:pt x="1213485" y="1449388"/>
                </a:lnTo>
                <a:lnTo>
                  <a:pt x="1184275" y="1461770"/>
                </a:lnTo>
                <a:lnTo>
                  <a:pt x="1153478" y="1475423"/>
                </a:lnTo>
                <a:lnTo>
                  <a:pt x="1122363" y="1490345"/>
                </a:lnTo>
                <a:lnTo>
                  <a:pt x="1124585" y="1474788"/>
                </a:lnTo>
                <a:lnTo>
                  <a:pt x="1127443" y="1459865"/>
                </a:lnTo>
                <a:lnTo>
                  <a:pt x="1130618" y="1444943"/>
                </a:lnTo>
                <a:lnTo>
                  <a:pt x="1134110" y="1431290"/>
                </a:lnTo>
                <a:lnTo>
                  <a:pt x="1137920" y="1417638"/>
                </a:lnTo>
                <a:lnTo>
                  <a:pt x="1142365" y="1404620"/>
                </a:lnTo>
                <a:lnTo>
                  <a:pt x="1146810" y="1391603"/>
                </a:lnTo>
                <a:lnTo>
                  <a:pt x="1151573" y="1379538"/>
                </a:lnTo>
                <a:lnTo>
                  <a:pt x="1157288" y="1367790"/>
                </a:lnTo>
                <a:lnTo>
                  <a:pt x="1163003" y="1356678"/>
                </a:lnTo>
                <a:lnTo>
                  <a:pt x="1169035" y="1345883"/>
                </a:lnTo>
                <a:lnTo>
                  <a:pt x="1175068" y="1335405"/>
                </a:lnTo>
                <a:lnTo>
                  <a:pt x="1181735" y="1325563"/>
                </a:lnTo>
                <a:lnTo>
                  <a:pt x="1188720" y="1315720"/>
                </a:lnTo>
                <a:lnTo>
                  <a:pt x="1196023" y="1306513"/>
                </a:lnTo>
                <a:lnTo>
                  <a:pt x="1203325" y="1297940"/>
                </a:lnTo>
                <a:lnTo>
                  <a:pt x="1210945" y="1289368"/>
                </a:lnTo>
                <a:lnTo>
                  <a:pt x="1218565" y="1281430"/>
                </a:lnTo>
                <a:lnTo>
                  <a:pt x="1226503" y="1273810"/>
                </a:lnTo>
                <a:lnTo>
                  <a:pt x="1234758" y="1266190"/>
                </a:lnTo>
                <a:lnTo>
                  <a:pt x="1243013" y="1259523"/>
                </a:lnTo>
                <a:lnTo>
                  <a:pt x="1251268" y="1252855"/>
                </a:lnTo>
                <a:lnTo>
                  <a:pt x="1259841" y="1246823"/>
                </a:lnTo>
                <a:lnTo>
                  <a:pt x="1268413" y="1240473"/>
                </a:lnTo>
                <a:lnTo>
                  <a:pt x="1277303" y="1235075"/>
                </a:lnTo>
                <a:lnTo>
                  <a:pt x="1286193" y="1229360"/>
                </a:lnTo>
                <a:lnTo>
                  <a:pt x="1295083" y="1224915"/>
                </a:lnTo>
                <a:lnTo>
                  <a:pt x="1303973" y="1219518"/>
                </a:lnTo>
                <a:lnTo>
                  <a:pt x="1313181" y="1215390"/>
                </a:lnTo>
                <a:lnTo>
                  <a:pt x="1322071" y="1210945"/>
                </a:lnTo>
                <a:lnTo>
                  <a:pt x="1339851" y="1203643"/>
                </a:lnTo>
                <a:lnTo>
                  <a:pt x="1357631" y="1196975"/>
                </a:lnTo>
                <a:lnTo>
                  <a:pt x="1375411" y="1190943"/>
                </a:lnTo>
                <a:lnTo>
                  <a:pt x="1392556" y="1186498"/>
                </a:lnTo>
                <a:lnTo>
                  <a:pt x="1409066" y="1182053"/>
                </a:lnTo>
                <a:lnTo>
                  <a:pt x="1425576" y="1178878"/>
                </a:lnTo>
                <a:lnTo>
                  <a:pt x="1440816" y="1176020"/>
                </a:lnTo>
                <a:lnTo>
                  <a:pt x="1455421" y="1174115"/>
                </a:lnTo>
                <a:lnTo>
                  <a:pt x="1468756" y="1172210"/>
                </a:lnTo>
                <a:lnTo>
                  <a:pt x="1481138" y="1170940"/>
                </a:lnTo>
                <a:lnTo>
                  <a:pt x="1492251" y="1170305"/>
                </a:lnTo>
                <a:lnTo>
                  <a:pt x="1510031" y="1169988"/>
                </a:lnTo>
                <a:lnTo>
                  <a:pt x="1521778" y="1169670"/>
                </a:lnTo>
                <a:lnTo>
                  <a:pt x="1525906" y="1169988"/>
                </a:lnTo>
                <a:lnTo>
                  <a:pt x="1535113" y="1169035"/>
                </a:lnTo>
                <a:lnTo>
                  <a:pt x="1545273" y="1168400"/>
                </a:lnTo>
                <a:close/>
                <a:moveTo>
                  <a:pt x="132112" y="791368"/>
                </a:moveTo>
                <a:lnTo>
                  <a:pt x="132112" y="822496"/>
                </a:lnTo>
                <a:lnTo>
                  <a:pt x="132112" y="1715664"/>
                </a:lnTo>
                <a:lnTo>
                  <a:pt x="396336" y="1715664"/>
                </a:lnTo>
                <a:lnTo>
                  <a:pt x="409674" y="1715029"/>
                </a:lnTo>
                <a:lnTo>
                  <a:pt x="423330" y="1714393"/>
                </a:lnTo>
                <a:lnTo>
                  <a:pt x="436350" y="1712805"/>
                </a:lnTo>
                <a:lnTo>
                  <a:pt x="449053" y="1710899"/>
                </a:lnTo>
                <a:lnTo>
                  <a:pt x="462074" y="1708041"/>
                </a:lnTo>
                <a:lnTo>
                  <a:pt x="474459" y="1705182"/>
                </a:lnTo>
                <a:lnTo>
                  <a:pt x="486845" y="1701371"/>
                </a:lnTo>
                <a:lnTo>
                  <a:pt x="498913" y="1697559"/>
                </a:lnTo>
                <a:lnTo>
                  <a:pt x="510663" y="1692795"/>
                </a:lnTo>
                <a:lnTo>
                  <a:pt x="522096" y="1687713"/>
                </a:lnTo>
                <a:lnTo>
                  <a:pt x="532893" y="1682313"/>
                </a:lnTo>
                <a:lnTo>
                  <a:pt x="543691" y="1676278"/>
                </a:lnTo>
                <a:lnTo>
                  <a:pt x="554171" y="1669608"/>
                </a:lnTo>
                <a:lnTo>
                  <a:pt x="564016" y="1662938"/>
                </a:lnTo>
                <a:lnTo>
                  <a:pt x="573861" y="1655632"/>
                </a:lnTo>
                <a:lnTo>
                  <a:pt x="582753" y="1648009"/>
                </a:lnTo>
                <a:lnTo>
                  <a:pt x="591327" y="1639751"/>
                </a:lnTo>
                <a:lnTo>
                  <a:pt x="599585" y="1631493"/>
                </a:lnTo>
                <a:lnTo>
                  <a:pt x="607524" y="1622917"/>
                </a:lnTo>
                <a:lnTo>
                  <a:pt x="614828" y="1613705"/>
                </a:lnTo>
                <a:lnTo>
                  <a:pt x="622132" y="1604494"/>
                </a:lnTo>
                <a:lnTo>
                  <a:pt x="628166" y="1594648"/>
                </a:lnTo>
                <a:lnTo>
                  <a:pt x="634200" y="1584484"/>
                </a:lnTo>
                <a:lnTo>
                  <a:pt x="639282" y="1574320"/>
                </a:lnTo>
                <a:lnTo>
                  <a:pt x="644045" y="1564156"/>
                </a:lnTo>
                <a:lnTo>
                  <a:pt x="648174" y="1553356"/>
                </a:lnTo>
                <a:lnTo>
                  <a:pt x="651667" y="1542239"/>
                </a:lnTo>
                <a:lnTo>
                  <a:pt x="654843" y="1531440"/>
                </a:lnTo>
                <a:lnTo>
                  <a:pt x="657383" y="1520005"/>
                </a:lnTo>
                <a:lnTo>
                  <a:pt x="658971" y="1508253"/>
                </a:lnTo>
                <a:lnTo>
                  <a:pt x="659606" y="1496501"/>
                </a:lnTo>
                <a:lnTo>
                  <a:pt x="659924" y="1484749"/>
                </a:lnTo>
                <a:lnTo>
                  <a:pt x="659924" y="1022601"/>
                </a:lnTo>
                <a:lnTo>
                  <a:pt x="659606" y="1010214"/>
                </a:lnTo>
                <a:lnTo>
                  <a:pt x="658971" y="998461"/>
                </a:lnTo>
                <a:lnTo>
                  <a:pt x="657383" y="987344"/>
                </a:lnTo>
                <a:lnTo>
                  <a:pt x="654843" y="975910"/>
                </a:lnTo>
                <a:lnTo>
                  <a:pt x="651667" y="964475"/>
                </a:lnTo>
                <a:lnTo>
                  <a:pt x="648174" y="953676"/>
                </a:lnTo>
                <a:lnTo>
                  <a:pt x="644045" y="942877"/>
                </a:lnTo>
                <a:lnTo>
                  <a:pt x="639282" y="932395"/>
                </a:lnTo>
                <a:lnTo>
                  <a:pt x="634200" y="922231"/>
                </a:lnTo>
                <a:lnTo>
                  <a:pt x="628166" y="912384"/>
                </a:lnTo>
                <a:lnTo>
                  <a:pt x="622132" y="902538"/>
                </a:lnTo>
                <a:lnTo>
                  <a:pt x="614828" y="893327"/>
                </a:lnTo>
                <a:lnTo>
                  <a:pt x="607524" y="884116"/>
                </a:lnTo>
                <a:lnTo>
                  <a:pt x="599585" y="875540"/>
                </a:lnTo>
                <a:lnTo>
                  <a:pt x="591327" y="866964"/>
                </a:lnTo>
                <a:lnTo>
                  <a:pt x="582753" y="859023"/>
                </a:lnTo>
                <a:lnTo>
                  <a:pt x="573861" y="851082"/>
                </a:lnTo>
                <a:lnTo>
                  <a:pt x="564016" y="844094"/>
                </a:lnTo>
                <a:lnTo>
                  <a:pt x="554171" y="837107"/>
                </a:lnTo>
                <a:lnTo>
                  <a:pt x="543691" y="830754"/>
                </a:lnTo>
                <a:lnTo>
                  <a:pt x="532893" y="825037"/>
                </a:lnTo>
                <a:lnTo>
                  <a:pt x="522096" y="819002"/>
                </a:lnTo>
                <a:lnTo>
                  <a:pt x="510663" y="813920"/>
                </a:lnTo>
                <a:lnTo>
                  <a:pt x="498913" y="809791"/>
                </a:lnTo>
                <a:lnTo>
                  <a:pt x="486845" y="805344"/>
                </a:lnTo>
                <a:lnTo>
                  <a:pt x="474459" y="801850"/>
                </a:lnTo>
                <a:lnTo>
                  <a:pt x="462074" y="798674"/>
                </a:lnTo>
                <a:lnTo>
                  <a:pt x="449053" y="795815"/>
                </a:lnTo>
                <a:lnTo>
                  <a:pt x="436350" y="793909"/>
                </a:lnTo>
                <a:lnTo>
                  <a:pt x="423330" y="792321"/>
                </a:lnTo>
                <a:lnTo>
                  <a:pt x="409674" y="791686"/>
                </a:lnTo>
                <a:lnTo>
                  <a:pt x="396336" y="791368"/>
                </a:lnTo>
                <a:lnTo>
                  <a:pt x="132112" y="791368"/>
                </a:lnTo>
                <a:close/>
                <a:moveTo>
                  <a:pt x="1676943" y="617537"/>
                </a:moveTo>
                <a:lnTo>
                  <a:pt x="1679162" y="617855"/>
                </a:lnTo>
                <a:lnTo>
                  <a:pt x="1680746" y="618491"/>
                </a:lnTo>
                <a:lnTo>
                  <a:pt x="1682648" y="619127"/>
                </a:lnTo>
                <a:lnTo>
                  <a:pt x="1683916" y="620716"/>
                </a:lnTo>
                <a:lnTo>
                  <a:pt x="1685500" y="622306"/>
                </a:lnTo>
                <a:lnTo>
                  <a:pt x="1686451" y="623895"/>
                </a:lnTo>
                <a:lnTo>
                  <a:pt x="1687402" y="626121"/>
                </a:lnTo>
                <a:lnTo>
                  <a:pt x="1688669" y="631207"/>
                </a:lnTo>
                <a:lnTo>
                  <a:pt x="1689937" y="637247"/>
                </a:lnTo>
                <a:lnTo>
                  <a:pt x="1690254" y="644241"/>
                </a:lnTo>
                <a:lnTo>
                  <a:pt x="1690254" y="651235"/>
                </a:lnTo>
                <a:lnTo>
                  <a:pt x="1689303" y="666495"/>
                </a:lnTo>
                <a:lnTo>
                  <a:pt x="1687719" y="682072"/>
                </a:lnTo>
                <a:lnTo>
                  <a:pt x="1686768" y="695742"/>
                </a:lnTo>
                <a:lnTo>
                  <a:pt x="1686451" y="701147"/>
                </a:lnTo>
                <a:lnTo>
                  <a:pt x="1686451" y="706233"/>
                </a:lnTo>
                <a:lnTo>
                  <a:pt x="1687085" y="716406"/>
                </a:lnTo>
                <a:lnTo>
                  <a:pt x="1687402" y="726579"/>
                </a:lnTo>
                <a:lnTo>
                  <a:pt x="1688669" y="736752"/>
                </a:lnTo>
                <a:lnTo>
                  <a:pt x="1689937" y="746290"/>
                </a:lnTo>
                <a:lnTo>
                  <a:pt x="1691522" y="756145"/>
                </a:lnTo>
                <a:lnTo>
                  <a:pt x="1693106" y="765364"/>
                </a:lnTo>
                <a:lnTo>
                  <a:pt x="1695008" y="774583"/>
                </a:lnTo>
                <a:lnTo>
                  <a:pt x="1697226" y="783485"/>
                </a:lnTo>
                <a:lnTo>
                  <a:pt x="1701980" y="801606"/>
                </a:lnTo>
                <a:lnTo>
                  <a:pt x="1707685" y="818773"/>
                </a:lnTo>
                <a:lnTo>
                  <a:pt x="1713706" y="835622"/>
                </a:lnTo>
                <a:lnTo>
                  <a:pt x="1720362" y="852471"/>
                </a:lnTo>
                <a:lnTo>
                  <a:pt x="1727334" y="869002"/>
                </a:lnTo>
                <a:lnTo>
                  <a:pt x="1734940" y="885533"/>
                </a:lnTo>
                <a:lnTo>
                  <a:pt x="1749519" y="918596"/>
                </a:lnTo>
                <a:lnTo>
                  <a:pt x="1757125" y="935445"/>
                </a:lnTo>
                <a:lnTo>
                  <a:pt x="1765048" y="952612"/>
                </a:lnTo>
                <a:lnTo>
                  <a:pt x="1772020" y="970414"/>
                </a:lnTo>
                <a:lnTo>
                  <a:pt x="1778992" y="988853"/>
                </a:lnTo>
                <a:lnTo>
                  <a:pt x="1782478" y="999344"/>
                </a:lnTo>
                <a:lnTo>
                  <a:pt x="1785965" y="1009835"/>
                </a:lnTo>
                <a:lnTo>
                  <a:pt x="1789134" y="1020962"/>
                </a:lnTo>
                <a:lnTo>
                  <a:pt x="1791986" y="1032406"/>
                </a:lnTo>
                <a:lnTo>
                  <a:pt x="1794521" y="1043533"/>
                </a:lnTo>
                <a:lnTo>
                  <a:pt x="1796740" y="1054660"/>
                </a:lnTo>
                <a:lnTo>
                  <a:pt x="1798641" y="1066423"/>
                </a:lnTo>
                <a:lnTo>
                  <a:pt x="1800226" y="1077867"/>
                </a:lnTo>
                <a:lnTo>
                  <a:pt x="1782795" y="1072781"/>
                </a:lnTo>
                <a:lnTo>
                  <a:pt x="1766632" y="1068330"/>
                </a:lnTo>
                <a:lnTo>
                  <a:pt x="1749519" y="1064197"/>
                </a:lnTo>
                <a:lnTo>
                  <a:pt x="1733355" y="1060382"/>
                </a:lnTo>
                <a:lnTo>
                  <a:pt x="1717192" y="1056885"/>
                </a:lnTo>
                <a:lnTo>
                  <a:pt x="1701663" y="1053706"/>
                </a:lnTo>
                <a:lnTo>
                  <a:pt x="1685817" y="1051163"/>
                </a:lnTo>
                <a:lnTo>
                  <a:pt x="1670605" y="1048620"/>
                </a:lnTo>
                <a:lnTo>
                  <a:pt x="1655709" y="1046712"/>
                </a:lnTo>
                <a:lnTo>
                  <a:pt x="1641765" y="1044805"/>
                </a:lnTo>
                <a:lnTo>
                  <a:pt x="1628137" y="1043533"/>
                </a:lnTo>
                <a:lnTo>
                  <a:pt x="1614827" y="1042580"/>
                </a:lnTo>
                <a:lnTo>
                  <a:pt x="1601833" y="1041308"/>
                </a:lnTo>
                <a:lnTo>
                  <a:pt x="1589790" y="1040990"/>
                </a:lnTo>
                <a:lnTo>
                  <a:pt x="1578380" y="1040672"/>
                </a:lnTo>
                <a:lnTo>
                  <a:pt x="1567288" y="1040672"/>
                </a:lnTo>
                <a:lnTo>
                  <a:pt x="1563168" y="1027956"/>
                </a:lnTo>
                <a:lnTo>
                  <a:pt x="1559682" y="1016511"/>
                </a:lnTo>
                <a:lnTo>
                  <a:pt x="1556513" y="1006020"/>
                </a:lnTo>
                <a:lnTo>
                  <a:pt x="1553661" y="996483"/>
                </a:lnTo>
                <a:lnTo>
                  <a:pt x="1549857" y="979952"/>
                </a:lnTo>
                <a:lnTo>
                  <a:pt x="1547322" y="967235"/>
                </a:lnTo>
                <a:lnTo>
                  <a:pt x="1546371" y="957380"/>
                </a:lnTo>
                <a:lnTo>
                  <a:pt x="1545737" y="950704"/>
                </a:lnTo>
                <a:lnTo>
                  <a:pt x="1546371" y="947207"/>
                </a:lnTo>
                <a:lnTo>
                  <a:pt x="1546371" y="945936"/>
                </a:lnTo>
                <a:lnTo>
                  <a:pt x="1545104" y="936080"/>
                </a:lnTo>
                <a:lnTo>
                  <a:pt x="1544470" y="925907"/>
                </a:lnTo>
                <a:lnTo>
                  <a:pt x="1543519" y="916052"/>
                </a:lnTo>
                <a:lnTo>
                  <a:pt x="1542251" y="906833"/>
                </a:lnTo>
                <a:lnTo>
                  <a:pt x="1541301" y="902064"/>
                </a:lnTo>
                <a:lnTo>
                  <a:pt x="1540033" y="898249"/>
                </a:lnTo>
                <a:lnTo>
                  <a:pt x="1538448" y="894117"/>
                </a:lnTo>
                <a:lnTo>
                  <a:pt x="1536230" y="890620"/>
                </a:lnTo>
                <a:lnTo>
                  <a:pt x="1533694" y="887441"/>
                </a:lnTo>
                <a:lnTo>
                  <a:pt x="1530525" y="885215"/>
                </a:lnTo>
                <a:lnTo>
                  <a:pt x="1527039" y="883308"/>
                </a:lnTo>
                <a:lnTo>
                  <a:pt x="1522919" y="881718"/>
                </a:lnTo>
                <a:lnTo>
                  <a:pt x="1520384" y="883626"/>
                </a:lnTo>
                <a:lnTo>
                  <a:pt x="1513728" y="890620"/>
                </a:lnTo>
                <a:lnTo>
                  <a:pt x="1508974" y="896024"/>
                </a:lnTo>
                <a:lnTo>
                  <a:pt x="1503270" y="902700"/>
                </a:lnTo>
                <a:lnTo>
                  <a:pt x="1496931" y="910648"/>
                </a:lnTo>
                <a:lnTo>
                  <a:pt x="1489959" y="920503"/>
                </a:lnTo>
                <a:lnTo>
                  <a:pt x="1482670" y="931312"/>
                </a:lnTo>
                <a:lnTo>
                  <a:pt x="1474430" y="944028"/>
                </a:lnTo>
                <a:lnTo>
                  <a:pt x="1465873" y="958016"/>
                </a:lnTo>
                <a:lnTo>
                  <a:pt x="1456999" y="974229"/>
                </a:lnTo>
                <a:lnTo>
                  <a:pt x="1448125" y="991396"/>
                </a:lnTo>
                <a:lnTo>
                  <a:pt x="1439252" y="1011107"/>
                </a:lnTo>
                <a:lnTo>
                  <a:pt x="1430061" y="1032406"/>
                </a:lnTo>
                <a:lnTo>
                  <a:pt x="1421187" y="1054978"/>
                </a:lnTo>
                <a:lnTo>
                  <a:pt x="1404707" y="1059429"/>
                </a:lnTo>
                <a:lnTo>
                  <a:pt x="1387910" y="1064197"/>
                </a:lnTo>
                <a:lnTo>
                  <a:pt x="1370796" y="1069602"/>
                </a:lnTo>
                <a:lnTo>
                  <a:pt x="1353049" y="1076278"/>
                </a:lnTo>
                <a:lnTo>
                  <a:pt x="1335618" y="1083590"/>
                </a:lnTo>
                <a:lnTo>
                  <a:pt x="1326427" y="1087722"/>
                </a:lnTo>
                <a:lnTo>
                  <a:pt x="1317870" y="1092173"/>
                </a:lnTo>
                <a:lnTo>
                  <a:pt x="1308996" y="1096942"/>
                </a:lnTo>
                <a:lnTo>
                  <a:pt x="1300123" y="1101710"/>
                </a:lnTo>
                <a:lnTo>
                  <a:pt x="1291566" y="1107115"/>
                </a:lnTo>
                <a:lnTo>
                  <a:pt x="1283009" y="1112837"/>
                </a:lnTo>
                <a:lnTo>
                  <a:pt x="1280790" y="1100439"/>
                </a:lnTo>
                <a:lnTo>
                  <a:pt x="1279206" y="1088358"/>
                </a:lnTo>
                <a:lnTo>
                  <a:pt x="1278255" y="1076278"/>
                </a:lnTo>
                <a:lnTo>
                  <a:pt x="1277938" y="1064515"/>
                </a:lnTo>
                <a:lnTo>
                  <a:pt x="1277938" y="1052753"/>
                </a:lnTo>
                <a:lnTo>
                  <a:pt x="1278889" y="1040990"/>
                </a:lnTo>
                <a:lnTo>
                  <a:pt x="1279840" y="1029545"/>
                </a:lnTo>
                <a:lnTo>
                  <a:pt x="1281424" y="1018419"/>
                </a:lnTo>
                <a:lnTo>
                  <a:pt x="1283326" y="1007610"/>
                </a:lnTo>
                <a:lnTo>
                  <a:pt x="1285544" y="997119"/>
                </a:lnTo>
                <a:lnTo>
                  <a:pt x="1288080" y="986310"/>
                </a:lnTo>
                <a:lnTo>
                  <a:pt x="1290932" y="976137"/>
                </a:lnTo>
                <a:lnTo>
                  <a:pt x="1294101" y="966282"/>
                </a:lnTo>
                <a:lnTo>
                  <a:pt x="1297270" y="957062"/>
                </a:lnTo>
                <a:lnTo>
                  <a:pt x="1300756" y="947843"/>
                </a:lnTo>
                <a:lnTo>
                  <a:pt x="1304243" y="938942"/>
                </a:lnTo>
                <a:lnTo>
                  <a:pt x="1311532" y="922728"/>
                </a:lnTo>
                <a:lnTo>
                  <a:pt x="1319138" y="907787"/>
                </a:lnTo>
                <a:lnTo>
                  <a:pt x="1325793" y="895388"/>
                </a:lnTo>
                <a:lnTo>
                  <a:pt x="1332449" y="884262"/>
                </a:lnTo>
                <a:lnTo>
                  <a:pt x="1337836" y="875678"/>
                </a:lnTo>
                <a:lnTo>
                  <a:pt x="1342273" y="869002"/>
                </a:lnTo>
                <a:lnTo>
                  <a:pt x="1346076" y="863915"/>
                </a:lnTo>
                <a:lnTo>
                  <a:pt x="1349563" y="857557"/>
                </a:lnTo>
                <a:lnTo>
                  <a:pt x="1353366" y="850881"/>
                </a:lnTo>
                <a:lnTo>
                  <a:pt x="1358119" y="843887"/>
                </a:lnTo>
                <a:lnTo>
                  <a:pt x="1363507" y="836575"/>
                </a:lnTo>
                <a:lnTo>
                  <a:pt x="1369529" y="828628"/>
                </a:lnTo>
                <a:lnTo>
                  <a:pt x="1375867" y="820362"/>
                </a:lnTo>
                <a:lnTo>
                  <a:pt x="1390129" y="803195"/>
                </a:lnTo>
                <a:lnTo>
                  <a:pt x="1398052" y="794612"/>
                </a:lnTo>
                <a:lnTo>
                  <a:pt x="1406292" y="785074"/>
                </a:lnTo>
                <a:lnTo>
                  <a:pt x="1415165" y="776173"/>
                </a:lnTo>
                <a:lnTo>
                  <a:pt x="1424673" y="766636"/>
                </a:lnTo>
                <a:lnTo>
                  <a:pt x="1434498" y="757416"/>
                </a:lnTo>
                <a:lnTo>
                  <a:pt x="1444322" y="747879"/>
                </a:lnTo>
                <a:lnTo>
                  <a:pt x="1454781" y="738342"/>
                </a:lnTo>
                <a:lnTo>
                  <a:pt x="1465873" y="729123"/>
                </a:lnTo>
                <a:lnTo>
                  <a:pt x="1476965" y="719585"/>
                </a:lnTo>
                <a:lnTo>
                  <a:pt x="1488374" y="710684"/>
                </a:lnTo>
                <a:lnTo>
                  <a:pt x="1500418" y="701465"/>
                </a:lnTo>
                <a:lnTo>
                  <a:pt x="1512778" y="692881"/>
                </a:lnTo>
                <a:lnTo>
                  <a:pt x="1524821" y="684298"/>
                </a:lnTo>
                <a:lnTo>
                  <a:pt x="1537814" y="676032"/>
                </a:lnTo>
                <a:lnTo>
                  <a:pt x="1550491" y="668084"/>
                </a:lnTo>
                <a:lnTo>
                  <a:pt x="1563485" y="660772"/>
                </a:lnTo>
                <a:lnTo>
                  <a:pt x="1577113" y="653779"/>
                </a:lnTo>
                <a:lnTo>
                  <a:pt x="1590423" y="647102"/>
                </a:lnTo>
                <a:lnTo>
                  <a:pt x="1604051" y="640744"/>
                </a:lnTo>
                <a:lnTo>
                  <a:pt x="1618313" y="635022"/>
                </a:lnTo>
                <a:lnTo>
                  <a:pt x="1631940" y="629618"/>
                </a:lnTo>
                <a:lnTo>
                  <a:pt x="1645885" y="625167"/>
                </a:lnTo>
                <a:lnTo>
                  <a:pt x="1660463" y="621034"/>
                </a:lnTo>
                <a:lnTo>
                  <a:pt x="1674725" y="617855"/>
                </a:lnTo>
                <a:lnTo>
                  <a:pt x="1676943" y="617537"/>
                </a:lnTo>
                <a:close/>
                <a:moveTo>
                  <a:pt x="346476" y="395287"/>
                </a:moveTo>
                <a:lnTo>
                  <a:pt x="974007" y="395287"/>
                </a:lnTo>
                <a:lnTo>
                  <a:pt x="990521" y="395922"/>
                </a:lnTo>
                <a:lnTo>
                  <a:pt x="1006400" y="396875"/>
                </a:lnTo>
                <a:lnTo>
                  <a:pt x="1022596" y="398781"/>
                </a:lnTo>
                <a:lnTo>
                  <a:pt x="1038475" y="401322"/>
                </a:lnTo>
                <a:lnTo>
                  <a:pt x="1053719" y="404816"/>
                </a:lnTo>
                <a:lnTo>
                  <a:pt x="1069598" y="408627"/>
                </a:lnTo>
                <a:lnTo>
                  <a:pt x="1084524" y="413392"/>
                </a:lnTo>
                <a:lnTo>
                  <a:pt x="1099450" y="418791"/>
                </a:lnTo>
                <a:lnTo>
                  <a:pt x="1113423" y="424826"/>
                </a:lnTo>
                <a:lnTo>
                  <a:pt x="1127397" y="431497"/>
                </a:lnTo>
                <a:lnTo>
                  <a:pt x="1141370" y="438484"/>
                </a:lnTo>
                <a:lnTo>
                  <a:pt x="1154708" y="446425"/>
                </a:lnTo>
                <a:lnTo>
                  <a:pt x="1168046" y="454683"/>
                </a:lnTo>
                <a:lnTo>
                  <a:pt x="1180432" y="463577"/>
                </a:lnTo>
                <a:lnTo>
                  <a:pt x="1192500" y="473106"/>
                </a:lnTo>
                <a:lnTo>
                  <a:pt x="1203933" y="483270"/>
                </a:lnTo>
                <a:lnTo>
                  <a:pt x="1215365" y="493751"/>
                </a:lnTo>
                <a:lnTo>
                  <a:pt x="1226163" y="504868"/>
                </a:lnTo>
                <a:lnTo>
                  <a:pt x="1236643" y="515985"/>
                </a:lnTo>
                <a:lnTo>
                  <a:pt x="1246170" y="527738"/>
                </a:lnTo>
                <a:lnTo>
                  <a:pt x="1255380" y="540443"/>
                </a:lnTo>
                <a:lnTo>
                  <a:pt x="1264272" y="552830"/>
                </a:lnTo>
                <a:lnTo>
                  <a:pt x="1272211" y="566171"/>
                </a:lnTo>
                <a:lnTo>
                  <a:pt x="1280151" y="579511"/>
                </a:lnTo>
                <a:lnTo>
                  <a:pt x="1286820" y="593804"/>
                </a:lnTo>
                <a:lnTo>
                  <a:pt x="1293489" y="607780"/>
                </a:lnTo>
                <a:lnTo>
                  <a:pt x="1298888" y="622391"/>
                </a:lnTo>
                <a:lnTo>
                  <a:pt x="1303969" y="637319"/>
                </a:lnTo>
                <a:lnTo>
                  <a:pt x="1308098" y="652565"/>
                </a:lnTo>
                <a:lnTo>
                  <a:pt x="1312226" y="667811"/>
                </a:lnTo>
                <a:lnTo>
                  <a:pt x="1315402" y="684010"/>
                </a:lnTo>
                <a:lnTo>
                  <a:pt x="1317625" y="699574"/>
                </a:lnTo>
                <a:lnTo>
                  <a:pt x="1305240" y="712914"/>
                </a:lnTo>
                <a:lnTo>
                  <a:pt x="1293807" y="726255"/>
                </a:lnTo>
                <a:lnTo>
                  <a:pt x="1282692" y="739277"/>
                </a:lnTo>
                <a:lnTo>
                  <a:pt x="1272847" y="751347"/>
                </a:lnTo>
                <a:lnTo>
                  <a:pt x="1263637" y="763417"/>
                </a:lnTo>
                <a:lnTo>
                  <a:pt x="1255380" y="775169"/>
                </a:lnTo>
                <a:lnTo>
                  <a:pt x="1247758" y="786604"/>
                </a:lnTo>
                <a:lnTo>
                  <a:pt x="1241724" y="796768"/>
                </a:lnTo>
                <a:lnTo>
                  <a:pt x="1236008" y="805026"/>
                </a:lnTo>
                <a:lnTo>
                  <a:pt x="1229021" y="815508"/>
                </a:lnTo>
                <a:lnTo>
                  <a:pt x="1221717" y="828213"/>
                </a:lnTo>
                <a:lnTo>
                  <a:pt x="1213142" y="842506"/>
                </a:lnTo>
                <a:lnTo>
                  <a:pt x="1204250" y="859341"/>
                </a:lnTo>
                <a:lnTo>
                  <a:pt x="1195676" y="877763"/>
                </a:lnTo>
                <a:lnTo>
                  <a:pt x="1191547" y="887609"/>
                </a:lnTo>
                <a:lnTo>
                  <a:pt x="1187101" y="897774"/>
                </a:lnTo>
                <a:lnTo>
                  <a:pt x="1182655" y="908573"/>
                </a:lnTo>
                <a:lnTo>
                  <a:pt x="1178844" y="919690"/>
                </a:lnTo>
                <a:lnTo>
                  <a:pt x="1175033" y="931124"/>
                </a:lnTo>
                <a:lnTo>
                  <a:pt x="1171540" y="942877"/>
                </a:lnTo>
                <a:lnTo>
                  <a:pt x="1168046" y="954946"/>
                </a:lnTo>
                <a:lnTo>
                  <a:pt x="1164871" y="967651"/>
                </a:lnTo>
                <a:lnTo>
                  <a:pt x="1162012" y="980039"/>
                </a:lnTo>
                <a:lnTo>
                  <a:pt x="1159789" y="993379"/>
                </a:lnTo>
                <a:lnTo>
                  <a:pt x="1157249" y="1006720"/>
                </a:lnTo>
                <a:lnTo>
                  <a:pt x="1155661" y="1020695"/>
                </a:lnTo>
                <a:lnTo>
                  <a:pt x="1154708" y="1034353"/>
                </a:lnTo>
                <a:lnTo>
                  <a:pt x="1153755" y="1048329"/>
                </a:lnTo>
                <a:lnTo>
                  <a:pt x="1153755" y="1062940"/>
                </a:lnTo>
                <a:lnTo>
                  <a:pt x="1153755" y="1077551"/>
                </a:lnTo>
                <a:lnTo>
                  <a:pt x="1155026" y="1092161"/>
                </a:lnTo>
                <a:lnTo>
                  <a:pt x="1156614" y="1107090"/>
                </a:lnTo>
                <a:lnTo>
                  <a:pt x="1158519" y="1122336"/>
                </a:lnTo>
                <a:lnTo>
                  <a:pt x="1161377" y="1137900"/>
                </a:lnTo>
                <a:lnTo>
                  <a:pt x="1162965" y="1143617"/>
                </a:lnTo>
                <a:lnTo>
                  <a:pt x="1164871" y="1149017"/>
                </a:lnTo>
                <a:lnTo>
                  <a:pt x="1166776" y="1154734"/>
                </a:lnTo>
                <a:lnTo>
                  <a:pt x="1168682" y="1160134"/>
                </a:lnTo>
                <a:lnTo>
                  <a:pt x="1153120" y="1173474"/>
                </a:lnTo>
                <a:lnTo>
                  <a:pt x="1145181" y="1180144"/>
                </a:lnTo>
                <a:lnTo>
                  <a:pt x="1137877" y="1187450"/>
                </a:lnTo>
                <a:lnTo>
                  <a:pt x="1130255" y="1194437"/>
                </a:lnTo>
                <a:lnTo>
                  <a:pt x="1122951" y="1202060"/>
                </a:lnTo>
                <a:lnTo>
                  <a:pt x="1115646" y="1210001"/>
                </a:lnTo>
                <a:lnTo>
                  <a:pt x="1108660" y="1217624"/>
                </a:lnTo>
                <a:lnTo>
                  <a:pt x="1101990" y="1225882"/>
                </a:lnTo>
                <a:lnTo>
                  <a:pt x="1095321" y="1234141"/>
                </a:lnTo>
                <a:lnTo>
                  <a:pt x="1088652" y="1242717"/>
                </a:lnTo>
                <a:lnTo>
                  <a:pt x="1082618" y="1251928"/>
                </a:lnTo>
                <a:lnTo>
                  <a:pt x="1076267" y="1260822"/>
                </a:lnTo>
                <a:lnTo>
                  <a:pt x="1070233" y="1269715"/>
                </a:lnTo>
                <a:lnTo>
                  <a:pt x="1064834" y="1279244"/>
                </a:lnTo>
                <a:lnTo>
                  <a:pt x="1059118" y="1289090"/>
                </a:lnTo>
                <a:lnTo>
                  <a:pt x="1053719" y="1298937"/>
                </a:lnTo>
                <a:lnTo>
                  <a:pt x="1048320" y="1309101"/>
                </a:lnTo>
                <a:lnTo>
                  <a:pt x="1043556" y="1319265"/>
                </a:lnTo>
                <a:lnTo>
                  <a:pt x="1039110" y="1329747"/>
                </a:lnTo>
                <a:lnTo>
                  <a:pt x="1034347" y="1340864"/>
                </a:lnTo>
                <a:lnTo>
                  <a:pt x="1029901" y="1351663"/>
                </a:lnTo>
                <a:lnTo>
                  <a:pt x="1026090" y="1363097"/>
                </a:lnTo>
                <a:lnTo>
                  <a:pt x="1022279" y="1374532"/>
                </a:lnTo>
                <a:lnTo>
                  <a:pt x="1018468" y="1386284"/>
                </a:lnTo>
                <a:lnTo>
                  <a:pt x="1014974" y="1398036"/>
                </a:lnTo>
                <a:lnTo>
                  <a:pt x="1011799" y="1410106"/>
                </a:lnTo>
                <a:lnTo>
                  <a:pt x="1009258" y="1422811"/>
                </a:lnTo>
                <a:lnTo>
                  <a:pt x="1006400" y="1435517"/>
                </a:lnTo>
                <a:lnTo>
                  <a:pt x="1004177" y="1448539"/>
                </a:lnTo>
                <a:lnTo>
                  <a:pt x="1002271" y="1461562"/>
                </a:lnTo>
                <a:lnTo>
                  <a:pt x="1000048" y="1474902"/>
                </a:lnTo>
                <a:lnTo>
                  <a:pt x="998460" y="1488560"/>
                </a:lnTo>
                <a:lnTo>
                  <a:pt x="997508" y="1504759"/>
                </a:lnTo>
                <a:lnTo>
                  <a:pt x="996237" y="1525723"/>
                </a:lnTo>
                <a:lnTo>
                  <a:pt x="995602" y="1551133"/>
                </a:lnTo>
                <a:lnTo>
                  <a:pt x="995602" y="1565744"/>
                </a:lnTo>
                <a:lnTo>
                  <a:pt x="995920" y="1580990"/>
                </a:lnTo>
                <a:lnTo>
                  <a:pt x="996237" y="1596871"/>
                </a:lnTo>
                <a:lnTo>
                  <a:pt x="997190" y="1613705"/>
                </a:lnTo>
                <a:lnTo>
                  <a:pt x="998460" y="1630857"/>
                </a:lnTo>
                <a:lnTo>
                  <a:pt x="1000048" y="1648962"/>
                </a:lnTo>
                <a:lnTo>
                  <a:pt x="1002589" y="1667384"/>
                </a:lnTo>
                <a:lnTo>
                  <a:pt x="1005130" y="1686124"/>
                </a:lnTo>
                <a:lnTo>
                  <a:pt x="1008941" y="1705182"/>
                </a:lnTo>
                <a:lnTo>
                  <a:pt x="1012751" y="1724557"/>
                </a:lnTo>
                <a:lnTo>
                  <a:pt x="1017515" y="1744250"/>
                </a:lnTo>
                <a:lnTo>
                  <a:pt x="1022914" y="1763308"/>
                </a:lnTo>
                <a:lnTo>
                  <a:pt x="1029265" y="1783001"/>
                </a:lnTo>
                <a:lnTo>
                  <a:pt x="1036252" y="1802376"/>
                </a:lnTo>
                <a:lnTo>
                  <a:pt x="1044192" y="1821434"/>
                </a:lnTo>
                <a:lnTo>
                  <a:pt x="1048320" y="1831280"/>
                </a:lnTo>
                <a:lnTo>
                  <a:pt x="1053084" y="1840491"/>
                </a:lnTo>
                <a:lnTo>
                  <a:pt x="1057847" y="1849702"/>
                </a:lnTo>
                <a:lnTo>
                  <a:pt x="1062929" y="1858914"/>
                </a:lnTo>
                <a:lnTo>
                  <a:pt x="1068327" y="1868125"/>
                </a:lnTo>
                <a:lnTo>
                  <a:pt x="1073726" y="1877018"/>
                </a:lnTo>
                <a:lnTo>
                  <a:pt x="1079760" y="1885594"/>
                </a:lnTo>
                <a:lnTo>
                  <a:pt x="1085476" y="1894488"/>
                </a:lnTo>
                <a:lnTo>
                  <a:pt x="1092146" y="1902746"/>
                </a:lnTo>
                <a:lnTo>
                  <a:pt x="1098815" y="1911640"/>
                </a:lnTo>
                <a:lnTo>
                  <a:pt x="1105484" y="1919581"/>
                </a:lnTo>
                <a:lnTo>
                  <a:pt x="1113106" y="1927521"/>
                </a:lnTo>
                <a:lnTo>
                  <a:pt x="1120410" y="1935462"/>
                </a:lnTo>
                <a:lnTo>
                  <a:pt x="1128349" y="1943403"/>
                </a:lnTo>
                <a:lnTo>
                  <a:pt x="1119775" y="1947214"/>
                </a:lnTo>
                <a:lnTo>
                  <a:pt x="1110565" y="1951343"/>
                </a:lnTo>
                <a:lnTo>
                  <a:pt x="1101673" y="1955155"/>
                </a:lnTo>
                <a:lnTo>
                  <a:pt x="1092146" y="1958649"/>
                </a:lnTo>
                <a:lnTo>
                  <a:pt x="1083253" y="1962143"/>
                </a:lnTo>
                <a:lnTo>
                  <a:pt x="1073726" y="1964684"/>
                </a:lnTo>
                <a:lnTo>
                  <a:pt x="1064199" y="1967542"/>
                </a:lnTo>
                <a:lnTo>
                  <a:pt x="1054672" y="1970401"/>
                </a:lnTo>
                <a:lnTo>
                  <a:pt x="1044827" y="1972307"/>
                </a:lnTo>
                <a:lnTo>
                  <a:pt x="1034664" y="1974212"/>
                </a:lnTo>
                <a:lnTo>
                  <a:pt x="1024819" y="1975801"/>
                </a:lnTo>
                <a:lnTo>
                  <a:pt x="1014657" y="1977389"/>
                </a:lnTo>
                <a:lnTo>
                  <a:pt x="1004494" y="1978024"/>
                </a:lnTo>
                <a:lnTo>
                  <a:pt x="994332" y="1978977"/>
                </a:lnTo>
                <a:lnTo>
                  <a:pt x="984170" y="1979612"/>
                </a:lnTo>
                <a:lnTo>
                  <a:pt x="974007" y="1979612"/>
                </a:lnTo>
                <a:lnTo>
                  <a:pt x="955588" y="1979612"/>
                </a:lnTo>
                <a:lnTo>
                  <a:pt x="364895" y="1979612"/>
                </a:lnTo>
                <a:lnTo>
                  <a:pt x="346476" y="1979612"/>
                </a:lnTo>
                <a:lnTo>
                  <a:pt x="328692" y="1979294"/>
                </a:lnTo>
                <a:lnTo>
                  <a:pt x="311225" y="1977706"/>
                </a:lnTo>
                <a:lnTo>
                  <a:pt x="294076" y="1975801"/>
                </a:lnTo>
                <a:lnTo>
                  <a:pt x="276609" y="1972624"/>
                </a:lnTo>
                <a:lnTo>
                  <a:pt x="259778" y="1968813"/>
                </a:lnTo>
                <a:lnTo>
                  <a:pt x="243264" y="1964048"/>
                </a:lnTo>
                <a:lnTo>
                  <a:pt x="227385" y="1958649"/>
                </a:lnTo>
                <a:lnTo>
                  <a:pt x="211506" y="1952614"/>
                </a:lnTo>
                <a:lnTo>
                  <a:pt x="196262" y="1945626"/>
                </a:lnTo>
                <a:lnTo>
                  <a:pt x="181336" y="1937685"/>
                </a:lnTo>
                <a:lnTo>
                  <a:pt x="167045" y="1929427"/>
                </a:lnTo>
                <a:lnTo>
                  <a:pt x="152754" y="1920533"/>
                </a:lnTo>
                <a:lnTo>
                  <a:pt x="139098" y="1910687"/>
                </a:lnTo>
                <a:lnTo>
                  <a:pt x="126078" y="1900523"/>
                </a:lnTo>
                <a:lnTo>
                  <a:pt x="113692" y="1889406"/>
                </a:lnTo>
                <a:lnTo>
                  <a:pt x="101624" y="1878289"/>
                </a:lnTo>
                <a:lnTo>
                  <a:pt x="90192" y="1865901"/>
                </a:lnTo>
                <a:lnTo>
                  <a:pt x="79077" y="1853514"/>
                </a:lnTo>
                <a:lnTo>
                  <a:pt x="68914" y="1840491"/>
                </a:lnTo>
                <a:lnTo>
                  <a:pt x="59069" y="1826833"/>
                </a:lnTo>
                <a:lnTo>
                  <a:pt x="50177" y="1812858"/>
                </a:lnTo>
                <a:lnTo>
                  <a:pt x="41920" y="1798247"/>
                </a:lnTo>
                <a:lnTo>
                  <a:pt x="33981" y="1783318"/>
                </a:lnTo>
                <a:lnTo>
                  <a:pt x="26994" y="1768072"/>
                </a:lnTo>
                <a:lnTo>
                  <a:pt x="21278" y="1752509"/>
                </a:lnTo>
                <a:lnTo>
                  <a:pt x="15561" y="1736310"/>
                </a:lnTo>
                <a:lnTo>
                  <a:pt x="11115" y="1719793"/>
                </a:lnTo>
                <a:lnTo>
                  <a:pt x="6987" y="1702959"/>
                </a:lnTo>
                <a:lnTo>
                  <a:pt x="3811" y="1686124"/>
                </a:lnTo>
                <a:lnTo>
                  <a:pt x="1588" y="1668337"/>
                </a:lnTo>
                <a:lnTo>
                  <a:pt x="318" y="1650868"/>
                </a:lnTo>
                <a:lnTo>
                  <a:pt x="0" y="1633081"/>
                </a:lnTo>
                <a:lnTo>
                  <a:pt x="0" y="792321"/>
                </a:lnTo>
                <a:lnTo>
                  <a:pt x="0" y="742136"/>
                </a:lnTo>
                <a:lnTo>
                  <a:pt x="318" y="724349"/>
                </a:lnTo>
                <a:lnTo>
                  <a:pt x="1588" y="706562"/>
                </a:lnTo>
                <a:lnTo>
                  <a:pt x="3811" y="689410"/>
                </a:lnTo>
                <a:lnTo>
                  <a:pt x="6987" y="672258"/>
                </a:lnTo>
                <a:lnTo>
                  <a:pt x="11115" y="655106"/>
                </a:lnTo>
                <a:lnTo>
                  <a:pt x="15561" y="638907"/>
                </a:lnTo>
                <a:lnTo>
                  <a:pt x="21278" y="622708"/>
                </a:lnTo>
                <a:lnTo>
                  <a:pt x="26994" y="607144"/>
                </a:lnTo>
                <a:lnTo>
                  <a:pt x="33981" y="591898"/>
                </a:lnTo>
                <a:lnTo>
                  <a:pt x="41920" y="576970"/>
                </a:lnTo>
                <a:lnTo>
                  <a:pt x="50177" y="562359"/>
                </a:lnTo>
                <a:lnTo>
                  <a:pt x="59069" y="548383"/>
                </a:lnTo>
                <a:lnTo>
                  <a:pt x="68914" y="534408"/>
                </a:lnTo>
                <a:lnTo>
                  <a:pt x="79077" y="521703"/>
                </a:lnTo>
                <a:lnTo>
                  <a:pt x="90192" y="508998"/>
                </a:lnTo>
                <a:lnTo>
                  <a:pt x="101624" y="496928"/>
                </a:lnTo>
                <a:lnTo>
                  <a:pt x="113692" y="485493"/>
                </a:lnTo>
                <a:lnTo>
                  <a:pt x="126078" y="474694"/>
                </a:lnTo>
                <a:lnTo>
                  <a:pt x="139098" y="463894"/>
                </a:lnTo>
                <a:lnTo>
                  <a:pt x="152754" y="454683"/>
                </a:lnTo>
                <a:lnTo>
                  <a:pt x="167045" y="445472"/>
                </a:lnTo>
                <a:lnTo>
                  <a:pt x="181336" y="437214"/>
                </a:lnTo>
                <a:lnTo>
                  <a:pt x="196262" y="429591"/>
                </a:lnTo>
                <a:lnTo>
                  <a:pt x="211506" y="422285"/>
                </a:lnTo>
                <a:lnTo>
                  <a:pt x="227385" y="416250"/>
                </a:lnTo>
                <a:lnTo>
                  <a:pt x="243264" y="411168"/>
                </a:lnTo>
                <a:lnTo>
                  <a:pt x="259778" y="406404"/>
                </a:lnTo>
                <a:lnTo>
                  <a:pt x="276609" y="402592"/>
                </a:lnTo>
                <a:lnTo>
                  <a:pt x="294076" y="399416"/>
                </a:lnTo>
                <a:lnTo>
                  <a:pt x="311225" y="396875"/>
                </a:lnTo>
                <a:lnTo>
                  <a:pt x="328692" y="395922"/>
                </a:lnTo>
                <a:lnTo>
                  <a:pt x="346476" y="395287"/>
                </a:lnTo>
                <a:close/>
                <a:moveTo>
                  <a:pt x="388620" y="0"/>
                </a:moveTo>
                <a:lnTo>
                  <a:pt x="395923" y="0"/>
                </a:lnTo>
                <a:lnTo>
                  <a:pt x="923608" y="0"/>
                </a:lnTo>
                <a:lnTo>
                  <a:pt x="930275" y="0"/>
                </a:lnTo>
                <a:lnTo>
                  <a:pt x="937260" y="318"/>
                </a:lnTo>
                <a:lnTo>
                  <a:pt x="943610" y="1270"/>
                </a:lnTo>
                <a:lnTo>
                  <a:pt x="950278" y="2223"/>
                </a:lnTo>
                <a:lnTo>
                  <a:pt x="956628" y="3810"/>
                </a:lnTo>
                <a:lnTo>
                  <a:pt x="962660" y="5715"/>
                </a:lnTo>
                <a:lnTo>
                  <a:pt x="969010" y="7938"/>
                </a:lnTo>
                <a:lnTo>
                  <a:pt x="975043" y="10160"/>
                </a:lnTo>
                <a:lnTo>
                  <a:pt x="980758" y="13018"/>
                </a:lnTo>
                <a:lnTo>
                  <a:pt x="986155" y="15558"/>
                </a:lnTo>
                <a:lnTo>
                  <a:pt x="991870" y="18733"/>
                </a:lnTo>
                <a:lnTo>
                  <a:pt x="997268" y="22225"/>
                </a:lnTo>
                <a:lnTo>
                  <a:pt x="1002348" y="25718"/>
                </a:lnTo>
                <a:lnTo>
                  <a:pt x="1007428" y="29845"/>
                </a:lnTo>
                <a:lnTo>
                  <a:pt x="1012190" y="33973"/>
                </a:lnTo>
                <a:lnTo>
                  <a:pt x="1016953" y="38418"/>
                </a:lnTo>
                <a:lnTo>
                  <a:pt x="1021080" y="43180"/>
                </a:lnTo>
                <a:lnTo>
                  <a:pt x="1025525" y="47625"/>
                </a:lnTo>
                <a:lnTo>
                  <a:pt x="1029335" y="53023"/>
                </a:lnTo>
                <a:lnTo>
                  <a:pt x="1032828" y="58103"/>
                </a:lnTo>
                <a:lnTo>
                  <a:pt x="1036320" y="63183"/>
                </a:lnTo>
                <a:lnTo>
                  <a:pt x="1039495" y="68898"/>
                </a:lnTo>
                <a:lnTo>
                  <a:pt x="1042353" y="74295"/>
                </a:lnTo>
                <a:lnTo>
                  <a:pt x="1045210" y="80328"/>
                </a:lnTo>
                <a:lnTo>
                  <a:pt x="1047433" y="86043"/>
                </a:lnTo>
                <a:lnTo>
                  <a:pt x="1049338" y="92393"/>
                </a:lnTo>
                <a:lnTo>
                  <a:pt x="1051243" y="98743"/>
                </a:lnTo>
                <a:lnTo>
                  <a:pt x="1052830" y="105093"/>
                </a:lnTo>
                <a:lnTo>
                  <a:pt x="1054100" y="111760"/>
                </a:lnTo>
                <a:lnTo>
                  <a:pt x="1054735" y="118428"/>
                </a:lnTo>
                <a:lnTo>
                  <a:pt x="1055370" y="125095"/>
                </a:lnTo>
                <a:lnTo>
                  <a:pt x="1055688" y="131763"/>
                </a:lnTo>
                <a:lnTo>
                  <a:pt x="1055370" y="138430"/>
                </a:lnTo>
                <a:lnTo>
                  <a:pt x="1054735" y="145098"/>
                </a:lnTo>
                <a:lnTo>
                  <a:pt x="1054100" y="151448"/>
                </a:lnTo>
                <a:lnTo>
                  <a:pt x="1052830" y="158115"/>
                </a:lnTo>
                <a:lnTo>
                  <a:pt x="1051243" y="164465"/>
                </a:lnTo>
                <a:lnTo>
                  <a:pt x="1049338" y="170815"/>
                </a:lnTo>
                <a:lnTo>
                  <a:pt x="1047433" y="177165"/>
                </a:lnTo>
                <a:lnTo>
                  <a:pt x="1045210" y="182880"/>
                </a:lnTo>
                <a:lnTo>
                  <a:pt x="1042353" y="188913"/>
                </a:lnTo>
                <a:lnTo>
                  <a:pt x="1039495" y="194628"/>
                </a:lnTo>
                <a:lnTo>
                  <a:pt x="1036320" y="200343"/>
                </a:lnTo>
                <a:lnTo>
                  <a:pt x="1032828" y="205740"/>
                </a:lnTo>
                <a:lnTo>
                  <a:pt x="1029335" y="210820"/>
                </a:lnTo>
                <a:lnTo>
                  <a:pt x="1025525" y="215900"/>
                </a:lnTo>
                <a:lnTo>
                  <a:pt x="1021080" y="220663"/>
                </a:lnTo>
                <a:lnTo>
                  <a:pt x="1016953" y="225108"/>
                </a:lnTo>
                <a:lnTo>
                  <a:pt x="1012190" y="229553"/>
                </a:lnTo>
                <a:lnTo>
                  <a:pt x="1007428" y="233363"/>
                </a:lnTo>
                <a:lnTo>
                  <a:pt x="1002348" y="237490"/>
                </a:lnTo>
                <a:lnTo>
                  <a:pt x="997268" y="241300"/>
                </a:lnTo>
                <a:lnTo>
                  <a:pt x="991870" y="244793"/>
                </a:lnTo>
                <a:lnTo>
                  <a:pt x="986155" y="247968"/>
                </a:lnTo>
                <a:lnTo>
                  <a:pt x="980758" y="250825"/>
                </a:lnTo>
                <a:lnTo>
                  <a:pt x="975043" y="253365"/>
                </a:lnTo>
                <a:lnTo>
                  <a:pt x="969010" y="255905"/>
                </a:lnTo>
                <a:lnTo>
                  <a:pt x="962660" y="257810"/>
                </a:lnTo>
                <a:lnTo>
                  <a:pt x="956628" y="259715"/>
                </a:lnTo>
                <a:lnTo>
                  <a:pt x="950278" y="261303"/>
                </a:lnTo>
                <a:lnTo>
                  <a:pt x="943610" y="262573"/>
                </a:lnTo>
                <a:lnTo>
                  <a:pt x="937260" y="263208"/>
                </a:lnTo>
                <a:lnTo>
                  <a:pt x="930275" y="263525"/>
                </a:lnTo>
                <a:lnTo>
                  <a:pt x="923608" y="263525"/>
                </a:lnTo>
                <a:lnTo>
                  <a:pt x="395923" y="263525"/>
                </a:lnTo>
                <a:lnTo>
                  <a:pt x="388620" y="263525"/>
                </a:lnTo>
                <a:lnTo>
                  <a:pt x="381953" y="263208"/>
                </a:lnTo>
                <a:lnTo>
                  <a:pt x="375285" y="262573"/>
                </a:lnTo>
                <a:lnTo>
                  <a:pt x="369253" y="261303"/>
                </a:lnTo>
                <a:lnTo>
                  <a:pt x="362585" y="259715"/>
                </a:lnTo>
                <a:lnTo>
                  <a:pt x="356235" y="257810"/>
                </a:lnTo>
                <a:lnTo>
                  <a:pt x="350520" y="255905"/>
                </a:lnTo>
                <a:lnTo>
                  <a:pt x="344170" y="253365"/>
                </a:lnTo>
                <a:lnTo>
                  <a:pt x="338138" y="250825"/>
                </a:lnTo>
                <a:lnTo>
                  <a:pt x="332740" y="247968"/>
                </a:lnTo>
                <a:lnTo>
                  <a:pt x="327343" y="244793"/>
                </a:lnTo>
                <a:lnTo>
                  <a:pt x="321628" y="241300"/>
                </a:lnTo>
                <a:lnTo>
                  <a:pt x="316548" y="237490"/>
                </a:lnTo>
                <a:lnTo>
                  <a:pt x="311468" y="233363"/>
                </a:lnTo>
                <a:lnTo>
                  <a:pt x="307023" y="229553"/>
                </a:lnTo>
                <a:lnTo>
                  <a:pt x="302260" y="225108"/>
                </a:lnTo>
                <a:lnTo>
                  <a:pt x="297815" y="220663"/>
                </a:lnTo>
                <a:lnTo>
                  <a:pt x="293688" y="215900"/>
                </a:lnTo>
                <a:lnTo>
                  <a:pt x="289560" y="210820"/>
                </a:lnTo>
                <a:lnTo>
                  <a:pt x="286068" y="205740"/>
                </a:lnTo>
                <a:lnTo>
                  <a:pt x="282575" y="200343"/>
                </a:lnTo>
                <a:lnTo>
                  <a:pt x="279400" y="194628"/>
                </a:lnTo>
                <a:lnTo>
                  <a:pt x="276860" y="188913"/>
                </a:lnTo>
                <a:lnTo>
                  <a:pt x="274003" y="182880"/>
                </a:lnTo>
                <a:lnTo>
                  <a:pt x="271463" y="177165"/>
                </a:lnTo>
                <a:lnTo>
                  <a:pt x="269558" y="170815"/>
                </a:lnTo>
                <a:lnTo>
                  <a:pt x="267653" y="164465"/>
                </a:lnTo>
                <a:lnTo>
                  <a:pt x="266065" y="158115"/>
                </a:lnTo>
                <a:lnTo>
                  <a:pt x="264795" y="151448"/>
                </a:lnTo>
                <a:lnTo>
                  <a:pt x="264160" y="145098"/>
                </a:lnTo>
                <a:lnTo>
                  <a:pt x="263843" y="138430"/>
                </a:lnTo>
                <a:lnTo>
                  <a:pt x="263525" y="131763"/>
                </a:lnTo>
                <a:lnTo>
                  <a:pt x="263843" y="125095"/>
                </a:lnTo>
                <a:lnTo>
                  <a:pt x="264160" y="118428"/>
                </a:lnTo>
                <a:lnTo>
                  <a:pt x="264795" y="111760"/>
                </a:lnTo>
                <a:lnTo>
                  <a:pt x="266065" y="105093"/>
                </a:lnTo>
                <a:lnTo>
                  <a:pt x="267653" y="98743"/>
                </a:lnTo>
                <a:lnTo>
                  <a:pt x="269558" y="92393"/>
                </a:lnTo>
                <a:lnTo>
                  <a:pt x="271463" y="86043"/>
                </a:lnTo>
                <a:lnTo>
                  <a:pt x="274003" y="80328"/>
                </a:lnTo>
                <a:lnTo>
                  <a:pt x="276860" y="74295"/>
                </a:lnTo>
                <a:lnTo>
                  <a:pt x="279400" y="68898"/>
                </a:lnTo>
                <a:lnTo>
                  <a:pt x="282575" y="63183"/>
                </a:lnTo>
                <a:lnTo>
                  <a:pt x="286068" y="58103"/>
                </a:lnTo>
                <a:lnTo>
                  <a:pt x="289560" y="53023"/>
                </a:lnTo>
                <a:lnTo>
                  <a:pt x="293688" y="47625"/>
                </a:lnTo>
                <a:lnTo>
                  <a:pt x="297815" y="43180"/>
                </a:lnTo>
                <a:lnTo>
                  <a:pt x="302260" y="38418"/>
                </a:lnTo>
                <a:lnTo>
                  <a:pt x="307023" y="33973"/>
                </a:lnTo>
                <a:lnTo>
                  <a:pt x="311468" y="29845"/>
                </a:lnTo>
                <a:lnTo>
                  <a:pt x="316548" y="25718"/>
                </a:lnTo>
                <a:lnTo>
                  <a:pt x="321628" y="22225"/>
                </a:lnTo>
                <a:lnTo>
                  <a:pt x="327343" y="18733"/>
                </a:lnTo>
                <a:lnTo>
                  <a:pt x="332740" y="15558"/>
                </a:lnTo>
                <a:lnTo>
                  <a:pt x="338138" y="13018"/>
                </a:lnTo>
                <a:lnTo>
                  <a:pt x="344170" y="10160"/>
                </a:lnTo>
                <a:lnTo>
                  <a:pt x="350520" y="7938"/>
                </a:lnTo>
                <a:lnTo>
                  <a:pt x="356235" y="5715"/>
                </a:lnTo>
                <a:lnTo>
                  <a:pt x="362585" y="3810"/>
                </a:lnTo>
                <a:lnTo>
                  <a:pt x="369253" y="2223"/>
                </a:lnTo>
                <a:lnTo>
                  <a:pt x="375285" y="1270"/>
                </a:lnTo>
                <a:lnTo>
                  <a:pt x="381953" y="318"/>
                </a:lnTo>
                <a:lnTo>
                  <a:pt x="388620" y="0"/>
                </a:lnTo>
                <a:close/>
              </a:path>
            </a:pathLst>
          </a:custGeom>
          <a:solidFill>
            <a:sysClr val="window" lastClr="FFFFFF"/>
          </a:solidFill>
          <a:ln>
            <a:noFill/>
          </a:ln>
        </p:spPr>
        <p:txBody>
          <a:bodyPr anchor="ctr">
            <a:normAutofit/>
            <a:scene3d>
              <a:camera prst="orthographicFront"/>
              <a:lightRig rig="threePt" dir="t"/>
            </a:scene3d>
            <a:sp3d>
              <a:contourClr>
                <a:srgbClr val="FFFFFF"/>
              </a:contourClr>
            </a:sp3d>
          </a:bodyPr>
          <a:lstStyle/>
          <a:p>
            <a:pPr algn="ctr">
              <a:defRPr/>
            </a:pPr>
            <a:endParaRPr lang="zh-CN" altLang="en-US">
              <a:solidFill>
                <a:srgbClr val="FFFFFF"/>
              </a:solidFill>
              <a:sym typeface="Arial" panose="020B0604020202020204" pitchFamily="34" charset="0"/>
            </a:endParaRPr>
          </a:p>
        </p:txBody>
      </p:sp>
      <p:sp>
        <p:nvSpPr>
          <p:cNvPr id="97" name="椭圆 96"/>
          <p:cNvSpPr/>
          <p:nvPr>
            <p:custDataLst>
              <p:tags r:id="rId27"/>
            </p:custDataLst>
          </p:nvPr>
        </p:nvSpPr>
        <p:spPr>
          <a:xfrm>
            <a:off x="4724400" y="4440555"/>
            <a:ext cx="1007745" cy="1007745"/>
          </a:xfrm>
          <a:prstGeom prst="ellipse">
            <a:avLst/>
          </a:prstGeom>
          <a:solidFill>
            <a:srgbClr val="1AA3AA"/>
          </a:solidFill>
          <a:ln w="12700" cap="flat" cmpd="sng" algn="ctr">
            <a:noFill/>
            <a:prstDash val="solid"/>
            <a:miter lim="800000"/>
          </a:ln>
          <a:effectLst/>
        </p:spPr>
        <p:txBody>
          <a:bodyPr rtlCol="0" anchor="ctr">
            <a:normAutofit/>
          </a:bodyPr>
          <a:lstStyle/>
          <a:p>
            <a:pPr algn="ctr"/>
            <a:endParaRPr lang="zh-CN" altLang="en-US">
              <a:sym typeface="Arial" panose="020B0604020202020204" pitchFamily="34" charset="0"/>
            </a:endParaRPr>
          </a:p>
        </p:txBody>
      </p:sp>
      <p:sp>
        <p:nvSpPr>
          <p:cNvPr id="98" name="KSO_Shape"/>
          <p:cNvSpPr/>
          <p:nvPr>
            <p:custDataLst>
              <p:tags r:id="rId28"/>
            </p:custDataLst>
          </p:nvPr>
        </p:nvSpPr>
        <p:spPr bwMode="auto">
          <a:xfrm>
            <a:off x="4947285" y="4652645"/>
            <a:ext cx="513080" cy="574040"/>
          </a:xfrm>
          <a:custGeom>
            <a:avLst/>
            <a:gdLst>
              <a:gd name="T0" fmla="*/ 248428 w 2033587"/>
              <a:gd name="T1" fmla="*/ 944529 h 2276475"/>
              <a:gd name="T2" fmla="*/ 1175716 w 2033587"/>
              <a:gd name="T3" fmla="*/ 709393 h 2276475"/>
              <a:gd name="T4" fmla="*/ 1178374 w 2033587"/>
              <a:gd name="T5" fmla="*/ 591162 h 2276475"/>
              <a:gd name="T6" fmla="*/ 1585424 w 2033587"/>
              <a:gd name="T7" fmla="*/ 232745 h 2276475"/>
              <a:gd name="T8" fmla="*/ 1623685 w 2033587"/>
              <a:gd name="T9" fmla="*/ 244701 h 2276475"/>
              <a:gd name="T10" fmla="*/ 1656631 w 2033587"/>
              <a:gd name="T11" fmla="*/ 266753 h 2276475"/>
              <a:gd name="T12" fmla="*/ 1682138 w 2033587"/>
              <a:gd name="T13" fmla="*/ 297308 h 2276475"/>
              <a:gd name="T14" fmla="*/ 1697549 w 2033587"/>
              <a:gd name="T15" fmla="*/ 334505 h 2276475"/>
              <a:gd name="T16" fmla="*/ 1701800 w 2033587"/>
              <a:gd name="T17" fmla="*/ 1767638 h 2276475"/>
              <a:gd name="T18" fmla="*/ 1695689 w 2033587"/>
              <a:gd name="T19" fmla="*/ 1808289 h 2276475"/>
              <a:gd name="T20" fmla="*/ 1678419 w 2033587"/>
              <a:gd name="T21" fmla="*/ 1844423 h 2276475"/>
              <a:gd name="T22" fmla="*/ 1651849 w 2033587"/>
              <a:gd name="T23" fmla="*/ 1873649 h 2276475"/>
              <a:gd name="T24" fmla="*/ 1617839 w 2033587"/>
              <a:gd name="T25" fmla="*/ 1894372 h 2276475"/>
              <a:gd name="T26" fmla="*/ 1578251 w 2033587"/>
              <a:gd name="T27" fmla="*/ 1904469 h 2276475"/>
              <a:gd name="T28" fmla="*/ 381012 w 2033587"/>
              <a:gd name="T29" fmla="*/ 1903672 h 2276475"/>
              <a:gd name="T30" fmla="*/ 342220 w 2033587"/>
              <a:gd name="T31" fmla="*/ 1891715 h 2276475"/>
              <a:gd name="T32" fmla="*/ 309539 w 2033587"/>
              <a:gd name="T33" fmla="*/ 1869397 h 2276475"/>
              <a:gd name="T34" fmla="*/ 284298 w 2033587"/>
              <a:gd name="T35" fmla="*/ 1838844 h 2276475"/>
              <a:gd name="T36" fmla="*/ 268621 w 2033587"/>
              <a:gd name="T37" fmla="*/ 1801912 h 2276475"/>
              <a:gd name="T38" fmla="*/ 382075 w 2033587"/>
              <a:gd name="T39" fmla="*/ 1767638 h 2276475"/>
              <a:gd name="T40" fmla="*/ 385528 w 2033587"/>
              <a:gd name="T41" fmla="*/ 1778531 h 2276475"/>
              <a:gd name="T42" fmla="*/ 398017 w 2033587"/>
              <a:gd name="T43" fmla="*/ 1786768 h 2276475"/>
              <a:gd name="T44" fmla="*/ 1570013 w 2033587"/>
              <a:gd name="T45" fmla="*/ 1786502 h 2276475"/>
              <a:gd name="T46" fmla="*/ 1581704 w 2033587"/>
              <a:gd name="T47" fmla="*/ 1776937 h 2276475"/>
              <a:gd name="T48" fmla="*/ 1583830 w 2033587"/>
              <a:gd name="T49" fmla="*/ 368513 h 2276475"/>
              <a:gd name="T50" fmla="*/ 1580376 w 2033587"/>
              <a:gd name="T51" fmla="*/ 357619 h 2276475"/>
              <a:gd name="T52" fmla="*/ 1568419 w 2033587"/>
              <a:gd name="T53" fmla="*/ 349383 h 2276475"/>
              <a:gd name="T54" fmla="*/ 492697 w 2033587"/>
              <a:gd name="T55" fmla="*/ 362402 h 2276475"/>
              <a:gd name="T56" fmla="*/ 484724 w 2033587"/>
              <a:gd name="T57" fmla="*/ 402787 h 2276475"/>
              <a:gd name="T58" fmla="*/ 465590 w 2033587"/>
              <a:gd name="T59" fmla="*/ 437592 h 2276475"/>
              <a:gd name="T60" fmla="*/ 437421 w 2033587"/>
              <a:gd name="T61" fmla="*/ 465490 h 2276475"/>
              <a:gd name="T62" fmla="*/ 402608 w 2033587"/>
              <a:gd name="T63" fmla="*/ 484619 h 2276475"/>
              <a:gd name="T64" fmla="*/ 362480 w 2033587"/>
              <a:gd name="T65" fmla="*/ 492856 h 2276475"/>
              <a:gd name="T66" fmla="*/ 118789 w 2033587"/>
              <a:gd name="T67" fmla="*/ 1542067 h 2276475"/>
              <a:gd name="T68" fmla="*/ 128090 w 2033587"/>
              <a:gd name="T69" fmla="*/ 1553757 h 2276475"/>
              <a:gd name="T70" fmla="*/ 1299773 w 2033587"/>
              <a:gd name="T71" fmla="*/ 1556149 h 2276475"/>
              <a:gd name="T72" fmla="*/ 1310934 w 2033587"/>
              <a:gd name="T73" fmla="*/ 1552695 h 2276475"/>
              <a:gd name="T74" fmla="*/ 1319438 w 2033587"/>
              <a:gd name="T75" fmla="*/ 1540208 h 2276475"/>
              <a:gd name="T76" fmla="*/ 1318907 w 2033587"/>
              <a:gd name="T77" fmla="*/ 131782 h 2276475"/>
              <a:gd name="T78" fmla="*/ 1309340 w 2033587"/>
              <a:gd name="T79" fmla="*/ 120357 h 2276475"/>
              <a:gd name="T80" fmla="*/ 492963 w 2033587"/>
              <a:gd name="T81" fmla="*/ 117967 h 2276475"/>
              <a:gd name="T82" fmla="*/ 1327676 w 2033587"/>
              <a:gd name="T83" fmla="*/ 2922 h 2276475"/>
              <a:gd name="T84" fmla="*/ 1365413 w 2033587"/>
              <a:gd name="T85" fmla="*/ 16738 h 2276475"/>
              <a:gd name="T86" fmla="*/ 1397303 w 2033587"/>
              <a:gd name="T87" fmla="*/ 40385 h 2276475"/>
              <a:gd name="T88" fmla="*/ 1420954 w 2033587"/>
              <a:gd name="T89" fmla="*/ 72268 h 2276475"/>
              <a:gd name="T90" fmla="*/ 1434773 w 2033587"/>
              <a:gd name="T91" fmla="*/ 109996 h 2276475"/>
              <a:gd name="T92" fmla="*/ 1437430 w 2033587"/>
              <a:gd name="T93" fmla="*/ 1543396 h 2276475"/>
              <a:gd name="T94" fmla="*/ 1429192 w 2033587"/>
              <a:gd name="T95" fmla="*/ 1583515 h 2276475"/>
              <a:gd name="T96" fmla="*/ 1410324 w 2033587"/>
              <a:gd name="T97" fmla="*/ 1618586 h 2276475"/>
              <a:gd name="T98" fmla="*/ 1382155 w 2033587"/>
              <a:gd name="T99" fmla="*/ 1646749 h 2276475"/>
              <a:gd name="T100" fmla="*/ 1347076 w 2033587"/>
              <a:gd name="T101" fmla="*/ 1665613 h 2276475"/>
              <a:gd name="T102" fmla="*/ 1307214 w 2033587"/>
              <a:gd name="T103" fmla="*/ 1673849 h 2276475"/>
              <a:gd name="T104" fmla="*/ 109754 w 2033587"/>
              <a:gd name="T105" fmla="*/ 1671192 h 2276475"/>
              <a:gd name="T106" fmla="*/ 72017 w 2033587"/>
              <a:gd name="T107" fmla="*/ 1657377 h 2276475"/>
              <a:gd name="T108" fmla="*/ 40394 w 2033587"/>
              <a:gd name="T109" fmla="*/ 1633731 h 2276475"/>
              <a:gd name="T110" fmla="*/ 16476 w 2033587"/>
              <a:gd name="T111" fmla="*/ 1601848 h 2276475"/>
              <a:gd name="T112" fmla="*/ 2657 w 2033587"/>
              <a:gd name="T113" fmla="*/ 1564120 h 2276475"/>
              <a:gd name="T114" fmla="*/ 409517 w 2033587"/>
              <a:gd name="T115" fmla="*/ 0 h 22764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33587" h="2276475">
                <a:moveTo>
                  <a:pt x="312737" y="1411287"/>
                </a:moveTo>
                <a:lnTo>
                  <a:pt x="1422400" y="1411287"/>
                </a:lnTo>
                <a:lnTo>
                  <a:pt x="1422400" y="1552575"/>
                </a:lnTo>
                <a:lnTo>
                  <a:pt x="312737" y="1552575"/>
                </a:lnTo>
                <a:lnTo>
                  <a:pt x="312737" y="1411287"/>
                </a:lnTo>
                <a:close/>
                <a:moveTo>
                  <a:pt x="296862" y="1128712"/>
                </a:moveTo>
                <a:lnTo>
                  <a:pt x="1404937" y="1128712"/>
                </a:lnTo>
                <a:lnTo>
                  <a:pt x="1404937" y="1270000"/>
                </a:lnTo>
                <a:lnTo>
                  <a:pt x="296862" y="1270000"/>
                </a:lnTo>
                <a:lnTo>
                  <a:pt x="296862" y="1128712"/>
                </a:lnTo>
                <a:close/>
                <a:moveTo>
                  <a:pt x="296862" y="847725"/>
                </a:moveTo>
                <a:lnTo>
                  <a:pt x="1404937" y="847725"/>
                </a:lnTo>
                <a:lnTo>
                  <a:pt x="1404937" y="987425"/>
                </a:lnTo>
                <a:lnTo>
                  <a:pt x="296862" y="987425"/>
                </a:lnTo>
                <a:lnTo>
                  <a:pt x="296862" y="847725"/>
                </a:lnTo>
                <a:close/>
                <a:moveTo>
                  <a:pt x="869950" y="565150"/>
                </a:moveTo>
                <a:lnTo>
                  <a:pt x="1408113" y="565150"/>
                </a:lnTo>
                <a:lnTo>
                  <a:pt x="1408113" y="706438"/>
                </a:lnTo>
                <a:lnTo>
                  <a:pt x="869950" y="706438"/>
                </a:lnTo>
                <a:lnTo>
                  <a:pt x="869950" y="565150"/>
                </a:lnTo>
                <a:close/>
                <a:moveTo>
                  <a:pt x="1869440" y="276225"/>
                </a:moveTo>
                <a:lnTo>
                  <a:pt x="1877695" y="276543"/>
                </a:lnTo>
                <a:lnTo>
                  <a:pt x="1885950" y="276860"/>
                </a:lnTo>
                <a:lnTo>
                  <a:pt x="1894522" y="278130"/>
                </a:lnTo>
                <a:lnTo>
                  <a:pt x="1902460" y="279400"/>
                </a:lnTo>
                <a:lnTo>
                  <a:pt x="1910080" y="281305"/>
                </a:lnTo>
                <a:lnTo>
                  <a:pt x="1918017" y="283528"/>
                </a:lnTo>
                <a:lnTo>
                  <a:pt x="1925955" y="286068"/>
                </a:lnTo>
                <a:lnTo>
                  <a:pt x="1933257" y="288925"/>
                </a:lnTo>
                <a:lnTo>
                  <a:pt x="1940242" y="292418"/>
                </a:lnTo>
                <a:lnTo>
                  <a:pt x="1947545" y="296228"/>
                </a:lnTo>
                <a:lnTo>
                  <a:pt x="1954530" y="299720"/>
                </a:lnTo>
                <a:lnTo>
                  <a:pt x="1961197" y="304165"/>
                </a:lnTo>
                <a:lnTo>
                  <a:pt x="1967865" y="308928"/>
                </a:lnTo>
                <a:lnTo>
                  <a:pt x="1973897" y="313690"/>
                </a:lnTo>
                <a:lnTo>
                  <a:pt x="1979612" y="318770"/>
                </a:lnTo>
                <a:lnTo>
                  <a:pt x="1985645" y="324168"/>
                </a:lnTo>
                <a:lnTo>
                  <a:pt x="1991042" y="330200"/>
                </a:lnTo>
                <a:lnTo>
                  <a:pt x="1996122" y="335915"/>
                </a:lnTo>
                <a:lnTo>
                  <a:pt x="2000885" y="342265"/>
                </a:lnTo>
                <a:lnTo>
                  <a:pt x="2005647" y="348615"/>
                </a:lnTo>
                <a:lnTo>
                  <a:pt x="2010092" y="355283"/>
                </a:lnTo>
                <a:lnTo>
                  <a:pt x="2013585" y="362268"/>
                </a:lnTo>
                <a:lnTo>
                  <a:pt x="2017395" y="369570"/>
                </a:lnTo>
                <a:lnTo>
                  <a:pt x="2020570" y="376873"/>
                </a:lnTo>
                <a:lnTo>
                  <a:pt x="2023745" y="384175"/>
                </a:lnTo>
                <a:lnTo>
                  <a:pt x="2026285" y="391795"/>
                </a:lnTo>
                <a:lnTo>
                  <a:pt x="2028507" y="399733"/>
                </a:lnTo>
                <a:lnTo>
                  <a:pt x="2030412" y="407670"/>
                </a:lnTo>
                <a:lnTo>
                  <a:pt x="2032000" y="415608"/>
                </a:lnTo>
                <a:lnTo>
                  <a:pt x="2032952" y="423863"/>
                </a:lnTo>
                <a:lnTo>
                  <a:pt x="2033270" y="432118"/>
                </a:lnTo>
                <a:lnTo>
                  <a:pt x="2033587" y="440373"/>
                </a:lnTo>
                <a:lnTo>
                  <a:pt x="2033587" y="2112328"/>
                </a:lnTo>
                <a:lnTo>
                  <a:pt x="2033270" y="2120583"/>
                </a:lnTo>
                <a:lnTo>
                  <a:pt x="2032952" y="2128838"/>
                </a:lnTo>
                <a:lnTo>
                  <a:pt x="2032000" y="2137410"/>
                </a:lnTo>
                <a:lnTo>
                  <a:pt x="2030412" y="2145348"/>
                </a:lnTo>
                <a:lnTo>
                  <a:pt x="2028507" y="2153285"/>
                </a:lnTo>
                <a:lnTo>
                  <a:pt x="2026285" y="2160905"/>
                </a:lnTo>
                <a:lnTo>
                  <a:pt x="2023745" y="2168525"/>
                </a:lnTo>
                <a:lnTo>
                  <a:pt x="2020570" y="2175828"/>
                </a:lnTo>
                <a:lnTo>
                  <a:pt x="2017395" y="2183130"/>
                </a:lnTo>
                <a:lnTo>
                  <a:pt x="2013585" y="2190433"/>
                </a:lnTo>
                <a:lnTo>
                  <a:pt x="2010092" y="2197418"/>
                </a:lnTo>
                <a:lnTo>
                  <a:pt x="2005647" y="2204085"/>
                </a:lnTo>
                <a:lnTo>
                  <a:pt x="2000885" y="2210435"/>
                </a:lnTo>
                <a:lnTo>
                  <a:pt x="1996122" y="2216785"/>
                </a:lnTo>
                <a:lnTo>
                  <a:pt x="1991042" y="2222500"/>
                </a:lnTo>
                <a:lnTo>
                  <a:pt x="1985645" y="2228533"/>
                </a:lnTo>
                <a:lnTo>
                  <a:pt x="1979612" y="2233930"/>
                </a:lnTo>
                <a:lnTo>
                  <a:pt x="1973897" y="2239010"/>
                </a:lnTo>
                <a:lnTo>
                  <a:pt x="1967865" y="2243773"/>
                </a:lnTo>
                <a:lnTo>
                  <a:pt x="1961197" y="2248535"/>
                </a:lnTo>
                <a:lnTo>
                  <a:pt x="1954530" y="2252980"/>
                </a:lnTo>
                <a:lnTo>
                  <a:pt x="1947545" y="2256790"/>
                </a:lnTo>
                <a:lnTo>
                  <a:pt x="1940242" y="2260600"/>
                </a:lnTo>
                <a:lnTo>
                  <a:pt x="1933257" y="2263775"/>
                </a:lnTo>
                <a:lnTo>
                  <a:pt x="1925955" y="2266633"/>
                </a:lnTo>
                <a:lnTo>
                  <a:pt x="1918017" y="2269173"/>
                </a:lnTo>
                <a:lnTo>
                  <a:pt x="1910080" y="2271395"/>
                </a:lnTo>
                <a:lnTo>
                  <a:pt x="1902460" y="2273300"/>
                </a:lnTo>
                <a:lnTo>
                  <a:pt x="1894522" y="2274888"/>
                </a:lnTo>
                <a:lnTo>
                  <a:pt x="1885950" y="2275840"/>
                </a:lnTo>
                <a:lnTo>
                  <a:pt x="1877695" y="2276475"/>
                </a:lnTo>
                <a:lnTo>
                  <a:pt x="1869440" y="2276475"/>
                </a:lnTo>
                <a:lnTo>
                  <a:pt x="480377" y="2276475"/>
                </a:lnTo>
                <a:lnTo>
                  <a:pt x="471805" y="2276475"/>
                </a:lnTo>
                <a:lnTo>
                  <a:pt x="463550" y="2275840"/>
                </a:lnTo>
                <a:lnTo>
                  <a:pt x="455295" y="2274888"/>
                </a:lnTo>
                <a:lnTo>
                  <a:pt x="447040" y="2273300"/>
                </a:lnTo>
                <a:lnTo>
                  <a:pt x="439102" y="2271395"/>
                </a:lnTo>
                <a:lnTo>
                  <a:pt x="431482" y="2269173"/>
                </a:lnTo>
                <a:lnTo>
                  <a:pt x="423862" y="2266633"/>
                </a:lnTo>
                <a:lnTo>
                  <a:pt x="416242" y="2263775"/>
                </a:lnTo>
                <a:lnTo>
                  <a:pt x="408940" y="2260600"/>
                </a:lnTo>
                <a:lnTo>
                  <a:pt x="401955" y="2256790"/>
                </a:lnTo>
                <a:lnTo>
                  <a:pt x="394970" y="2252980"/>
                </a:lnTo>
                <a:lnTo>
                  <a:pt x="388620" y="2248535"/>
                </a:lnTo>
                <a:lnTo>
                  <a:pt x="381952" y="2243773"/>
                </a:lnTo>
                <a:lnTo>
                  <a:pt x="375602" y="2239010"/>
                </a:lnTo>
                <a:lnTo>
                  <a:pt x="369887" y="2233930"/>
                </a:lnTo>
                <a:lnTo>
                  <a:pt x="364172" y="2228533"/>
                </a:lnTo>
                <a:lnTo>
                  <a:pt x="358457" y="2222500"/>
                </a:lnTo>
                <a:lnTo>
                  <a:pt x="353377" y="2216785"/>
                </a:lnTo>
                <a:lnTo>
                  <a:pt x="348297" y="2210435"/>
                </a:lnTo>
                <a:lnTo>
                  <a:pt x="343852" y="2204085"/>
                </a:lnTo>
                <a:lnTo>
                  <a:pt x="339725" y="2197418"/>
                </a:lnTo>
                <a:lnTo>
                  <a:pt x="335597" y="2190433"/>
                </a:lnTo>
                <a:lnTo>
                  <a:pt x="332105" y="2183130"/>
                </a:lnTo>
                <a:lnTo>
                  <a:pt x="328612" y="2175828"/>
                </a:lnTo>
                <a:lnTo>
                  <a:pt x="325755" y="2168525"/>
                </a:lnTo>
                <a:lnTo>
                  <a:pt x="323215" y="2160905"/>
                </a:lnTo>
                <a:lnTo>
                  <a:pt x="320992" y="2153285"/>
                </a:lnTo>
                <a:lnTo>
                  <a:pt x="319087" y="2145348"/>
                </a:lnTo>
                <a:lnTo>
                  <a:pt x="317817" y="2137410"/>
                </a:lnTo>
                <a:lnTo>
                  <a:pt x="316547" y="2128838"/>
                </a:lnTo>
                <a:lnTo>
                  <a:pt x="315912" y="2120583"/>
                </a:lnTo>
                <a:lnTo>
                  <a:pt x="315912" y="2112328"/>
                </a:lnTo>
                <a:lnTo>
                  <a:pt x="456565" y="2112328"/>
                </a:lnTo>
                <a:lnTo>
                  <a:pt x="456882" y="2114868"/>
                </a:lnTo>
                <a:lnTo>
                  <a:pt x="457200" y="2116773"/>
                </a:lnTo>
                <a:lnTo>
                  <a:pt x="457835" y="2118995"/>
                </a:lnTo>
                <a:lnTo>
                  <a:pt x="458470" y="2121218"/>
                </a:lnTo>
                <a:lnTo>
                  <a:pt x="459422" y="2123440"/>
                </a:lnTo>
                <a:lnTo>
                  <a:pt x="460692" y="2125345"/>
                </a:lnTo>
                <a:lnTo>
                  <a:pt x="463550" y="2128838"/>
                </a:lnTo>
                <a:lnTo>
                  <a:pt x="467042" y="2132013"/>
                </a:lnTo>
                <a:lnTo>
                  <a:pt x="468947" y="2132965"/>
                </a:lnTo>
                <a:lnTo>
                  <a:pt x="471170" y="2133918"/>
                </a:lnTo>
                <a:lnTo>
                  <a:pt x="473392" y="2134870"/>
                </a:lnTo>
                <a:lnTo>
                  <a:pt x="475615" y="2135188"/>
                </a:lnTo>
                <a:lnTo>
                  <a:pt x="477837" y="2135505"/>
                </a:lnTo>
                <a:lnTo>
                  <a:pt x="480377" y="2135823"/>
                </a:lnTo>
                <a:lnTo>
                  <a:pt x="1869440" y="2135823"/>
                </a:lnTo>
                <a:lnTo>
                  <a:pt x="1871980" y="2135505"/>
                </a:lnTo>
                <a:lnTo>
                  <a:pt x="1874202" y="2135188"/>
                </a:lnTo>
                <a:lnTo>
                  <a:pt x="1876107" y="2134870"/>
                </a:lnTo>
                <a:lnTo>
                  <a:pt x="1878330" y="2133918"/>
                </a:lnTo>
                <a:lnTo>
                  <a:pt x="1880552" y="2132965"/>
                </a:lnTo>
                <a:lnTo>
                  <a:pt x="1882457" y="2132013"/>
                </a:lnTo>
                <a:lnTo>
                  <a:pt x="1885950" y="2128838"/>
                </a:lnTo>
                <a:lnTo>
                  <a:pt x="1888490" y="2125345"/>
                </a:lnTo>
                <a:lnTo>
                  <a:pt x="1890077" y="2123440"/>
                </a:lnTo>
                <a:lnTo>
                  <a:pt x="1890712" y="2121218"/>
                </a:lnTo>
                <a:lnTo>
                  <a:pt x="1891982" y="2118995"/>
                </a:lnTo>
                <a:lnTo>
                  <a:pt x="1892300" y="2116773"/>
                </a:lnTo>
                <a:lnTo>
                  <a:pt x="1892617" y="2114868"/>
                </a:lnTo>
                <a:lnTo>
                  <a:pt x="1892617" y="2112328"/>
                </a:lnTo>
                <a:lnTo>
                  <a:pt x="1892617" y="440373"/>
                </a:lnTo>
                <a:lnTo>
                  <a:pt x="1892617" y="438468"/>
                </a:lnTo>
                <a:lnTo>
                  <a:pt x="1892300" y="435928"/>
                </a:lnTo>
                <a:lnTo>
                  <a:pt x="1891982" y="433705"/>
                </a:lnTo>
                <a:lnTo>
                  <a:pt x="1890712" y="431483"/>
                </a:lnTo>
                <a:lnTo>
                  <a:pt x="1890077" y="429578"/>
                </a:lnTo>
                <a:lnTo>
                  <a:pt x="1888490" y="427355"/>
                </a:lnTo>
                <a:lnTo>
                  <a:pt x="1885950" y="424180"/>
                </a:lnTo>
                <a:lnTo>
                  <a:pt x="1882457" y="421323"/>
                </a:lnTo>
                <a:lnTo>
                  <a:pt x="1880552" y="420053"/>
                </a:lnTo>
                <a:lnTo>
                  <a:pt x="1878330" y="419100"/>
                </a:lnTo>
                <a:lnTo>
                  <a:pt x="1876107" y="418148"/>
                </a:lnTo>
                <a:lnTo>
                  <a:pt x="1874202" y="417513"/>
                </a:lnTo>
                <a:lnTo>
                  <a:pt x="1871980" y="417195"/>
                </a:lnTo>
                <a:lnTo>
                  <a:pt x="1869440" y="417195"/>
                </a:lnTo>
                <a:lnTo>
                  <a:pt x="1869440" y="276225"/>
                </a:lnTo>
                <a:close/>
                <a:moveTo>
                  <a:pt x="589072" y="140970"/>
                </a:moveTo>
                <a:lnTo>
                  <a:pt x="589072" y="424815"/>
                </a:lnTo>
                <a:lnTo>
                  <a:pt x="588754" y="433070"/>
                </a:lnTo>
                <a:lnTo>
                  <a:pt x="588436" y="441643"/>
                </a:lnTo>
                <a:lnTo>
                  <a:pt x="587166" y="449580"/>
                </a:lnTo>
                <a:lnTo>
                  <a:pt x="585896" y="458153"/>
                </a:lnTo>
                <a:lnTo>
                  <a:pt x="583991" y="465773"/>
                </a:lnTo>
                <a:lnTo>
                  <a:pt x="581768" y="473710"/>
                </a:lnTo>
                <a:lnTo>
                  <a:pt x="579227" y="481330"/>
                </a:lnTo>
                <a:lnTo>
                  <a:pt x="576052" y="488633"/>
                </a:lnTo>
                <a:lnTo>
                  <a:pt x="572876" y="495935"/>
                </a:lnTo>
                <a:lnTo>
                  <a:pt x="569065" y="503238"/>
                </a:lnTo>
                <a:lnTo>
                  <a:pt x="565572" y="509905"/>
                </a:lnTo>
                <a:lnTo>
                  <a:pt x="561126" y="516573"/>
                </a:lnTo>
                <a:lnTo>
                  <a:pt x="556363" y="522923"/>
                </a:lnTo>
                <a:lnTo>
                  <a:pt x="551600" y="528955"/>
                </a:lnTo>
                <a:lnTo>
                  <a:pt x="546519" y="535305"/>
                </a:lnTo>
                <a:lnTo>
                  <a:pt x="541120" y="541020"/>
                </a:lnTo>
                <a:lnTo>
                  <a:pt x="535087" y="546100"/>
                </a:lnTo>
                <a:lnTo>
                  <a:pt x="529371" y="551815"/>
                </a:lnTo>
                <a:lnTo>
                  <a:pt x="522702" y="556260"/>
                </a:lnTo>
                <a:lnTo>
                  <a:pt x="516668" y="561023"/>
                </a:lnTo>
                <a:lnTo>
                  <a:pt x="509682" y="565150"/>
                </a:lnTo>
                <a:lnTo>
                  <a:pt x="503013" y="569278"/>
                </a:lnTo>
                <a:lnTo>
                  <a:pt x="495709" y="572770"/>
                </a:lnTo>
                <a:lnTo>
                  <a:pt x="488406" y="575945"/>
                </a:lnTo>
                <a:lnTo>
                  <a:pt x="481102" y="579120"/>
                </a:lnTo>
                <a:lnTo>
                  <a:pt x="473480" y="581978"/>
                </a:lnTo>
                <a:lnTo>
                  <a:pt x="465541" y="584200"/>
                </a:lnTo>
                <a:lnTo>
                  <a:pt x="457602" y="585788"/>
                </a:lnTo>
                <a:lnTo>
                  <a:pt x="449663" y="587375"/>
                </a:lnTo>
                <a:lnTo>
                  <a:pt x="441407" y="588328"/>
                </a:lnTo>
                <a:lnTo>
                  <a:pt x="433150" y="588963"/>
                </a:lnTo>
                <a:lnTo>
                  <a:pt x="424576" y="589280"/>
                </a:lnTo>
                <a:lnTo>
                  <a:pt x="140678" y="589280"/>
                </a:lnTo>
                <a:lnTo>
                  <a:pt x="140678" y="1836103"/>
                </a:lnTo>
                <a:lnTo>
                  <a:pt x="140678" y="1838643"/>
                </a:lnTo>
                <a:lnTo>
                  <a:pt x="140996" y="1840548"/>
                </a:lnTo>
                <a:lnTo>
                  <a:pt x="141948" y="1842770"/>
                </a:lnTo>
                <a:lnTo>
                  <a:pt x="142584" y="1844993"/>
                </a:lnTo>
                <a:lnTo>
                  <a:pt x="143536" y="1847215"/>
                </a:lnTo>
                <a:lnTo>
                  <a:pt x="144807" y="1849120"/>
                </a:lnTo>
                <a:lnTo>
                  <a:pt x="147665" y="1852613"/>
                </a:lnTo>
                <a:lnTo>
                  <a:pt x="151475" y="1855470"/>
                </a:lnTo>
                <a:lnTo>
                  <a:pt x="153063" y="1856740"/>
                </a:lnTo>
                <a:lnTo>
                  <a:pt x="155286" y="1857693"/>
                </a:lnTo>
                <a:lnTo>
                  <a:pt x="157191" y="1858645"/>
                </a:lnTo>
                <a:lnTo>
                  <a:pt x="159732" y="1858963"/>
                </a:lnTo>
                <a:lnTo>
                  <a:pt x="161955" y="1859280"/>
                </a:lnTo>
                <a:lnTo>
                  <a:pt x="164495" y="1859598"/>
                </a:lnTo>
                <a:lnTo>
                  <a:pt x="1553180" y="1859598"/>
                </a:lnTo>
                <a:lnTo>
                  <a:pt x="1556038" y="1859280"/>
                </a:lnTo>
                <a:lnTo>
                  <a:pt x="1557943" y="1858963"/>
                </a:lnTo>
                <a:lnTo>
                  <a:pt x="1560484" y="1858645"/>
                </a:lnTo>
                <a:lnTo>
                  <a:pt x="1562389" y="1857693"/>
                </a:lnTo>
                <a:lnTo>
                  <a:pt x="1564612" y="1856740"/>
                </a:lnTo>
                <a:lnTo>
                  <a:pt x="1566517" y="1855470"/>
                </a:lnTo>
                <a:lnTo>
                  <a:pt x="1570010" y="1852613"/>
                </a:lnTo>
                <a:lnTo>
                  <a:pt x="1572868" y="1849120"/>
                </a:lnTo>
                <a:lnTo>
                  <a:pt x="1574139" y="1847215"/>
                </a:lnTo>
                <a:lnTo>
                  <a:pt x="1575091" y="1844993"/>
                </a:lnTo>
                <a:lnTo>
                  <a:pt x="1576044" y="1842770"/>
                </a:lnTo>
                <a:lnTo>
                  <a:pt x="1576679" y="1840548"/>
                </a:lnTo>
                <a:lnTo>
                  <a:pt x="1576997" y="1838643"/>
                </a:lnTo>
                <a:lnTo>
                  <a:pt x="1576997" y="1836103"/>
                </a:lnTo>
                <a:lnTo>
                  <a:pt x="1576997" y="164782"/>
                </a:lnTo>
                <a:lnTo>
                  <a:pt x="1576997" y="161925"/>
                </a:lnTo>
                <a:lnTo>
                  <a:pt x="1576679" y="160020"/>
                </a:lnTo>
                <a:lnTo>
                  <a:pt x="1576044" y="157480"/>
                </a:lnTo>
                <a:lnTo>
                  <a:pt x="1575091" y="155257"/>
                </a:lnTo>
                <a:lnTo>
                  <a:pt x="1574139" y="153352"/>
                </a:lnTo>
                <a:lnTo>
                  <a:pt x="1572868" y="151447"/>
                </a:lnTo>
                <a:lnTo>
                  <a:pt x="1570010" y="147955"/>
                </a:lnTo>
                <a:lnTo>
                  <a:pt x="1566517" y="145097"/>
                </a:lnTo>
                <a:lnTo>
                  <a:pt x="1564612" y="143827"/>
                </a:lnTo>
                <a:lnTo>
                  <a:pt x="1562389" y="142875"/>
                </a:lnTo>
                <a:lnTo>
                  <a:pt x="1560484" y="141922"/>
                </a:lnTo>
                <a:lnTo>
                  <a:pt x="1557943" y="141287"/>
                </a:lnTo>
                <a:lnTo>
                  <a:pt x="1556038" y="140970"/>
                </a:lnTo>
                <a:lnTo>
                  <a:pt x="1553180" y="140970"/>
                </a:lnTo>
                <a:lnTo>
                  <a:pt x="589072" y="140970"/>
                </a:lnTo>
                <a:close/>
                <a:moveTo>
                  <a:pt x="489358" y="0"/>
                </a:moveTo>
                <a:lnTo>
                  <a:pt x="1553180" y="0"/>
                </a:lnTo>
                <a:lnTo>
                  <a:pt x="1562071" y="317"/>
                </a:lnTo>
                <a:lnTo>
                  <a:pt x="1570010" y="952"/>
                </a:lnTo>
                <a:lnTo>
                  <a:pt x="1578584" y="2222"/>
                </a:lnTo>
                <a:lnTo>
                  <a:pt x="1586523" y="3492"/>
                </a:lnTo>
                <a:lnTo>
                  <a:pt x="1594462" y="5397"/>
                </a:lnTo>
                <a:lnTo>
                  <a:pt x="1602084" y="7620"/>
                </a:lnTo>
                <a:lnTo>
                  <a:pt x="1609705" y="10160"/>
                </a:lnTo>
                <a:lnTo>
                  <a:pt x="1617644" y="13017"/>
                </a:lnTo>
                <a:lnTo>
                  <a:pt x="1624630" y="16192"/>
                </a:lnTo>
                <a:lnTo>
                  <a:pt x="1631617" y="20002"/>
                </a:lnTo>
                <a:lnTo>
                  <a:pt x="1638603" y="23812"/>
                </a:lnTo>
                <a:lnTo>
                  <a:pt x="1645589" y="28257"/>
                </a:lnTo>
                <a:lnTo>
                  <a:pt x="1651623" y="32702"/>
                </a:lnTo>
                <a:lnTo>
                  <a:pt x="1657974" y="37782"/>
                </a:lnTo>
                <a:lnTo>
                  <a:pt x="1664008" y="42862"/>
                </a:lnTo>
                <a:lnTo>
                  <a:pt x="1669724" y="48260"/>
                </a:lnTo>
                <a:lnTo>
                  <a:pt x="1675122" y="53975"/>
                </a:lnTo>
                <a:lnTo>
                  <a:pt x="1680203" y="60007"/>
                </a:lnTo>
                <a:lnTo>
                  <a:pt x="1685284" y="66357"/>
                </a:lnTo>
                <a:lnTo>
                  <a:pt x="1689730" y="72390"/>
                </a:lnTo>
                <a:lnTo>
                  <a:pt x="1694176" y="79375"/>
                </a:lnTo>
                <a:lnTo>
                  <a:pt x="1697987" y="86360"/>
                </a:lnTo>
                <a:lnTo>
                  <a:pt x="1701797" y="93345"/>
                </a:lnTo>
                <a:lnTo>
                  <a:pt x="1704973" y="100647"/>
                </a:lnTo>
                <a:lnTo>
                  <a:pt x="1707831" y="108267"/>
                </a:lnTo>
                <a:lnTo>
                  <a:pt x="1710371" y="115570"/>
                </a:lnTo>
                <a:lnTo>
                  <a:pt x="1712594" y="123507"/>
                </a:lnTo>
                <a:lnTo>
                  <a:pt x="1714500" y="131445"/>
                </a:lnTo>
                <a:lnTo>
                  <a:pt x="1715770" y="139382"/>
                </a:lnTo>
                <a:lnTo>
                  <a:pt x="1717040" y="147637"/>
                </a:lnTo>
                <a:lnTo>
                  <a:pt x="1717675" y="155892"/>
                </a:lnTo>
                <a:lnTo>
                  <a:pt x="1717675" y="164782"/>
                </a:lnTo>
                <a:lnTo>
                  <a:pt x="1717675" y="1836103"/>
                </a:lnTo>
                <a:lnTo>
                  <a:pt x="1717675" y="1844358"/>
                </a:lnTo>
                <a:lnTo>
                  <a:pt x="1717040" y="1852613"/>
                </a:lnTo>
                <a:lnTo>
                  <a:pt x="1715770" y="1861185"/>
                </a:lnTo>
                <a:lnTo>
                  <a:pt x="1714500" y="1869123"/>
                </a:lnTo>
                <a:lnTo>
                  <a:pt x="1712594" y="1877060"/>
                </a:lnTo>
                <a:lnTo>
                  <a:pt x="1710371" y="1884680"/>
                </a:lnTo>
                <a:lnTo>
                  <a:pt x="1707831" y="1892300"/>
                </a:lnTo>
                <a:lnTo>
                  <a:pt x="1704973" y="1900238"/>
                </a:lnTo>
                <a:lnTo>
                  <a:pt x="1701797" y="1907223"/>
                </a:lnTo>
                <a:lnTo>
                  <a:pt x="1697987" y="1914208"/>
                </a:lnTo>
                <a:lnTo>
                  <a:pt x="1694176" y="1921193"/>
                </a:lnTo>
                <a:lnTo>
                  <a:pt x="1689730" y="1927860"/>
                </a:lnTo>
                <a:lnTo>
                  <a:pt x="1685284" y="1934210"/>
                </a:lnTo>
                <a:lnTo>
                  <a:pt x="1680203" y="1940560"/>
                </a:lnTo>
                <a:lnTo>
                  <a:pt x="1675122" y="1946275"/>
                </a:lnTo>
                <a:lnTo>
                  <a:pt x="1669724" y="1952308"/>
                </a:lnTo>
                <a:lnTo>
                  <a:pt x="1664008" y="1957705"/>
                </a:lnTo>
                <a:lnTo>
                  <a:pt x="1657974" y="1962785"/>
                </a:lnTo>
                <a:lnTo>
                  <a:pt x="1651623" y="1967865"/>
                </a:lnTo>
                <a:lnTo>
                  <a:pt x="1645589" y="1972310"/>
                </a:lnTo>
                <a:lnTo>
                  <a:pt x="1638603" y="1976755"/>
                </a:lnTo>
                <a:lnTo>
                  <a:pt x="1631617" y="1980565"/>
                </a:lnTo>
                <a:lnTo>
                  <a:pt x="1624630" y="1984375"/>
                </a:lnTo>
                <a:lnTo>
                  <a:pt x="1617644" y="1987550"/>
                </a:lnTo>
                <a:lnTo>
                  <a:pt x="1609705" y="1990408"/>
                </a:lnTo>
                <a:lnTo>
                  <a:pt x="1602084" y="1992948"/>
                </a:lnTo>
                <a:lnTo>
                  <a:pt x="1594462" y="1995170"/>
                </a:lnTo>
                <a:lnTo>
                  <a:pt x="1586523" y="1997075"/>
                </a:lnTo>
                <a:lnTo>
                  <a:pt x="1578584" y="1998345"/>
                </a:lnTo>
                <a:lnTo>
                  <a:pt x="1570010" y="1999615"/>
                </a:lnTo>
                <a:lnTo>
                  <a:pt x="1562071" y="2000250"/>
                </a:lnTo>
                <a:lnTo>
                  <a:pt x="1553180" y="2000250"/>
                </a:lnTo>
                <a:lnTo>
                  <a:pt x="164495" y="2000250"/>
                </a:lnTo>
                <a:lnTo>
                  <a:pt x="155604" y="2000250"/>
                </a:lnTo>
                <a:lnTo>
                  <a:pt x="147665" y="1999615"/>
                </a:lnTo>
                <a:lnTo>
                  <a:pt x="139408" y="1998345"/>
                </a:lnTo>
                <a:lnTo>
                  <a:pt x="131152" y="1997075"/>
                </a:lnTo>
                <a:lnTo>
                  <a:pt x="123213" y="1995170"/>
                </a:lnTo>
                <a:lnTo>
                  <a:pt x="115591" y="1992948"/>
                </a:lnTo>
                <a:lnTo>
                  <a:pt x="107970" y="1990408"/>
                </a:lnTo>
                <a:lnTo>
                  <a:pt x="100348" y="1987550"/>
                </a:lnTo>
                <a:lnTo>
                  <a:pt x="93044" y="1984375"/>
                </a:lnTo>
                <a:lnTo>
                  <a:pt x="86058" y="1980565"/>
                </a:lnTo>
                <a:lnTo>
                  <a:pt x="79072" y="1976755"/>
                </a:lnTo>
                <a:lnTo>
                  <a:pt x="72721" y="1972310"/>
                </a:lnTo>
                <a:lnTo>
                  <a:pt x="66052" y="1967865"/>
                </a:lnTo>
                <a:lnTo>
                  <a:pt x="59701" y="1962785"/>
                </a:lnTo>
                <a:lnTo>
                  <a:pt x="53667" y="1957705"/>
                </a:lnTo>
                <a:lnTo>
                  <a:pt x="48269" y="1952308"/>
                </a:lnTo>
                <a:lnTo>
                  <a:pt x="42553" y="1946275"/>
                </a:lnTo>
                <a:lnTo>
                  <a:pt x="37472" y="1940560"/>
                </a:lnTo>
                <a:lnTo>
                  <a:pt x="32391" y="1934210"/>
                </a:lnTo>
                <a:lnTo>
                  <a:pt x="27945" y="1927860"/>
                </a:lnTo>
                <a:lnTo>
                  <a:pt x="23817" y="1921193"/>
                </a:lnTo>
                <a:lnTo>
                  <a:pt x="19688" y="1914208"/>
                </a:lnTo>
                <a:lnTo>
                  <a:pt x="16195" y="1907223"/>
                </a:lnTo>
                <a:lnTo>
                  <a:pt x="12702" y="1900238"/>
                </a:lnTo>
                <a:lnTo>
                  <a:pt x="9844" y="1892300"/>
                </a:lnTo>
                <a:lnTo>
                  <a:pt x="7304" y="1884680"/>
                </a:lnTo>
                <a:lnTo>
                  <a:pt x="5081" y="1877060"/>
                </a:lnTo>
                <a:lnTo>
                  <a:pt x="3175" y="1869123"/>
                </a:lnTo>
                <a:lnTo>
                  <a:pt x="1905" y="1861185"/>
                </a:lnTo>
                <a:lnTo>
                  <a:pt x="635" y="1852613"/>
                </a:lnTo>
                <a:lnTo>
                  <a:pt x="0" y="1844358"/>
                </a:lnTo>
                <a:lnTo>
                  <a:pt x="0" y="1836103"/>
                </a:lnTo>
                <a:lnTo>
                  <a:pt x="0" y="489585"/>
                </a:lnTo>
                <a:lnTo>
                  <a:pt x="489358" y="0"/>
                </a:lnTo>
                <a:close/>
              </a:path>
            </a:pathLst>
          </a:custGeom>
          <a:solidFill>
            <a:sysClr val="window" lastClr="FFFFFF"/>
          </a:solidFill>
          <a:ln>
            <a:noFill/>
          </a:ln>
        </p:spPr>
        <p:txBody>
          <a:bodyPr anchor="ctr">
            <a:normAutofit/>
            <a:scene3d>
              <a:camera prst="orthographicFront"/>
              <a:lightRig rig="threePt" dir="t"/>
            </a:scene3d>
            <a:sp3d>
              <a:contourClr>
                <a:srgbClr val="FFFFFF"/>
              </a:contourClr>
            </a:sp3d>
          </a:bodyPr>
          <a:lstStyle/>
          <a:p>
            <a:pPr algn="ctr">
              <a:defRPr/>
            </a:pPr>
            <a:endParaRPr lang="zh-CN" altLang="en-US">
              <a:solidFill>
                <a:srgbClr val="FFFFFF"/>
              </a:solidFill>
              <a:sym typeface="Arial" panose="020B0604020202020204" pitchFamily="34" charset="0"/>
            </a:endParaRPr>
          </a:p>
        </p:txBody>
      </p:sp>
      <p:cxnSp>
        <p:nvCxnSpPr>
          <p:cNvPr id="99" name="直接连接符 98"/>
          <p:cNvCxnSpPr/>
          <p:nvPr>
            <p:custDataLst>
              <p:tags r:id="rId29"/>
            </p:custDataLst>
          </p:nvPr>
        </p:nvCxnSpPr>
        <p:spPr>
          <a:xfrm flipH="1" flipV="1">
            <a:off x="4318000" y="4909820"/>
            <a:ext cx="299085" cy="0"/>
          </a:xfrm>
          <a:prstGeom prst="line">
            <a:avLst/>
          </a:prstGeom>
          <a:noFill/>
          <a:ln w="9525" cap="flat" cmpd="sng" algn="ctr">
            <a:solidFill>
              <a:srgbClr val="000000">
                <a:lumMod val="65000"/>
                <a:lumOff val="35000"/>
              </a:srgbClr>
            </a:solidFill>
            <a:prstDash val="solid"/>
            <a:miter lim="800000"/>
          </a:ln>
          <a:effectLst/>
        </p:spPr>
      </p:cxnSp>
      <p:cxnSp>
        <p:nvCxnSpPr>
          <p:cNvPr id="101" name="直接连接符 100"/>
          <p:cNvCxnSpPr/>
          <p:nvPr>
            <p:custDataLst>
              <p:tags r:id="rId30"/>
            </p:custDataLst>
          </p:nvPr>
        </p:nvCxnSpPr>
        <p:spPr>
          <a:xfrm>
            <a:off x="4318000" y="4909820"/>
            <a:ext cx="0" cy="421640"/>
          </a:xfrm>
          <a:prstGeom prst="line">
            <a:avLst/>
          </a:prstGeom>
          <a:noFill/>
          <a:ln w="9525" cap="flat" cmpd="sng" algn="ctr">
            <a:solidFill>
              <a:srgbClr val="000000">
                <a:lumMod val="65000"/>
                <a:lumOff val="35000"/>
              </a:srgbClr>
            </a:solidFill>
            <a:prstDash val="solid"/>
            <a:miter lim="800000"/>
          </a:ln>
          <a:effectLst/>
        </p:spPr>
      </p:cxnSp>
      <p:cxnSp>
        <p:nvCxnSpPr>
          <p:cNvPr id="102" name="直接连接符 101"/>
          <p:cNvCxnSpPr/>
          <p:nvPr>
            <p:custDataLst>
              <p:tags r:id="rId31"/>
            </p:custDataLst>
          </p:nvPr>
        </p:nvCxnSpPr>
        <p:spPr>
          <a:xfrm flipH="1" flipV="1">
            <a:off x="3207385" y="5331460"/>
            <a:ext cx="1110615" cy="0"/>
          </a:xfrm>
          <a:prstGeom prst="line">
            <a:avLst/>
          </a:prstGeom>
          <a:noFill/>
          <a:ln w="9525" cap="flat" cmpd="sng" algn="ctr">
            <a:solidFill>
              <a:srgbClr val="000000">
                <a:lumMod val="65000"/>
                <a:lumOff val="35000"/>
              </a:srgbClr>
            </a:solidFill>
            <a:prstDash val="solid"/>
            <a:miter lim="800000"/>
            <a:tailEnd type="oval"/>
          </a:ln>
          <a:effectLst/>
        </p:spPr>
      </p:cxnSp>
      <p:sp>
        <p:nvSpPr>
          <p:cNvPr id="104" name="文本框 103"/>
          <p:cNvSpPr txBox="1"/>
          <p:nvPr>
            <p:custDataLst>
              <p:tags r:id="rId32"/>
            </p:custDataLst>
          </p:nvPr>
        </p:nvSpPr>
        <p:spPr>
          <a:xfrm>
            <a:off x="1487805" y="4843780"/>
            <a:ext cx="1573530" cy="363855"/>
          </a:xfrm>
          <a:prstGeom prst="rect">
            <a:avLst/>
          </a:prstGeom>
          <a:noFill/>
        </p:spPr>
        <p:txBody>
          <a:bodyPr wrap="square" bIns="0" rtlCol="0" anchor="b" anchorCtr="0">
            <a:noAutofit/>
          </a:bodyPr>
          <a:lstStyle/>
          <a:p>
            <a:pPr algn="r">
              <a:lnSpc>
                <a:spcPct val="120000"/>
              </a:lnSpc>
            </a:pPr>
            <a:r>
              <a:rPr lang="zh-CN" altLang="en-US" sz="2400" b="1" spc="300">
                <a:solidFill>
                  <a:srgbClr val="1AA3AA">
                    <a:lumMod val="75000"/>
                  </a:srgbClr>
                </a:solidFill>
                <a:latin typeface="微软雅黑" panose="020B0503020204020204" charset="-122"/>
                <a:ea typeface="微软雅黑" panose="020B0503020204020204" charset="-122"/>
                <a:cs typeface="+mn-ea"/>
                <a:sym typeface="Arial" panose="020B0604020202020204" pitchFamily="34" charset="0"/>
              </a:rPr>
              <a:t>安全保障</a:t>
            </a:r>
          </a:p>
        </p:txBody>
      </p:sp>
      <p:cxnSp>
        <p:nvCxnSpPr>
          <p:cNvPr id="105" name="直接连接符 104"/>
          <p:cNvCxnSpPr/>
          <p:nvPr>
            <p:custDataLst>
              <p:tags r:id="rId33"/>
            </p:custDataLst>
          </p:nvPr>
        </p:nvCxnSpPr>
        <p:spPr>
          <a:xfrm>
            <a:off x="7460615" y="2100580"/>
            <a:ext cx="299085" cy="0"/>
          </a:xfrm>
          <a:prstGeom prst="line">
            <a:avLst/>
          </a:prstGeom>
          <a:noFill/>
          <a:ln w="9525" cap="flat" cmpd="sng" algn="ctr">
            <a:solidFill>
              <a:srgbClr val="000000">
                <a:lumMod val="65000"/>
                <a:lumOff val="35000"/>
              </a:srgbClr>
            </a:solidFill>
            <a:prstDash val="solid"/>
            <a:miter lim="800000"/>
          </a:ln>
          <a:effectLst/>
        </p:spPr>
      </p:cxnSp>
      <p:cxnSp>
        <p:nvCxnSpPr>
          <p:cNvPr id="106" name="直接连接符 105"/>
          <p:cNvCxnSpPr/>
          <p:nvPr>
            <p:custDataLst>
              <p:tags r:id="rId34"/>
            </p:custDataLst>
          </p:nvPr>
        </p:nvCxnSpPr>
        <p:spPr>
          <a:xfrm flipH="1" flipV="1">
            <a:off x="7759700" y="1678940"/>
            <a:ext cx="0" cy="421640"/>
          </a:xfrm>
          <a:prstGeom prst="line">
            <a:avLst/>
          </a:prstGeom>
          <a:noFill/>
          <a:ln w="9525" cap="flat" cmpd="sng" algn="ctr">
            <a:solidFill>
              <a:srgbClr val="000000">
                <a:lumMod val="65000"/>
                <a:lumOff val="35000"/>
              </a:srgbClr>
            </a:solidFill>
            <a:prstDash val="solid"/>
            <a:miter lim="800000"/>
          </a:ln>
          <a:effectLst/>
        </p:spPr>
      </p:cxnSp>
      <p:cxnSp>
        <p:nvCxnSpPr>
          <p:cNvPr id="107" name="直接连接符 106"/>
          <p:cNvCxnSpPr/>
          <p:nvPr>
            <p:custDataLst>
              <p:tags r:id="rId35"/>
            </p:custDataLst>
          </p:nvPr>
        </p:nvCxnSpPr>
        <p:spPr>
          <a:xfrm>
            <a:off x="7759700" y="1678940"/>
            <a:ext cx="1110615" cy="0"/>
          </a:xfrm>
          <a:prstGeom prst="line">
            <a:avLst/>
          </a:prstGeom>
          <a:noFill/>
          <a:ln w="9525" cap="flat" cmpd="sng" algn="ctr">
            <a:solidFill>
              <a:srgbClr val="000000">
                <a:lumMod val="65000"/>
                <a:lumOff val="35000"/>
              </a:srgbClr>
            </a:solidFill>
            <a:prstDash val="solid"/>
            <a:miter lim="800000"/>
            <a:tailEnd type="oval"/>
          </a:ln>
          <a:effectLst/>
        </p:spPr>
      </p:cxnSp>
      <p:cxnSp>
        <p:nvCxnSpPr>
          <p:cNvPr id="108" name="直接连接符 107"/>
          <p:cNvCxnSpPr/>
          <p:nvPr>
            <p:custDataLst>
              <p:tags r:id="rId36"/>
            </p:custDataLst>
          </p:nvPr>
        </p:nvCxnSpPr>
        <p:spPr>
          <a:xfrm>
            <a:off x="8244205" y="3651250"/>
            <a:ext cx="615950" cy="0"/>
          </a:xfrm>
          <a:prstGeom prst="line">
            <a:avLst/>
          </a:prstGeom>
          <a:noFill/>
          <a:ln w="9525" cap="flat" cmpd="sng" algn="ctr">
            <a:solidFill>
              <a:srgbClr val="000000">
                <a:lumMod val="65000"/>
                <a:lumOff val="35000"/>
              </a:srgbClr>
            </a:solidFill>
            <a:prstDash val="solid"/>
            <a:miter lim="800000"/>
            <a:tailEnd type="oval"/>
          </a:ln>
          <a:effectLst/>
        </p:spPr>
      </p:cxnSp>
      <p:cxnSp>
        <p:nvCxnSpPr>
          <p:cNvPr id="109" name="直接连接符 108"/>
          <p:cNvCxnSpPr/>
          <p:nvPr>
            <p:custDataLst>
              <p:tags r:id="rId37"/>
            </p:custDataLst>
          </p:nvPr>
        </p:nvCxnSpPr>
        <p:spPr>
          <a:xfrm flipV="1">
            <a:off x="7460615" y="4909820"/>
            <a:ext cx="299085" cy="0"/>
          </a:xfrm>
          <a:prstGeom prst="line">
            <a:avLst/>
          </a:prstGeom>
          <a:noFill/>
          <a:ln w="9525" cap="flat" cmpd="sng" algn="ctr">
            <a:solidFill>
              <a:srgbClr val="000000">
                <a:lumMod val="65000"/>
                <a:lumOff val="35000"/>
              </a:srgbClr>
            </a:solidFill>
            <a:prstDash val="solid"/>
            <a:miter lim="800000"/>
          </a:ln>
          <a:effectLst/>
        </p:spPr>
      </p:cxnSp>
      <p:cxnSp>
        <p:nvCxnSpPr>
          <p:cNvPr id="110" name="直接连接符 109"/>
          <p:cNvCxnSpPr/>
          <p:nvPr>
            <p:custDataLst>
              <p:tags r:id="rId38"/>
            </p:custDataLst>
          </p:nvPr>
        </p:nvCxnSpPr>
        <p:spPr>
          <a:xfrm flipH="1">
            <a:off x="7759700" y="4909820"/>
            <a:ext cx="0" cy="421640"/>
          </a:xfrm>
          <a:prstGeom prst="line">
            <a:avLst/>
          </a:prstGeom>
          <a:noFill/>
          <a:ln w="9525" cap="flat" cmpd="sng" algn="ctr">
            <a:solidFill>
              <a:srgbClr val="000000">
                <a:lumMod val="65000"/>
                <a:lumOff val="35000"/>
              </a:srgbClr>
            </a:solidFill>
            <a:prstDash val="solid"/>
            <a:miter lim="800000"/>
          </a:ln>
          <a:effectLst/>
        </p:spPr>
      </p:cxnSp>
      <p:cxnSp>
        <p:nvCxnSpPr>
          <p:cNvPr id="111" name="直接连接符 110"/>
          <p:cNvCxnSpPr/>
          <p:nvPr>
            <p:custDataLst>
              <p:tags r:id="rId39"/>
            </p:custDataLst>
          </p:nvPr>
        </p:nvCxnSpPr>
        <p:spPr>
          <a:xfrm flipV="1">
            <a:off x="7759700" y="5331460"/>
            <a:ext cx="1110615" cy="0"/>
          </a:xfrm>
          <a:prstGeom prst="line">
            <a:avLst/>
          </a:prstGeom>
          <a:noFill/>
          <a:ln w="9525" cap="flat" cmpd="sng" algn="ctr">
            <a:solidFill>
              <a:srgbClr val="000000">
                <a:lumMod val="65000"/>
                <a:lumOff val="35000"/>
              </a:srgbClr>
            </a:solidFill>
            <a:prstDash val="solid"/>
            <a:miter lim="800000"/>
            <a:tailEnd type="oval"/>
          </a:ln>
          <a:effectLst/>
        </p:spPr>
      </p:cxnSp>
      <p:sp>
        <p:nvSpPr>
          <p:cNvPr id="113" name="文本框 112"/>
          <p:cNvSpPr txBox="1"/>
          <p:nvPr>
            <p:custDataLst>
              <p:tags r:id="rId40"/>
            </p:custDataLst>
          </p:nvPr>
        </p:nvSpPr>
        <p:spPr>
          <a:xfrm>
            <a:off x="9034780" y="4838065"/>
            <a:ext cx="1680845" cy="363855"/>
          </a:xfrm>
          <a:prstGeom prst="rect">
            <a:avLst/>
          </a:prstGeom>
          <a:noFill/>
        </p:spPr>
        <p:txBody>
          <a:bodyPr wrap="square" bIns="0" rtlCol="0" anchor="b" anchorCtr="0">
            <a:noAutofit/>
          </a:bodyPr>
          <a:lstStyle/>
          <a:p>
            <a:pPr>
              <a:lnSpc>
                <a:spcPct val="120000"/>
              </a:lnSpc>
            </a:pPr>
            <a:r>
              <a:rPr lang="zh-CN" altLang="en-US" sz="2400" b="1" spc="300">
                <a:solidFill>
                  <a:srgbClr val="FFC000">
                    <a:lumMod val="75000"/>
                  </a:srgbClr>
                </a:solidFill>
                <a:latin typeface="微软雅黑" panose="020B0503020204020204" charset="-122"/>
                <a:ea typeface="微软雅黑" panose="020B0503020204020204" charset="-122"/>
                <a:cs typeface="+mn-ea"/>
                <a:sym typeface="Arial" panose="020B0604020202020204" pitchFamily="34" charset="0"/>
              </a:rPr>
              <a:t>心理辅导</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7b0a2020202022776f7264617274223a20227b5c2269645c223a32353030343532362c5c227469645c223a31333439377d220a7d0a"/>
          <p:cNvSpPr/>
          <p:nvPr/>
        </p:nvSpPr>
        <p:spPr>
          <a:xfrm>
            <a:off x="502603" y="1795780"/>
            <a:ext cx="9943465" cy="2907665"/>
          </a:xfrm>
          <a:prstGeom prst="rect">
            <a:avLst/>
          </a:prstGeom>
          <a:noFill/>
          <a:ln w="28575" cmpd="sng">
            <a:prstDash val="solid"/>
          </a:ln>
        </p:spPr>
        <p:txBody>
          <a:bodyPr wrap="none" lIns="90170" tIns="46990" rIns="90170" bIns="46990" rtlCol="0" anchor="t">
            <a:noAutofit/>
            <a:scene3d>
              <a:camera prst="obliqueTopLeft"/>
              <a:lightRig rig="threePt" dir="t">
                <a:rot lat="0" lon="0" rev="0"/>
              </a:lightRig>
            </a:scene3d>
            <a:sp3d extrusionH="381000" contourW="25400">
              <a:extrusionClr>
                <a:srgbClr val="FC5050"/>
              </a:extrusionClr>
              <a:contourClr>
                <a:srgbClr val="941225"/>
              </a:contourClr>
            </a:sp3d>
          </a:bodyPr>
          <a:lstStyle/>
          <a:p>
            <a:pPr algn="ctr"/>
            <a:r>
              <a:rPr lang="zh-CN" altLang="en-US" sz="9600" b="1">
                <a:gradFill>
                  <a:gsLst>
                    <a:gs pos="52000">
                      <a:srgbClr val="FFBC80"/>
                    </a:gs>
                    <a:gs pos="100000">
                      <a:srgbClr val="FC5050"/>
                    </a:gs>
                    <a:gs pos="0">
                      <a:srgbClr val="FC5050"/>
                    </a:gs>
                  </a:gsLst>
                  <a:lin ang="13500000" scaled="0"/>
                </a:gradFill>
                <a:effectLst>
                  <a:outerShdw blurRad="50800" dist="38100" dir="13500000" algn="br" rotWithShape="0">
                    <a:srgbClr val="FF9F46">
                      <a:alpha val="40000"/>
                    </a:srgbClr>
                  </a:outerShdw>
                  <a:reflection blurRad="317500" stA="50000" endA="300" endPos="17000" dist="88900" dir="5400000" sy="-100000" algn="bl" rotWithShape="0"/>
                </a:effectLst>
                <a:latin typeface="汉仪粗圆简" panose="02010600000101010101" charset="-122"/>
                <a:ea typeface="汉仪粗圆简" panose="02010600000101010101" charset="-122"/>
              </a:rPr>
              <a:t>感谢志愿者</a:t>
            </a:r>
          </a:p>
          <a:p>
            <a:pPr algn="ctr"/>
            <a:r>
              <a:rPr lang="zh-CN" altLang="en-US" sz="9600" b="1">
                <a:gradFill>
                  <a:gsLst>
                    <a:gs pos="52000">
                      <a:srgbClr val="FFBC80"/>
                    </a:gs>
                    <a:gs pos="100000">
                      <a:srgbClr val="FC5050"/>
                    </a:gs>
                    <a:gs pos="0">
                      <a:srgbClr val="FC5050"/>
                    </a:gs>
                  </a:gsLst>
                  <a:lin ang="13500000" scaled="0"/>
                </a:gradFill>
                <a:effectLst>
                  <a:outerShdw blurRad="50800" dist="38100" dir="13500000" algn="br" rotWithShape="0">
                    <a:srgbClr val="FF9F46">
                      <a:alpha val="40000"/>
                    </a:srgbClr>
                  </a:outerShdw>
                  <a:reflection blurRad="317500" stA="50000" endA="300" endPos="17000" dist="88900" dir="5400000" sy="-100000" algn="bl" rotWithShape="0"/>
                </a:effectLst>
                <a:latin typeface="汉仪粗圆简" panose="02010600000101010101" charset="-122"/>
                <a:ea typeface="汉仪粗圆简" panose="02010600000101010101" charset="-122"/>
              </a:rPr>
              <a:t>一路同行</a:t>
            </a:r>
          </a:p>
        </p:txBody>
      </p:sp>
      <p:pic>
        <p:nvPicPr>
          <p:cNvPr id="6" name="图片 5"/>
          <p:cNvPicPr/>
          <p:nvPr/>
        </p:nvPicPr>
        <p:blipFill>
          <a:blip r:embed="rId3"/>
          <a:stretch>
            <a:fillRect/>
          </a:stretch>
        </p:blipFill>
        <p:spPr>
          <a:xfrm>
            <a:off x="9593580" y="3044190"/>
            <a:ext cx="2279650" cy="3124835"/>
          </a:xfrm>
          <a:prstGeom prst="rect">
            <a:avLst/>
          </a:prstGeom>
          <a:noFill/>
          <a:ln w="9525">
            <a:noFill/>
          </a:ln>
        </p:spPr>
      </p:pic>
      <p:pic>
        <p:nvPicPr>
          <p:cNvPr id="100" name="图片 99"/>
          <p:cNvPicPr/>
          <p:nvPr/>
        </p:nvPicPr>
        <p:blipFill>
          <a:blip r:embed="rId4"/>
          <a:stretch>
            <a:fillRect/>
          </a:stretch>
        </p:blipFill>
        <p:spPr>
          <a:xfrm>
            <a:off x="0" y="0"/>
            <a:ext cx="12192000" cy="132334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3200" b="1" dirty="0" smtClean="0">
                <a:solidFill>
                  <a:srgbClr val="C00000"/>
                </a:solidFill>
                <a:latin typeface="黑体" panose="02010609060101010101" pitchFamily="49" charset="-122"/>
                <a:ea typeface="黑体" panose="02010609060101010101" pitchFamily="49" charset="-122"/>
                <a:sym typeface="+mn-ea"/>
              </a:rPr>
              <a:t>由集中隔离场所直接引发的疫情</a:t>
            </a:r>
          </a:p>
        </p:txBody>
      </p:sp>
      <p:pic>
        <p:nvPicPr>
          <p:cNvPr id="7" name="内容占位符 6"/>
          <p:cNvPicPr>
            <a:picLocks noGrp="1" noChangeAspect="1"/>
          </p:cNvPicPr>
          <p:nvPr>
            <p:ph sz="half" idx="2"/>
          </p:nvPr>
        </p:nvPicPr>
        <p:blipFill>
          <a:blip r:embed="rId3" cstate="print"/>
          <a:stretch>
            <a:fillRect/>
          </a:stretch>
        </p:blipFill>
        <p:spPr>
          <a:xfrm>
            <a:off x="1487593" y="1413087"/>
            <a:ext cx="3537373" cy="4526280"/>
          </a:xfrm>
          <a:prstGeom prst="rect">
            <a:avLst/>
          </a:prstGeom>
        </p:spPr>
      </p:pic>
      <p:pic>
        <p:nvPicPr>
          <p:cNvPr id="8" name="内容占位符 7"/>
          <p:cNvPicPr>
            <a:picLocks noGrp="1" noChangeAspect="1"/>
          </p:cNvPicPr>
          <p:nvPr>
            <p:ph sz="half" idx="1"/>
          </p:nvPr>
        </p:nvPicPr>
        <p:blipFill>
          <a:blip r:embed="rId4" cstate="print"/>
          <a:stretch>
            <a:fillRect/>
          </a:stretch>
        </p:blipFill>
        <p:spPr>
          <a:xfrm>
            <a:off x="6221307" y="1508760"/>
            <a:ext cx="3895513" cy="4526280"/>
          </a:xfrm>
          <a:prstGeom prst="rect">
            <a:avLst/>
          </a:prstGeom>
        </p:spPr>
      </p:pic>
      <p:sp>
        <p:nvSpPr>
          <p:cNvPr id="9" name="灯片编号占位符 8"/>
          <p:cNvSpPr>
            <a:spLocks noGrp="1"/>
          </p:cNvSpPr>
          <p:nvPr>
            <p:ph type="sldNum" sz="quarter" idx="12"/>
          </p:nvPr>
        </p:nvSpPr>
        <p:spPr>
          <a:xfrm>
            <a:off x="8737600" y="6356351"/>
            <a:ext cx="2844800" cy="365125"/>
          </a:xfrm>
        </p:spPr>
        <p:txBody>
          <a:bodyPr/>
          <a:lstStyle/>
          <a:p>
            <a:fld id="{0C913308-F349-4B6D-A68A-DD1791B4A57B}" type="slidenum">
              <a:rPr lang="zh-CN" altLang="en-US" sz="2400" smtClean="0"/>
              <a:t>4</a:t>
            </a:fld>
            <a:endParaRPr lang="zh-CN" altLang="en-US" sz="240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79479" y="4816476"/>
            <a:ext cx="7507605" cy="829945"/>
          </a:xfrm>
          <a:prstGeom prst="rect">
            <a:avLst/>
          </a:prstGeom>
          <a:noFill/>
        </p:spPr>
        <p:txBody>
          <a:bodyPr wrap="square" rtlCol="0">
            <a:spAutoFit/>
          </a:bodyPr>
          <a:lstStyle/>
          <a:p>
            <a:pPr>
              <a:lnSpc>
                <a:spcPct val="150000"/>
              </a:lnSpc>
            </a:pPr>
            <a:r>
              <a:rPr lang="en-US" altLang="zh-CN" sz="3200" dirty="0" smtClean="0"/>
              <a:t>   </a:t>
            </a:r>
            <a:endParaRPr lang="en-US" altLang="zh-CN" sz="3200" dirty="0" smtClean="0">
              <a:solidFill>
                <a:srgbClr val="FF0000"/>
              </a:solidFill>
              <a:latin typeface="宋体" panose="02010600030101010101" pitchFamily="2" charset="-122"/>
              <a:ea typeface="宋体" panose="02010600030101010101" pitchFamily="2" charset="-122"/>
              <a:cs typeface="+mn-lt"/>
              <a:sym typeface="+mn-ea"/>
            </a:endParaRPr>
          </a:p>
        </p:txBody>
      </p:sp>
      <p:sp>
        <p:nvSpPr>
          <p:cNvPr id="6" name="标题 5"/>
          <p:cNvSpPr>
            <a:spLocks noGrp="1"/>
          </p:cNvSpPr>
          <p:nvPr>
            <p:ph type="title"/>
          </p:nvPr>
        </p:nvSpPr>
        <p:spPr>
          <a:xfrm>
            <a:off x="4160520" y="167005"/>
            <a:ext cx="3679825" cy="711200"/>
          </a:xfrm>
        </p:spPr>
        <p:txBody>
          <a:bodyPr>
            <a:normAutofit/>
          </a:bodyPr>
          <a:lstStyle/>
          <a:p>
            <a:r>
              <a:rPr lang="en-US" altLang="zh-CN" sz="2400" dirty="0" smtClean="0"/>
              <a:t>1.</a:t>
            </a:r>
            <a:r>
              <a:rPr lang="zh-CN" altLang="en-US" sz="2400" dirty="0" smtClean="0"/>
              <a:t>隔离对象：</a:t>
            </a:r>
            <a:r>
              <a:rPr lang="zh-CN" altLang="en-US" sz="2400" dirty="0" smtClean="0">
                <a:solidFill>
                  <a:srgbClr val="C00000"/>
                </a:solidFill>
              </a:rPr>
              <a:t>风险人员</a:t>
            </a:r>
          </a:p>
        </p:txBody>
      </p:sp>
      <p:sp>
        <p:nvSpPr>
          <p:cNvPr id="9" name="五边形 8"/>
          <p:cNvSpPr/>
          <p:nvPr>
            <p:custDataLst>
              <p:tags r:id="rId1"/>
            </p:custDataLst>
          </p:nvPr>
        </p:nvSpPr>
        <p:spPr>
          <a:xfrm flipH="1">
            <a:off x="2657475" y="1824138"/>
            <a:ext cx="4121169" cy="956209"/>
          </a:xfrm>
          <a:prstGeom prst="homePlate">
            <a:avLst/>
          </a:prstGeom>
          <a:solidFill>
            <a:schemeClr val="accent5">
              <a:lumMod val="40000"/>
              <a:lumOff val="60000"/>
            </a:schemeClr>
          </a:solidFill>
          <a:ln w="50800">
            <a:solidFill>
              <a:srgbClr val="1AA3AA">
                <a:lumMod val="20000"/>
                <a:lumOff val="80000"/>
              </a:srgbClr>
            </a:solidFill>
          </a:ln>
        </p:spPr>
        <p:txBody>
          <a:bodyPr lIns="90000" tIns="46800" rIns="90000" bIns="46800" anchor="ctr">
            <a:normAutofit/>
          </a:bodyPr>
          <a:lstStyle/>
          <a:p>
            <a:pPr algn="ctr">
              <a:lnSpc>
                <a:spcPct val="13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12" name="五边形 11"/>
          <p:cNvSpPr/>
          <p:nvPr>
            <p:custDataLst>
              <p:tags r:id="rId2"/>
            </p:custDataLst>
          </p:nvPr>
        </p:nvSpPr>
        <p:spPr>
          <a:xfrm>
            <a:off x="6903085" y="1581150"/>
            <a:ext cx="2598420" cy="622935"/>
          </a:xfrm>
          <a:prstGeom prst="homePlate">
            <a:avLst/>
          </a:prstGeom>
          <a:solidFill>
            <a:schemeClr val="accent4">
              <a:lumMod val="40000"/>
              <a:lumOff val="60000"/>
            </a:schemeClr>
          </a:solidFill>
          <a:ln w="50800">
            <a:solidFill>
              <a:srgbClr val="1F74AD">
                <a:lumMod val="20000"/>
                <a:lumOff val="80000"/>
              </a:srgbClr>
            </a:solidFill>
          </a:ln>
        </p:spPr>
        <p:txBody>
          <a:bodyPr lIns="90000" tIns="46800" rIns="90000" bIns="46800" anchor="ctr">
            <a:normAutofit/>
          </a:bodyPr>
          <a:lstStyle/>
          <a:p>
            <a:pPr algn="ctr">
              <a:lnSpc>
                <a:spcPct val="130000"/>
              </a:lnSpc>
            </a:pPr>
            <a:endParaRPr>
              <a:solidFill>
                <a:srgbClr val="FF0000"/>
              </a:solidFill>
              <a:latin typeface="Arial" panose="020B0604020202020204" pitchFamily="34" charset="0"/>
              <a:ea typeface="微软雅黑" panose="020B0503020204020204" charset="-122"/>
              <a:sym typeface="Arial" panose="020B0604020202020204" pitchFamily="34" charset="0"/>
            </a:endParaRPr>
          </a:p>
        </p:txBody>
      </p:sp>
      <p:sp>
        <p:nvSpPr>
          <p:cNvPr id="57" name="五边形 11"/>
          <p:cNvSpPr/>
          <p:nvPr>
            <p:custDataLst>
              <p:tags r:id="rId3"/>
            </p:custDataLst>
          </p:nvPr>
        </p:nvSpPr>
        <p:spPr>
          <a:xfrm>
            <a:off x="6939280" y="2862580"/>
            <a:ext cx="3353435" cy="622935"/>
          </a:xfrm>
          <a:prstGeom prst="homePlate">
            <a:avLst/>
          </a:prstGeom>
          <a:solidFill>
            <a:schemeClr val="accent2">
              <a:lumMod val="40000"/>
              <a:lumOff val="60000"/>
            </a:schemeClr>
          </a:solidFill>
          <a:ln w="50800">
            <a:solidFill>
              <a:srgbClr val="69A35B">
                <a:lumMod val="20000"/>
                <a:lumOff val="80000"/>
              </a:srgbClr>
            </a:solidFill>
          </a:ln>
        </p:spPr>
        <p:txBody>
          <a:bodyPr lIns="90000" tIns="46800" rIns="90000" bIns="46800" anchor="ctr">
            <a:normAutofit/>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84" name="五边形 11"/>
          <p:cNvSpPr/>
          <p:nvPr>
            <p:custDataLst>
              <p:tags r:id="rId4"/>
            </p:custDataLst>
          </p:nvPr>
        </p:nvSpPr>
        <p:spPr>
          <a:xfrm>
            <a:off x="6923405" y="4364355"/>
            <a:ext cx="4237990" cy="773430"/>
          </a:xfrm>
          <a:prstGeom prst="homePlate">
            <a:avLst/>
          </a:prstGeom>
          <a:solidFill>
            <a:schemeClr val="accent6">
              <a:lumMod val="40000"/>
              <a:lumOff val="60000"/>
            </a:schemeClr>
          </a:solidFill>
          <a:ln w="50800">
            <a:solidFill>
              <a:srgbClr val="FFC000">
                <a:lumMod val="20000"/>
                <a:lumOff val="80000"/>
              </a:srgbClr>
            </a:solidFill>
          </a:ln>
        </p:spPr>
        <p:txBody>
          <a:bodyPr lIns="90000" tIns="46800" rIns="90000" bIns="46800" anchor="ctr">
            <a:normAutofit/>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79" name="五边形 8"/>
          <p:cNvSpPr/>
          <p:nvPr>
            <p:custDataLst>
              <p:tags r:id="rId5"/>
            </p:custDataLst>
          </p:nvPr>
        </p:nvSpPr>
        <p:spPr>
          <a:xfrm flipH="1">
            <a:off x="1303655" y="3428365"/>
            <a:ext cx="5431790" cy="1054100"/>
          </a:xfrm>
          <a:prstGeom prst="homePlate">
            <a:avLst/>
          </a:prstGeom>
          <a:solidFill>
            <a:schemeClr val="accent3">
              <a:lumMod val="40000"/>
              <a:lumOff val="60000"/>
            </a:schemeClr>
          </a:solidFill>
          <a:ln w="50800">
            <a:solidFill>
              <a:srgbClr val="9BBB59">
                <a:lumMod val="20000"/>
                <a:lumOff val="80000"/>
              </a:srgbClr>
            </a:solidFill>
          </a:ln>
        </p:spPr>
        <p:txBody>
          <a:bodyPr lIns="90000" tIns="46800" rIns="90000" bIns="46800" anchor="ctr"/>
          <a:lstStyle/>
          <a:p>
            <a:pPr algn="ctr">
              <a:lnSpc>
                <a:spcPct val="130000"/>
              </a:lnSpc>
            </a:pPr>
            <a:r>
              <a:rPr lang="zh-CN" altLang="en-US" sz="2000" dirty="0" smtClean="0">
                <a:latin typeface="微软雅黑" panose="020B0503020204020204" charset="-122"/>
                <a:ea typeface="微软雅黑" panose="020B0503020204020204" charset="-122"/>
                <a:cs typeface="微软雅黑" panose="020B0503020204020204" charset="-122"/>
                <a:sym typeface="+mn-ea"/>
              </a:rPr>
              <a:t>近</a:t>
            </a:r>
            <a:r>
              <a:rPr lang="en-US" altLang="zh-CN" sz="2000" dirty="0" smtClean="0">
                <a:latin typeface="微软雅黑" panose="020B0503020204020204" charset="-122"/>
                <a:ea typeface="微软雅黑" panose="020B0503020204020204" charset="-122"/>
                <a:cs typeface="微软雅黑" panose="020B0503020204020204" charset="-122"/>
                <a:sym typeface="+mn-ea"/>
              </a:rPr>
              <a:t>7</a:t>
            </a:r>
            <a:r>
              <a:rPr lang="zh-CN" altLang="en-US" sz="2000" dirty="0" smtClean="0">
                <a:latin typeface="微软雅黑" panose="020B0503020204020204" charset="-122"/>
                <a:ea typeface="微软雅黑" panose="020B0503020204020204" charset="-122"/>
                <a:cs typeface="微软雅黑" panose="020B0503020204020204" charset="-122"/>
                <a:sym typeface="+mn-ea"/>
              </a:rPr>
              <a:t>天以来，有高风险地区旅居史，或有中风险地区旅居史但不具备居家隔离条件者</a:t>
            </a:r>
          </a:p>
        </p:txBody>
      </p:sp>
      <p:sp>
        <p:nvSpPr>
          <p:cNvPr id="15" name="任意多边形 14"/>
          <p:cNvSpPr/>
          <p:nvPr>
            <p:custDataLst>
              <p:tags r:id="rId6"/>
            </p:custDataLst>
          </p:nvPr>
        </p:nvSpPr>
        <p:spPr bwMode="auto">
          <a:xfrm>
            <a:off x="6751042" y="759795"/>
            <a:ext cx="172263" cy="5052755"/>
          </a:xfrm>
          <a:custGeom>
            <a:avLst/>
            <a:gdLst>
              <a:gd name="T0" fmla="*/ 351 w 351"/>
              <a:gd name="T1" fmla="*/ 6436 h 6436"/>
              <a:gd name="T2" fmla="*/ 267 w 351"/>
              <a:gd name="T3" fmla="*/ 6436 h 6436"/>
              <a:gd name="T4" fmla="*/ 267 w 351"/>
              <a:gd name="T5" fmla="*/ 175 h 6436"/>
              <a:gd name="T6" fmla="*/ 267 w 351"/>
              <a:gd name="T7" fmla="*/ 175 h 6436"/>
              <a:gd name="T8" fmla="*/ 265 w 351"/>
              <a:gd name="T9" fmla="*/ 157 h 6436"/>
              <a:gd name="T10" fmla="*/ 259 w 351"/>
              <a:gd name="T11" fmla="*/ 140 h 6436"/>
              <a:gd name="T12" fmla="*/ 252 w 351"/>
              <a:gd name="T13" fmla="*/ 123 h 6436"/>
              <a:gd name="T14" fmla="*/ 241 w 351"/>
              <a:gd name="T15" fmla="*/ 110 h 6436"/>
              <a:gd name="T16" fmla="*/ 226 w 351"/>
              <a:gd name="T17" fmla="*/ 99 h 6436"/>
              <a:gd name="T18" fmla="*/ 211 w 351"/>
              <a:gd name="T19" fmla="*/ 90 h 6436"/>
              <a:gd name="T20" fmla="*/ 194 w 351"/>
              <a:gd name="T21" fmla="*/ 86 h 6436"/>
              <a:gd name="T22" fmla="*/ 175 w 351"/>
              <a:gd name="T23" fmla="*/ 84 h 6436"/>
              <a:gd name="T24" fmla="*/ 175 w 351"/>
              <a:gd name="T25" fmla="*/ 84 h 6436"/>
              <a:gd name="T26" fmla="*/ 157 w 351"/>
              <a:gd name="T27" fmla="*/ 86 h 6436"/>
              <a:gd name="T28" fmla="*/ 140 w 351"/>
              <a:gd name="T29" fmla="*/ 90 h 6436"/>
              <a:gd name="T30" fmla="*/ 123 w 351"/>
              <a:gd name="T31" fmla="*/ 99 h 6436"/>
              <a:gd name="T32" fmla="*/ 110 w 351"/>
              <a:gd name="T33" fmla="*/ 110 h 6436"/>
              <a:gd name="T34" fmla="*/ 99 w 351"/>
              <a:gd name="T35" fmla="*/ 123 h 6436"/>
              <a:gd name="T36" fmla="*/ 89 w 351"/>
              <a:gd name="T37" fmla="*/ 140 h 6436"/>
              <a:gd name="T38" fmla="*/ 84 w 351"/>
              <a:gd name="T39" fmla="*/ 157 h 6436"/>
              <a:gd name="T40" fmla="*/ 82 w 351"/>
              <a:gd name="T41" fmla="*/ 175 h 6436"/>
              <a:gd name="T42" fmla="*/ 82 w 351"/>
              <a:gd name="T43" fmla="*/ 6436 h 6436"/>
              <a:gd name="T44" fmla="*/ 0 w 351"/>
              <a:gd name="T45" fmla="*/ 6436 h 6436"/>
              <a:gd name="T46" fmla="*/ 0 w 351"/>
              <a:gd name="T47" fmla="*/ 175 h 6436"/>
              <a:gd name="T48" fmla="*/ 0 w 351"/>
              <a:gd name="T49" fmla="*/ 175 h 6436"/>
              <a:gd name="T50" fmla="*/ 2 w 351"/>
              <a:gd name="T51" fmla="*/ 157 h 6436"/>
              <a:gd name="T52" fmla="*/ 4 w 351"/>
              <a:gd name="T53" fmla="*/ 140 h 6436"/>
              <a:gd name="T54" fmla="*/ 7 w 351"/>
              <a:gd name="T55" fmla="*/ 123 h 6436"/>
              <a:gd name="T56" fmla="*/ 13 w 351"/>
              <a:gd name="T57" fmla="*/ 108 h 6436"/>
              <a:gd name="T58" fmla="*/ 20 w 351"/>
              <a:gd name="T59" fmla="*/ 91 h 6436"/>
              <a:gd name="T60" fmla="*/ 30 w 351"/>
              <a:gd name="T61" fmla="*/ 78 h 6436"/>
              <a:gd name="T62" fmla="*/ 39 w 351"/>
              <a:gd name="T63" fmla="*/ 63 h 6436"/>
              <a:gd name="T64" fmla="*/ 52 w 351"/>
              <a:gd name="T65" fmla="*/ 52 h 6436"/>
              <a:gd name="T66" fmla="*/ 63 w 351"/>
              <a:gd name="T67" fmla="*/ 41 h 6436"/>
              <a:gd name="T68" fmla="*/ 76 w 351"/>
              <a:gd name="T69" fmla="*/ 30 h 6436"/>
              <a:gd name="T70" fmla="*/ 91 w 351"/>
              <a:gd name="T71" fmla="*/ 22 h 6436"/>
              <a:gd name="T72" fmla="*/ 106 w 351"/>
              <a:gd name="T73" fmla="*/ 15 h 6436"/>
              <a:gd name="T74" fmla="*/ 123 w 351"/>
              <a:gd name="T75" fmla="*/ 9 h 6436"/>
              <a:gd name="T76" fmla="*/ 140 w 351"/>
              <a:gd name="T77" fmla="*/ 4 h 6436"/>
              <a:gd name="T78" fmla="*/ 157 w 351"/>
              <a:gd name="T79" fmla="*/ 2 h 6436"/>
              <a:gd name="T80" fmla="*/ 175 w 351"/>
              <a:gd name="T81" fmla="*/ 0 h 6436"/>
              <a:gd name="T82" fmla="*/ 175 w 351"/>
              <a:gd name="T83" fmla="*/ 0 h 6436"/>
              <a:gd name="T84" fmla="*/ 192 w 351"/>
              <a:gd name="T85" fmla="*/ 2 h 6436"/>
              <a:gd name="T86" fmla="*/ 211 w 351"/>
              <a:gd name="T87" fmla="*/ 4 h 6436"/>
              <a:gd name="T88" fmla="*/ 228 w 351"/>
              <a:gd name="T89" fmla="*/ 9 h 6436"/>
              <a:gd name="T90" fmla="*/ 242 w 351"/>
              <a:gd name="T91" fmla="*/ 15 h 6436"/>
              <a:gd name="T92" fmla="*/ 257 w 351"/>
              <a:gd name="T93" fmla="*/ 22 h 6436"/>
              <a:gd name="T94" fmla="*/ 272 w 351"/>
              <a:gd name="T95" fmla="*/ 30 h 6436"/>
              <a:gd name="T96" fmla="*/ 285 w 351"/>
              <a:gd name="T97" fmla="*/ 41 h 6436"/>
              <a:gd name="T98" fmla="*/ 298 w 351"/>
              <a:gd name="T99" fmla="*/ 52 h 6436"/>
              <a:gd name="T100" fmla="*/ 310 w 351"/>
              <a:gd name="T101" fmla="*/ 63 h 6436"/>
              <a:gd name="T102" fmla="*/ 319 w 351"/>
              <a:gd name="T103" fmla="*/ 78 h 6436"/>
              <a:gd name="T104" fmla="*/ 328 w 351"/>
              <a:gd name="T105" fmla="*/ 91 h 6436"/>
              <a:gd name="T106" fmla="*/ 336 w 351"/>
              <a:gd name="T107" fmla="*/ 108 h 6436"/>
              <a:gd name="T108" fmla="*/ 341 w 351"/>
              <a:gd name="T109" fmla="*/ 123 h 6436"/>
              <a:gd name="T110" fmla="*/ 347 w 351"/>
              <a:gd name="T111" fmla="*/ 140 h 6436"/>
              <a:gd name="T112" fmla="*/ 349 w 351"/>
              <a:gd name="T113" fmla="*/ 157 h 6436"/>
              <a:gd name="T114" fmla="*/ 351 w 351"/>
              <a:gd name="T115" fmla="*/ 175 h 6436"/>
              <a:gd name="T116" fmla="*/ 351 w 351"/>
              <a:gd name="T117" fmla="*/ 6436 h 6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1" h="6436">
                <a:moveTo>
                  <a:pt x="351" y="6436"/>
                </a:moveTo>
                <a:lnTo>
                  <a:pt x="267" y="6436"/>
                </a:lnTo>
                <a:lnTo>
                  <a:pt x="267" y="175"/>
                </a:lnTo>
                <a:lnTo>
                  <a:pt x="267" y="175"/>
                </a:lnTo>
                <a:lnTo>
                  <a:pt x="265" y="157"/>
                </a:lnTo>
                <a:lnTo>
                  <a:pt x="259" y="140"/>
                </a:lnTo>
                <a:lnTo>
                  <a:pt x="252" y="123"/>
                </a:lnTo>
                <a:lnTo>
                  <a:pt x="241" y="110"/>
                </a:lnTo>
                <a:lnTo>
                  <a:pt x="226" y="99"/>
                </a:lnTo>
                <a:lnTo>
                  <a:pt x="211" y="90"/>
                </a:lnTo>
                <a:lnTo>
                  <a:pt x="194" y="86"/>
                </a:lnTo>
                <a:lnTo>
                  <a:pt x="175" y="84"/>
                </a:lnTo>
                <a:lnTo>
                  <a:pt x="175" y="84"/>
                </a:lnTo>
                <a:lnTo>
                  <a:pt x="157" y="86"/>
                </a:lnTo>
                <a:lnTo>
                  <a:pt x="140" y="90"/>
                </a:lnTo>
                <a:lnTo>
                  <a:pt x="123" y="99"/>
                </a:lnTo>
                <a:lnTo>
                  <a:pt x="110" y="110"/>
                </a:lnTo>
                <a:lnTo>
                  <a:pt x="99" y="123"/>
                </a:lnTo>
                <a:lnTo>
                  <a:pt x="89" y="140"/>
                </a:lnTo>
                <a:lnTo>
                  <a:pt x="84" y="157"/>
                </a:lnTo>
                <a:lnTo>
                  <a:pt x="82" y="175"/>
                </a:lnTo>
                <a:lnTo>
                  <a:pt x="82" y="6436"/>
                </a:lnTo>
                <a:lnTo>
                  <a:pt x="0" y="6436"/>
                </a:lnTo>
                <a:lnTo>
                  <a:pt x="0" y="175"/>
                </a:lnTo>
                <a:lnTo>
                  <a:pt x="0" y="175"/>
                </a:lnTo>
                <a:lnTo>
                  <a:pt x="2" y="157"/>
                </a:lnTo>
                <a:lnTo>
                  <a:pt x="4" y="140"/>
                </a:lnTo>
                <a:lnTo>
                  <a:pt x="7" y="123"/>
                </a:lnTo>
                <a:lnTo>
                  <a:pt x="13" y="108"/>
                </a:lnTo>
                <a:lnTo>
                  <a:pt x="20" y="91"/>
                </a:lnTo>
                <a:lnTo>
                  <a:pt x="30" y="78"/>
                </a:lnTo>
                <a:lnTo>
                  <a:pt x="39" y="63"/>
                </a:lnTo>
                <a:lnTo>
                  <a:pt x="52" y="52"/>
                </a:lnTo>
                <a:lnTo>
                  <a:pt x="63" y="41"/>
                </a:lnTo>
                <a:lnTo>
                  <a:pt x="76" y="30"/>
                </a:lnTo>
                <a:lnTo>
                  <a:pt x="91" y="22"/>
                </a:lnTo>
                <a:lnTo>
                  <a:pt x="106" y="15"/>
                </a:lnTo>
                <a:lnTo>
                  <a:pt x="123" y="9"/>
                </a:lnTo>
                <a:lnTo>
                  <a:pt x="140" y="4"/>
                </a:lnTo>
                <a:lnTo>
                  <a:pt x="157" y="2"/>
                </a:lnTo>
                <a:lnTo>
                  <a:pt x="175" y="0"/>
                </a:lnTo>
                <a:lnTo>
                  <a:pt x="175" y="0"/>
                </a:lnTo>
                <a:lnTo>
                  <a:pt x="192" y="2"/>
                </a:lnTo>
                <a:lnTo>
                  <a:pt x="211" y="4"/>
                </a:lnTo>
                <a:lnTo>
                  <a:pt x="228" y="9"/>
                </a:lnTo>
                <a:lnTo>
                  <a:pt x="242" y="15"/>
                </a:lnTo>
                <a:lnTo>
                  <a:pt x="257" y="22"/>
                </a:lnTo>
                <a:lnTo>
                  <a:pt x="272" y="30"/>
                </a:lnTo>
                <a:lnTo>
                  <a:pt x="285" y="41"/>
                </a:lnTo>
                <a:lnTo>
                  <a:pt x="298" y="52"/>
                </a:lnTo>
                <a:lnTo>
                  <a:pt x="310" y="63"/>
                </a:lnTo>
                <a:lnTo>
                  <a:pt x="319" y="78"/>
                </a:lnTo>
                <a:lnTo>
                  <a:pt x="328" y="91"/>
                </a:lnTo>
                <a:lnTo>
                  <a:pt x="336" y="108"/>
                </a:lnTo>
                <a:lnTo>
                  <a:pt x="341" y="123"/>
                </a:lnTo>
                <a:lnTo>
                  <a:pt x="347" y="140"/>
                </a:lnTo>
                <a:lnTo>
                  <a:pt x="349" y="157"/>
                </a:lnTo>
                <a:lnTo>
                  <a:pt x="351" y="175"/>
                </a:lnTo>
                <a:lnTo>
                  <a:pt x="351" y="6436"/>
                </a:lnTo>
                <a:close/>
              </a:path>
            </a:pathLst>
          </a:custGeom>
          <a:solidFill>
            <a:srgbClr val="000000">
              <a:lumMod val="75000"/>
              <a:lumOff val="25000"/>
            </a:srgbClr>
          </a:solidFill>
          <a:ln w="9525">
            <a:noFill/>
            <a:round/>
          </a:ln>
        </p:spPr>
        <p:txBody>
          <a:bodyPr lIns="90000" tIns="46800" rIns="90000" bIns="46800" anchor="ctr">
            <a:normAutofit/>
          </a:bodyPr>
          <a:lstStyle/>
          <a:p>
            <a:pPr algn="ctr">
              <a:lnSpc>
                <a:spcPct val="13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34" name="任意多边形 33"/>
          <p:cNvSpPr/>
          <p:nvPr>
            <p:custDataLst>
              <p:tags r:id="rId7"/>
            </p:custDataLst>
          </p:nvPr>
        </p:nvSpPr>
        <p:spPr bwMode="auto">
          <a:xfrm>
            <a:off x="8483607" y="5323943"/>
            <a:ext cx="159966" cy="508896"/>
          </a:xfrm>
          <a:custGeom>
            <a:avLst/>
            <a:gdLst>
              <a:gd name="T0" fmla="*/ 1168 w 1256"/>
              <a:gd name="T1" fmla="*/ 347 h 2991"/>
              <a:gd name="T2" fmla="*/ 907 w 1256"/>
              <a:gd name="T3" fmla="*/ 61 h 2991"/>
              <a:gd name="T4" fmla="*/ 562 w 1256"/>
              <a:gd name="T5" fmla="*/ 5 h 2991"/>
              <a:gd name="T6" fmla="*/ 222 w 1256"/>
              <a:gd name="T7" fmla="*/ 179 h 2991"/>
              <a:gd name="T8" fmla="*/ 47 w 1256"/>
              <a:gd name="T9" fmla="*/ 524 h 2991"/>
              <a:gd name="T10" fmla="*/ 39 w 1256"/>
              <a:gd name="T11" fmla="*/ 860 h 2991"/>
              <a:gd name="T12" fmla="*/ 54 w 1256"/>
              <a:gd name="T13" fmla="*/ 1151 h 2991"/>
              <a:gd name="T14" fmla="*/ 15 w 1256"/>
              <a:gd name="T15" fmla="*/ 1508 h 2991"/>
              <a:gd name="T16" fmla="*/ 183 w 1256"/>
              <a:gd name="T17" fmla="*/ 1638 h 2991"/>
              <a:gd name="T18" fmla="*/ 295 w 1256"/>
              <a:gd name="T19" fmla="*/ 1717 h 2991"/>
              <a:gd name="T20" fmla="*/ 125 w 1256"/>
              <a:gd name="T21" fmla="*/ 2661 h 2991"/>
              <a:gd name="T22" fmla="*/ 47 w 1256"/>
              <a:gd name="T23" fmla="*/ 2881 h 2991"/>
              <a:gd name="T24" fmla="*/ 338 w 1256"/>
              <a:gd name="T25" fmla="*/ 2991 h 2991"/>
              <a:gd name="T26" fmla="*/ 605 w 1256"/>
              <a:gd name="T27" fmla="*/ 2870 h 2991"/>
              <a:gd name="T28" fmla="*/ 717 w 1256"/>
              <a:gd name="T29" fmla="*/ 2960 h 2991"/>
              <a:gd name="T30" fmla="*/ 1135 w 1256"/>
              <a:gd name="T31" fmla="*/ 2948 h 2991"/>
              <a:gd name="T32" fmla="*/ 1149 w 1256"/>
              <a:gd name="T33" fmla="*/ 2715 h 2991"/>
              <a:gd name="T34" fmla="*/ 896 w 1256"/>
              <a:gd name="T35" fmla="*/ 1987 h 2991"/>
              <a:gd name="T36" fmla="*/ 1148 w 1256"/>
              <a:gd name="T37" fmla="*/ 1814 h 2991"/>
              <a:gd name="T38" fmla="*/ 1256 w 1256"/>
              <a:gd name="T39" fmla="*/ 1545 h 2991"/>
              <a:gd name="T40" fmla="*/ 1034 w 1256"/>
              <a:gd name="T41" fmla="*/ 1183 h 2991"/>
              <a:gd name="T42" fmla="*/ 1082 w 1256"/>
              <a:gd name="T43" fmla="*/ 995 h 2991"/>
              <a:gd name="T44" fmla="*/ 1228 w 1256"/>
              <a:gd name="T45" fmla="*/ 694 h 2991"/>
              <a:gd name="T46" fmla="*/ 659 w 1256"/>
              <a:gd name="T47" fmla="*/ 1077 h 2991"/>
              <a:gd name="T48" fmla="*/ 692 w 1256"/>
              <a:gd name="T49" fmla="*/ 1168 h 2991"/>
              <a:gd name="T50" fmla="*/ 1036 w 1256"/>
              <a:gd name="T51" fmla="*/ 1291 h 2991"/>
              <a:gd name="T52" fmla="*/ 1170 w 1256"/>
              <a:gd name="T53" fmla="*/ 1582 h 2991"/>
              <a:gd name="T54" fmla="*/ 896 w 1256"/>
              <a:gd name="T55" fmla="*/ 1868 h 2991"/>
              <a:gd name="T56" fmla="*/ 812 w 1256"/>
              <a:gd name="T57" fmla="*/ 1991 h 2991"/>
              <a:gd name="T58" fmla="*/ 950 w 1256"/>
              <a:gd name="T59" fmla="*/ 2683 h 2991"/>
              <a:gd name="T60" fmla="*/ 1095 w 1256"/>
              <a:gd name="T61" fmla="*/ 2838 h 2991"/>
              <a:gd name="T62" fmla="*/ 789 w 1256"/>
              <a:gd name="T63" fmla="*/ 2889 h 2991"/>
              <a:gd name="T64" fmla="*/ 681 w 1256"/>
              <a:gd name="T65" fmla="*/ 2726 h 2991"/>
              <a:gd name="T66" fmla="*/ 677 w 1256"/>
              <a:gd name="T67" fmla="*/ 2073 h 2991"/>
              <a:gd name="T68" fmla="*/ 575 w 1256"/>
              <a:gd name="T69" fmla="*/ 2000 h 2991"/>
              <a:gd name="T70" fmla="*/ 498 w 1256"/>
              <a:gd name="T71" fmla="*/ 2542 h 2991"/>
              <a:gd name="T72" fmla="*/ 500 w 1256"/>
              <a:gd name="T73" fmla="*/ 2892 h 2991"/>
              <a:gd name="T74" fmla="*/ 131 w 1256"/>
              <a:gd name="T75" fmla="*/ 2864 h 2991"/>
              <a:gd name="T76" fmla="*/ 237 w 1256"/>
              <a:gd name="T77" fmla="*/ 2708 h 2991"/>
              <a:gd name="T78" fmla="*/ 360 w 1256"/>
              <a:gd name="T79" fmla="*/ 2667 h 2991"/>
              <a:gd name="T80" fmla="*/ 429 w 1256"/>
              <a:gd name="T81" fmla="*/ 1403 h 2991"/>
              <a:gd name="T82" fmla="*/ 567 w 1256"/>
              <a:gd name="T83" fmla="*/ 1116 h 2991"/>
              <a:gd name="T84" fmla="*/ 504 w 1256"/>
              <a:gd name="T85" fmla="*/ 983 h 2991"/>
              <a:gd name="T86" fmla="*/ 308 w 1256"/>
              <a:gd name="T87" fmla="*/ 750 h 2991"/>
              <a:gd name="T88" fmla="*/ 123 w 1256"/>
              <a:gd name="T89" fmla="*/ 616 h 2991"/>
              <a:gd name="T90" fmla="*/ 297 w 1256"/>
              <a:gd name="T91" fmla="*/ 222 h 2991"/>
              <a:gd name="T92" fmla="*/ 674 w 1256"/>
              <a:gd name="T93" fmla="*/ 84 h 2991"/>
              <a:gd name="T94" fmla="*/ 972 w 1256"/>
              <a:gd name="T95" fmla="*/ 213 h 2991"/>
              <a:gd name="T96" fmla="*/ 1133 w 1256"/>
              <a:gd name="T97" fmla="*/ 506 h 2991"/>
              <a:gd name="T98" fmla="*/ 1110 w 1256"/>
              <a:gd name="T99" fmla="*/ 815 h 2991"/>
              <a:gd name="T100" fmla="*/ 899 w 1256"/>
              <a:gd name="T101" fmla="*/ 1004 h 2991"/>
              <a:gd name="T102" fmla="*/ 282 w 1256"/>
              <a:gd name="T103" fmla="*/ 1498 h 2991"/>
              <a:gd name="T104" fmla="*/ 136 w 1256"/>
              <a:gd name="T105" fmla="*/ 1538 h 2991"/>
              <a:gd name="T106" fmla="*/ 105 w 1256"/>
              <a:gd name="T107" fmla="*/ 1364 h 2991"/>
              <a:gd name="T108" fmla="*/ 101 w 1256"/>
              <a:gd name="T109" fmla="*/ 1073 h 2991"/>
              <a:gd name="T110" fmla="*/ 134 w 1256"/>
              <a:gd name="T111" fmla="*/ 875 h 2991"/>
              <a:gd name="T112" fmla="*/ 308 w 1256"/>
              <a:gd name="T113" fmla="*/ 838 h 2991"/>
              <a:gd name="T114" fmla="*/ 418 w 1256"/>
              <a:gd name="T115" fmla="*/ 1015 h 2991"/>
              <a:gd name="T116" fmla="*/ 313 w 1256"/>
              <a:gd name="T117" fmla="*/ 1153 h 2991"/>
              <a:gd name="T118" fmla="*/ 427 w 1256"/>
              <a:gd name="T119" fmla="*/ 1176 h 2991"/>
              <a:gd name="T120" fmla="*/ 593 w 1256"/>
              <a:gd name="T121" fmla="*/ 2670 h 2991"/>
              <a:gd name="T122" fmla="*/ 610 w 1256"/>
              <a:gd name="T123" fmla="*/ 2381 h 2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6" h="2991">
                <a:moveTo>
                  <a:pt x="1228" y="694"/>
                </a:moveTo>
                <a:lnTo>
                  <a:pt x="1228" y="694"/>
                </a:lnTo>
                <a:lnTo>
                  <a:pt x="1230" y="664"/>
                </a:lnTo>
                <a:lnTo>
                  <a:pt x="1230" y="634"/>
                </a:lnTo>
                <a:lnTo>
                  <a:pt x="1230" y="605"/>
                </a:lnTo>
                <a:lnTo>
                  <a:pt x="1228" y="575"/>
                </a:lnTo>
                <a:lnTo>
                  <a:pt x="1226" y="547"/>
                </a:lnTo>
                <a:lnTo>
                  <a:pt x="1220" y="517"/>
                </a:lnTo>
                <a:lnTo>
                  <a:pt x="1215" y="487"/>
                </a:lnTo>
                <a:lnTo>
                  <a:pt x="1209" y="459"/>
                </a:lnTo>
                <a:lnTo>
                  <a:pt x="1200" y="431"/>
                </a:lnTo>
                <a:lnTo>
                  <a:pt x="1190" y="401"/>
                </a:lnTo>
                <a:lnTo>
                  <a:pt x="1181" y="375"/>
                </a:lnTo>
                <a:lnTo>
                  <a:pt x="1168" y="347"/>
                </a:lnTo>
                <a:lnTo>
                  <a:pt x="1155" y="321"/>
                </a:lnTo>
                <a:lnTo>
                  <a:pt x="1142" y="295"/>
                </a:lnTo>
                <a:lnTo>
                  <a:pt x="1127" y="269"/>
                </a:lnTo>
                <a:lnTo>
                  <a:pt x="1110" y="244"/>
                </a:lnTo>
                <a:lnTo>
                  <a:pt x="1110" y="244"/>
                </a:lnTo>
                <a:lnTo>
                  <a:pt x="1092" y="218"/>
                </a:lnTo>
                <a:lnTo>
                  <a:pt x="1071" y="194"/>
                </a:lnTo>
                <a:lnTo>
                  <a:pt x="1051" y="172"/>
                </a:lnTo>
                <a:lnTo>
                  <a:pt x="1030" y="149"/>
                </a:lnTo>
                <a:lnTo>
                  <a:pt x="1006" y="131"/>
                </a:lnTo>
                <a:lnTo>
                  <a:pt x="983" y="110"/>
                </a:lnTo>
                <a:lnTo>
                  <a:pt x="959" y="93"/>
                </a:lnTo>
                <a:lnTo>
                  <a:pt x="933" y="76"/>
                </a:lnTo>
                <a:lnTo>
                  <a:pt x="907" y="61"/>
                </a:lnTo>
                <a:lnTo>
                  <a:pt x="881" y="48"/>
                </a:lnTo>
                <a:lnTo>
                  <a:pt x="853" y="37"/>
                </a:lnTo>
                <a:lnTo>
                  <a:pt x="825" y="28"/>
                </a:lnTo>
                <a:lnTo>
                  <a:pt x="797" y="19"/>
                </a:lnTo>
                <a:lnTo>
                  <a:pt x="767" y="11"/>
                </a:lnTo>
                <a:lnTo>
                  <a:pt x="737" y="5"/>
                </a:lnTo>
                <a:lnTo>
                  <a:pt x="707" y="2"/>
                </a:lnTo>
                <a:lnTo>
                  <a:pt x="707" y="2"/>
                </a:lnTo>
                <a:lnTo>
                  <a:pt x="677" y="0"/>
                </a:lnTo>
                <a:lnTo>
                  <a:pt x="648" y="0"/>
                </a:lnTo>
                <a:lnTo>
                  <a:pt x="648" y="0"/>
                </a:lnTo>
                <a:lnTo>
                  <a:pt x="620" y="0"/>
                </a:lnTo>
                <a:lnTo>
                  <a:pt x="590" y="2"/>
                </a:lnTo>
                <a:lnTo>
                  <a:pt x="562" y="5"/>
                </a:lnTo>
                <a:lnTo>
                  <a:pt x="534" y="11"/>
                </a:lnTo>
                <a:lnTo>
                  <a:pt x="508" y="17"/>
                </a:lnTo>
                <a:lnTo>
                  <a:pt x="480" y="24"/>
                </a:lnTo>
                <a:lnTo>
                  <a:pt x="453" y="32"/>
                </a:lnTo>
                <a:lnTo>
                  <a:pt x="427" y="43"/>
                </a:lnTo>
                <a:lnTo>
                  <a:pt x="401" y="54"/>
                </a:lnTo>
                <a:lnTo>
                  <a:pt x="377" y="65"/>
                </a:lnTo>
                <a:lnTo>
                  <a:pt x="353" y="78"/>
                </a:lnTo>
                <a:lnTo>
                  <a:pt x="328" y="93"/>
                </a:lnTo>
                <a:lnTo>
                  <a:pt x="306" y="108"/>
                </a:lnTo>
                <a:lnTo>
                  <a:pt x="284" y="125"/>
                </a:lnTo>
                <a:lnTo>
                  <a:pt x="261" y="142"/>
                </a:lnTo>
                <a:lnTo>
                  <a:pt x="241" y="160"/>
                </a:lnTo>
                <a:lnTo>
                  <a:pt x="222" y="179"/>
                </a:lnTo>
                <a:lnTo>
                  <a:pt x="202" y="200"/>
                </a:lnTo>
                <a:lnTo>
                  <a:pt x="185" y="220"/>
                </a:lnTo>
                <a:lnTo>
                  <a:pt x="166" y="242"/>
                </a:lnTo>
                <a:lnTo>
                  <a:pt x="149" y="265"/>
                </a:lnTo>
                <a:lnTo>
                  <a:pt x="134" y="287"/>
                </a:lnTo>
                <a:lnTo>
                  <a:pt x="119" y="312"/>
                </a:lnTo>
                <a:lnTo>
                  <a:pt x="106" y="336"/>
                </a:lnTo>
                <a:lnTo>
                  <a:pt x="95" y="362"/>
                </a:lnTo>
                <a:lnTo>
                  <a:pt x="84" y="388"/>
                </a:lnTo>
                <a:lnTo>
                  <a:pt x="73" y="414"/>
                </a:lnTo>
                <a:lnTo>
                  <a:pt x="65" y="440"/>
                </a:lnTo>
                <a:lnTo>
                  <a:pt x="58" y="468"/>
                </a:lnTo>
                <a:lnTo>
                  <a:pt x="50" y="496"/>
                </a:lnTo>
                <a:lnTo>
                  <a:pt x="47" y="524"/>
                </a:lnTo>
                <a:lnTo>
                  <a:pt x="43" y="554"/>
                </a:lnTo>
                <a:lnTo>
                  <a:pt x="43" y="554"/>
                </a:lnTo>
                <a:lnTo>
                  <a:pt x="39" y="588"/>
                </a:lnTo>
                <a:lnTo>
                  <a:pt x="39" y="623"/>
                </a:lnTo>
                <a:lnTo>
                  <a:pt x="41" y="655"/>
                </a:lnTo>
                <a:lnTo>
                  <a:pt x="47" y="687"/>
                </a:lnTo>
                <a:lnTo>
                  <a:pt x="52" y="718"/>
                </a:lnTo>
                <a:lnTo>
                  <a:pt x="62" y="750"/>
                </a:lnTo>
                <a:lnTo>
                  <a:pt x="71" y="780"/>
                </a:lnTo>
                <a:lnTo>
                  <a:pt x="84" y="808"/>
                </a:lnTo>
                <a:lnTo>
                  <a:pt x="84" y="808"/>
                </a:lnTo>
                <a:lnTo>
                  <a:pt x="67" y="825"/>
                </a:lnTo>
                <a:lnTo>
                  <a:pt x="52" y="842"/>
                </a:lnTo>
                <a:lnTo>
                  <a:pt x="39" y="860"/>
                </a:lnTo>
                <a:lnTo>
                  <a:pt x="28" y="879"/>
                </a:lnTo>
                <a:lnTo>
                  <a:pt x="19" y="899"/>
                </a:lnTo>
                <a:lnTo>
                  <a:pt x="11" y="922"/>
                </a:lnTo>
                <a:lnTo>
                  <a:pt x="6" y="944"/>
                </a:lnTo>
                <a:lnTo>
                  <a:pt x="2" y="967"/>
                </a:lnTo>
                <a:lnTo>
                  <a:pt x="2" y="967"/>
                </a:lnTo>
                <a:lnTo>
                  <a:pt x="0" y="991"/>
                </a:lnTo>
                <a:lnTo>
                  <a:pt x="0" y="1017"/>
                </a:lnTo>
                <a:lnTo>
                  <a:pt x="4" y="1041"/>
                </a:lnTo>
                <a:lnTo>
                  <a:pt x="9" y="1064"/>
                </a:lnTo>
                <a:lnTo>
                  <a:pt x="17" y="1088"/>
                </a:lnTo>
                <a:lnTo>
                  <a:pt x="26" y="1110"/>
                </a:lnTo>
                <a:lnTo>
                  <a:pt x="39" y="1131"/>
                </a:lnTo>
                <a:lnTo>
                  <a:pt x="54" y="1151"/>
                </a:lnTo>
                <a:lnTo>
                  <a:pt x="54" y="1151"/>
                </a:lnTo>
                <a:lnTo>
                  <a:pt x="73" y="1174"/>
                </a:lnTo>
                <a:lnTo>
                  <a:pt x="73" y="1174"/>
                </a:lnTo>
                <a:lnTo>
                  <a:pt x="50" y="1248"/>
                </a:lnTo>
                <a:lnTo>
                  <a:pt x="50" y="1248"/>
                </a:lnTo>
                <a:lnTo>
                  <a:pt x="24" y="1340"/>
                </a:lnTo>
                <a:lnTo>
                  <a:pt x="24" y="1340"/>
                </a:lnTo>
                <a:lnTo>
                  <a:pt x="19" y="1357"/>
                </a:lnTo>
                <a:lnTo>
                  <a:pt x="13" y="1377"/>
                </a:lnTo>
                <a:lnTo>
                  <a:pt x="9" y="1403"/>
                </a:lnTo>
                <a:lnTo>
                  <a:pt x="7" y="1431"/>
                </a:lnTo>
                <a:lnTo>
                  <a:pt x="7" y="1461"/>
                </a:lnTo>
                <a:lnTo>
                  <a:pt x="11" y="1493"/>
                </a:lnTo>
                <a:lnTo>
                  <a:pt x="15" y="1508"/>
                </a:lnTo>
                <a:lnTo>
                  <a:pt x="21" y="1523"/>
                </a:lnTo>
                <a:lnTo>
                  <a:pt x="28" y="1539"/>
                </a:lnTo>
                <a:lnTo>
                  <a:pt x="35" y="1554"/>
                </a:lnTo>
                <a:lnTo>
                  <a:pt x="35" y="1554"/>
                </a:lnTo>
                <a:lnTo>
                  <a:pt x="47" y="1569"/>
                </a:lnTo>
                <a:lnTo>
                  <a:pt x="58" y="1584"/>
                </a:lnTo>
                <a:lnTo>
                  <a:pt x="73" y="1595"/>
                </a:lnTo>
                <a:lnTo>
                  <a:pt x="88" y="1607"/>
                </a:lnTo>
                <a:lnTo>
                  <a:pt x="105" y="1618"/>
                </a:lnTo>
                <a:lnTo>
                  <a:pt x="123" y="1625"/>
                </a:lnTo>
                <a:lnTo>
                  <a:pt x="142" y="1631"/>
                </a:lnTo>
                <a:lnTo>
                  <a:pt x="164" y="1637"/>
                </a:lnTo>
                <a:lnTo>
                  <a:pt x="164" y="1637"/>
                </a:lnTo>
                <a:lnTo>
                  <a:pt x="183" y="1638"/>
                </a:lnTo>
                <a:lnTo>
                  <a:pt x="202" y="1640"/>
                </a:lnTo>
                <a:lnTo>
                  <a:pt x="202" y="1640"/>
                </a:lnTo>
                <a:lnTo>
                  <a:pt x="202" y="1640"/>
                </a:lnTo>
                <a:lnTo>
                  <a:pt x="216" y="1640"/>
                </a:lnTo>
                <a:lnTo>
                  <a:pt x="231" y="1638"/>
                </a:lnTo>
                <a:lnTo>
                  <a:pt x="246" y="1635"/>
                </a:lnTo>
                <a:lnTo>
                  <a:pt x="259" y="1631"/>
                </a:lnTo>
                <a:lnTo>
                  <a:pt x="272" y="1625"/>
                </a:lnTo>
                <a:lnTo>
                  <a:pt x="286" y="1618"/>
                </a:lnTo>
                <a:lnTo>
                  <a:pt x="297" y="1610"/>
                </a:lnTo>
                <a:lnTo>
                  <a:pt x="308" y="1601"/>
                </a:lnTo>
                <a:lnTo>
                  <a:pt x="308" y="1601"/>
                </a:lnTo>
                <a:lnTo>
                  <a:pt x="300" y="1661"/>
                </a:lnTo>
                <a:lnTo>
                  <a:pt x="295" y="1717"/>
                </a:lnTo>
                <a:lnTo>
                  <a:pt x="289" y="1814"/>
                </a:lnTo>
                <a:lnTo>
                  <a:pt x="287" y="1883"/>
                </a:lnTo>
                <a:lnTo>
                  <a:pt x="286" y="1913"/>
                </a:lnTo>
                <a:lnTo>
                  <a:pt x="286" y="1913"/>
                </a:lnTo>
                <a:lnTo>
                  <a:pt x="282" y="2105"/>
                </a:lnTo>
                <a:lnTo>
                  <a:pt x="280" y="2308"/>
                </a:lnTo>
                <a:lnTo>
                  <a:pt x="276" y="2618"/>
                </a:lnTo>
                <a:lnTo>
                  <a:pt x="276" y="2618"/>
                </a:lnTo>
                <a:lnTo>
                  <a:pt x="250" y="2622"/>
                </a:lnTo>
                <a:lnTo>
                  <a:pt x="220" y="2626"/>
                </a:lnTo>
                <a:lnTo>
                  <a:pt x="187" y="2635"/>
                </a:lnTo>
                <a:lnTo>
                  <a:pt x="155" y="2646"/>
                </a:lnTo>
                <a:lnTo>
                  <a:pt x="140" y="2652"/>
                </a:lnTo>
                <a:lnTo>
                  <a:pt x="125" y="2661"/>
                </a:lnTo>
                <a:lnTo>
                  <a:pt x="110" y="2670"/>
                </a:lnTo>
                <a:lnTo>
                  <a:pt x="97" y="2680"/>
                </a:lnTo>
                <a:lnTo>
                  <a:pt x="84" y="2691"/>
                </a:lnTo>
                <a:lnTo>
                  <a:pt x="75" y="2704"/>
                </a:lnTo>
                <a:lnTo>
                  <a:pt x="65" y="2719"/>
                </a:lnTo>
                <a:lnTo>
                  <a:pt x="58" y="2734"/>
                </a:lnTo>
                <a:lnTo>
                  <a:pt x="58" y="2734"/>
                </a:lnTo>
                <a:lnTo>
                  <a:pt x="50" y="2754"/>
                </a:lnTo>
                <a:lnTo>
                  <a:pt x="45" y="2773"/>
                </a:lnTo>
                <a:lnTo>
                  <a:pt x="41" y="2790"/>
                </a:lnTo>
                <a:lnTo>
                  <a:pt x="39" y="2805"/>
                </a:lnTo>
                <a:lnTo>
                  <a:pt x="37" y="2835"/>
                </a:lnTo>
                <a:lnTo>
                  <a:pt x="41" y="2859"/>
                </a:lnTo>
                <a:lnTo>
                  <a:pt x="47" y="2881"/>
                </a:lnTo>
                <a:lnTo>
                  <a:pt x="54" y="2900"/>
                </a:lnTo>
                <a:lnTo>
                  <a:pt x="62" y="2917"/>
                </a:lnTo>
                <a:lnTo>
                  <a:pt x="71" y="2932"/>
                </a:lnTo>
                <a:lnTo>
                  <a:pt x="75" y="2937"/>
                </a:lnTo>
                <a:lnTo>
                  <a:pt x="75" y="2937"/>
                </a:lnTo>
                <a:lnTo>
                  <a:pt x="80" y="2945"/>
                </a:lnTo>
                <a:lnTo>
                  <a:pt x="88" y="2952"/>
                </a:lnTo>
                <a:lnTo>
                  <a:pt x="101" y="2962"/>
                </a:lnTo>
                <a:lnTo>
                  <a:pt x="123" y="2969"/>
                </a:lnTo>
                <a:lnTo>
                  <a:pt x="155" y="2978"/>
                </a:lnTo>
                <a:lnTo>
                  <a:pt x="202" y="2984"/>
                </a:lnTo>
                <a:lnTo>
                  <a:pt x="261" y="2990"/>
                </a:lnTo>
                <a:lnTo>
                  <a:pt x="338" y="2991"/>
                </a:lnTo>
                <a:lnTo>
                  <a:pt x="338" y="2991"/>
                </a:lnTo>
                <a:lnTo>
                  <a:pt x="379" y="2991"/>
                </a:lnTo>
                <a:lnTo>
                  <a:pt x="429" y="2988"/>
                </a:lnTo>
                <a:lnTo>
                  <a:pt x="457" y="2986"/>
                </a:lnTo>
                <a:lnTo>
                  <a:pt x="483" y="2982"/>
                </a:lnTo>
                <a:lnTo>
                  <a:pt x="508" y="2976"/>
                </a:lnTo>
                <a:lnTo>
                  <a:pt x="528" y="2971"/>
                </a:lnTo>
                <a:lnTo>
                  <a:pt x="528" y="2971"/>
                </a:lnTo>
                <a:lnTo>
                  <a:pt x="547" y="2963"/>
                </a:lnTo>
                <a:lnTo>
                  <a:pt x="562" y="2952"/>
                </a:lnTo>
                <a:lnTo>
                  <a:pt x="573" y="2939"/>
                </a:lnTo>
                <a:lnTo>
                  <a:pt x="584" y="2926"/>
                </a:lnTo>
                <a:lnTo>
                  <a:pt x="593" y="2909"/>
                </a:lnTo>
                <a:lnTo>
                  <a:pt x="599" y="2891"/>
                </a:lnTo>
                <a:lnTo>
                  <a:pt x="605" y="2870"/>
                </a:lnTo>
                <a:lnTo>
                  <a:pt x="608" y="2850"/>
                </a:lnTo>
                <a:lnTo>
                  <a:pt x="608" y="2850"/>
                </a:lnTo>
                <a:lnTo>
                  <a:pt x="612" y="2864"/>
                </a:lnTo>
                <a:lnTo>
                  <a:pt x="618" y="2879"/>
                </a:lnTo>
                <a:lnTo>
                  <a:pt x="625" y="2892"/>
                </a:lnTo>
                <a:lnTo>
                  <a:pt x="633" y="2906"/>
                </a:lnTo>
                <a:lnTo>
                  <a:pt x="633" y="2906"/>
                </a:lnTo>
                <a:lnTo>
                  <a:pt x="642" y="2917"/>
                </a:lnTo>
                <a:lnTo>
                  <a:pt x="653" y="2928"/>
                </a:lnTo>
                <a:lnTo>
                  <a:pt x="664" y="2937"/>
                </a:lnTo>
                <a:lnTo>
                  <a:pt x="675" y="2945"/>
                </a:lnTo>
                <a:lnTo>
                  <a:pt x="689" y="2950"/>
                </a:lnTo>
                <a:lnTo>
                  <a:pt x="702" y="2956"/>
                </a:lnTo>
                <a:lnTo>
                  <a:pt x="717" y="2960"/>
                </a:lnTo>
                <a:lnTo>
                  <a:pt x="731" y="2963"/>
                </a:lnTo>
                <a:lnTo>
                  <a:pt x="731" y="2963"/>
                </a:lnTo>
                <a:lnTo>
                  <a:pt x="780" y="2969"/>
                </a:lnTo>
                <a:lnTo>
                  <a:pt x="830" y="2973"/>
                </a:lnTo>
                <a:lnTo>
                  <a:pt x="883" y="2975"/>
                </a:lnTo>
                <a:lnTo>
                  <a:pt x="937" y="2976"/>
                </a:lnTo>
                <a:lnTo>
                  <a:pt x="937" y="2976"/>
                </a:lnTo>
                <a:lnTo>
                  <a:pt x="937" y="2976"/>
                </a:lnTo>
                <a:lnTo>
                  <a:pt x="991" y="2975"/>
                </a:lnTo>
                <a:lnTo>
                  <a:pt x="1047" y="2971"/>
                </a:lnTo>
                <a:lnTo>
                  <a:pt x="1073" y="2969"/>
                </a:lnTo>
                <a:lnTo>
                  <a:pt x="1097" y="2963"/>
                </a:lnTo>
                <a:lnTo>
                  <a:pt x="1118" y="2958"/>
                </a:lnTo>
                <a:lnTo>
                  <a:pt x="1135" y="2948"/>
                </a:lnTo>
                <a:lnTo>
                  <a:pt x="1135" y="2948"/>
                </a:lnTo>
                <a:lnTo>
                  <a:pt x="1142" y="2943"/>
                </a:lnTo>
                <a:lnTo>
                  <a:pt x="1148" y="2937"/>
                </a:lnTo>
                <a:lnTo>
                  <a:pt x="1155" y="2928"/>
                </a:lnTo>
                <a:lnTo>
                  <a:pt x="1161" y="2919"/>
                </a:lnTo>
                <a:lnTo>
                  <a:pt x="1170" y="2898"/>
                </a:lnTo>
                <a:lnTo>
                  <a:pt x="1176" y="2874"/>
                </a:lnTo>
                <a:lnTo>
                  <a:pt x="1179" y="2850"/>
                </a:lnTo>
                <a:lnTo>
                  <a:pt x="1179" y="2822"/>
                </a:lnTo>
                <a:lnTo>
                  <a:pt x="1177" y="2794"/>
                </a:lnTo>
                <a:lnTo>
                  <a:pt x="1170" y="2766"/>
                </a:lnTo>
                <a:lnTo>
                  <a:pt x="1170" y="2766"/>
                </a:lnTo>
                <a:lnTo>
                  <a:pt x="1162" y="2741"/>
                </a:lnTo>
                <a:lnTo>
                  <a:pt x="1149" y="2715"/>
                </a:lnTo>
                <a:lnTo>
                  <a:pt x="1140" y="2700"/>
                </a:lnTo>
                <a:lnTo>
                  <a:pt x="1131" y="2687"/>
                </a:lnTo>
                <a:lnTo>
                  <a:pt x="1118" y="2674"/>
                </a:lnTo>
                <a:lnTo>
                  <a:pt x="1105" y="2661"/>
                </a:lnTo>
                <a:lnTo>
                  <a:pt x="1090" y="2650"/>
                </a:lnTo>
                <a:lnTo>
                  <a:pt x="1071" y="2637"/>
                </a:lnTo>
                <a:lnTo>
                  <a:pt x="1052" y="2627"/>
                </a:lnTo>
                <a:lnTo>
                  <a:pt x="1030" y="2618"/>
                </a:lnTo>
                <a:lnTo>
                  <a:pt x="1006" y="2609"/>
                </a:lnTo>
                <a:lnTo>
                  <a:pt x="980" y="2601"/>
                </a:lnTo>
                <a:lnTo>
                  <a:pt x="950" y="2598"/>
                </a:lnTo>
                <a:lnTo>
                  <a:pt x="916" y="2594"/>
                </a:lnTo>
                <a:lnTo>
                  <a:pt x="916" y="2594"/>
                </a:lnTo>
                <a:lnTo>
                  <a:pt x="896" y="1987"/>
                </a:lnTo>
                <a:lnTo>
                  <a:pt x="896" y="1987"/>
                </a:lnTo>
                <a:lnTo>
                  <a:pt x="896" y="1954"/>
                </a:lnTo>
                <a:lnTo>
                  <a:pt x="896" y="1954"/>
                </a:lnTo>
                <a:lnTo>
                  <a:pt x="924" y="1946"/>
                </a:lnTo>
                <a:lnTo>
                  <a:pt x="954" y="1937"/>
                </a:lnTo>
                <a:lnTo>
                  <a:pt x="983" y="1926"/>
                </a:lnTo>
                <a:lnTo>
                  <a:pt x="1011" y="1913"/>
                </a:lnTo>
                <a:lnTo>
                  <a:pt x="1039" y="1898"/>
                </a:lnTo>
                <a:lnTo>
                  <a:pt x="1065" y="1881"/>
                </a:lnTo>
                <a:lnTo>
                  <a:pt x="1092" y="1862"/>
                </a:lnTo>
                <a:lnTo>
                  <a:pt x="1114" y="1844"/>
                </a:lnTo>
                <a:lnTo>
                  <a:pt x="1114" y="1844"/>
                </a:lnTo>
                <a:lnTo>
                  <a:pt x="1131" y="1829"/>
                </a:lnTo>
                <a:lnTo>
                  <a:pt x="1148" y="1814"/>
                </a:lnTo>
                <a:lnTo>
                  <a:pt x="1162" y="1797"/>
                </a:lnTo>
                <a:lnTo>
                  <a:pt x="1176" y="1780"/>
                </a:lnTo>
                <a:lnTo>
                  <a:pt x="1189" y="1763"/>
                </a:lnTo>
                <a:lnTo>
                  <a:pt x="1200" y="1745"/>
                </a:lnTo>
                <a:lnTo>
                  <a:pt x="1211" y="1728"/>
                </a:lnTo>
                <a:lnTo>
                  <a:pt x="1220" y="1709"/>
                </a:lnTo>
                <a:lnTo>
                  <a:pt x="1228" y="1689"/>
                </a:lnTo>
                <a:lnTo>
                  <a:pt x="1235" y="1670"/>
                </a:lnTo>
                <a:lnTo>
                  <a:pt x="1241" y="1650"/>
                </a:lnTo>
                <a:lnTo>
                  <a:pt x="1246" y="1629"/>
                </a:lnTo>
                <a:lnTo>
                  <a:pt x="1250" y="1609"/>
                </a:lnTo>
                <a:lnTo>
                  <a:pt x="1254" y="1588"/>
                </a:lnTo>
                <a:lnTo>
                  <a:pt x="1254" y="1566"/>
                </a:lnTo>
                <a:lnTo>
                  <a:pt x="1256" y="1545"/>
                </a:lnTo>
                <a:lnTo>
                  <a:pt x="1256" y="1545"/>
                </a:lnTo>
                <a:lnTo>
                  <a:pt x="1254" y="1523"/>
                </a:lnTo>
                <a:lnTo>
                  <a:pt x="1252" y="1502"/>
                </a:lnTo>
                <a:lnTo>
                  <a:pt x="1250" y="1484"/>
                </a:lnTo>
                <a:lnTo>
                  <a:pt x="1245" y="1463"/>
                </a:lnTo>
                <a:lnTo>
                  <a:pt x="1233" y="1426"/>
                </a:lnTo>
                <a:lnTo>
                  <a:pt x="1218" y="1388"/>
                </a:lnTo>
                <a:lnTo>
                  <a:pt x="1200" y="1353"/>
                </a:lnTo>
                <a:lnTo>
                  <a:pt x="1179" y="1319"/>
                </a:lnTo>
                <a:lnTo>
                  <a:pt x="1153" y="1288"/>
                </a:lnTo>
                <a:lnTo>
                  <a:pt x="1127" y="1260"/>
                </a:lnTo>
                <a:lnTo>
                  <a:pt x="1097" y="1232"/>
                </a:lnTo>
                <a:lnTo>
                  <a:pt x="1065" y="1205"/>
                </a:lnTo>
                <a:lnTo>
                  <a:pt x="1034" y="1183"/>
                </a:lnTo>
                <a:lnTo>
                  <a:pt x="1000" y="1163"/>
                </a:lnTo>
                <a:lnTo>
                  <a:pt x="965" y="1144"/>
                </a:lnTo>
                <a:lnTo>
                  <a:pt x="929" y="1127"/>
                </a:lnTo>
                <a:lnTo>
                  <a:pt x="894" y="1112"/>
                </a:lnTo>
                <a:lnTo>
                  <a:pt x="858" y="1101"/>
                </a:lnTo>
                <a:lnTo>
                  <a:pt x="858" y="1101"/>
                </a:lnTo>
                <a:lnTo>
                  <a:pt x="903" y="1090"/>
                </a:lnTo>
                <a:lnTo>
                  <a:pt x="944" y="1077"/>
                </a:lnTo>
                <a:lnTo>
                  <a:pt x="983" y="1060"/>
                </a:lnTo>
                <a:lnTo>
                  <a:pt x="1021" y="1039"/>
                </a:lnTo>
                <a:lnTo>
                  <a:pt x="1021" y="1039"/>
                </a:lnTo>
                <a:lnTo>
                  <a:pt x="1041" y="1026"/>
                </a:lnTo>
                <a:lnTo>
                  <a:pt x="1062" y="1011"/>
                </a:lnTo>
                <a:lnTo>
                  <a:pt x="1082" y="995"/>
                </a:lnTo>
                <a:lnTo>
                  <a:pt x="1101" y="978"/>
                </a:lnTo>
                <a:lnTo>
                  <a:pt x="1118" y="959"/>
                </a:lnTo>
                <a:lnTo>
                  <a:pt x="1133" y="940"/>
                </a:lnTo>
                <a:lnTo>
                  <a:pt x="1148" y="920"/>
                </a:lnTo>
                <a:lnTo>
                  <a:pt x="1162" y="898"/>
                </a:lnTo>
                <a:lnTo>
                  <a:pt x="1176" y="875"/>
                </a:lnTo>
                <a:lnTo>
                  <a:pt x="1187" y="851"/>
                </a:lnTo>
                <a:lnTo>
                  <a:pt x="1196" y="827"/>
                </a:lnTo>
                <a:lnTo>
                  <a:pt x="1205" y="802"/>
                </a:lnTo>
                <a:lnTo>
                  <a:pt x="1213" y="776"/>
                </a:lnTo>
                <a:lnTo>
                  <a:pt x="1218" y="750"/>
                </a:lnTo>
                <a:lnTo>
                  <a:pt x="1224" y="722"/>
                </a:lnTo>
                <a:lnTo>
                  <a:pt x="1228" y="694"/>
                </a:lnTo>
                <a:lnTo>
                  <a:pt x="1228" y="694"/>
                </a:lnTo>
                <a:close/>
                <a:moveTo>
                  <a:pt x="810" y="1024"/>
                </a:moveTo>
                <a:lnTo>
                  <a:pt x="810" y="1024"/>
                </a:lnTo>
                <a:lnTo>
                  <a:pt x="797" y="1026"/>
                </a:lnTo>
                <a:lnTo>
                  <a:pt x="780" y="1026"/>
                </a:lnTo>
                <a:lnTo>
                  <a:pt x="780" y="1026"/>
                </a:lnTo>
                <a:lnTo>
                  <a:pt x="758" y="1026"/>
                </a:lnTo>
                <a:lnTo>
                  <a:pt x="733" y="1028"/>
                </a:lnTo>
                <a:lnTo>
                  <a:pt x="711" y="1034"/>
                </a:lnTo>
                <a:lnTo>
                  <a:pt x="702" y="1037"/>
                </a:lnTo>
                <a:lnTo>
                  <a:pt x="692" y="1043"/>
                </a:lnTo>
                <a:lnTo>
                  <a:pt x="692" y="1043"/>
                </a:lnTo>
                <a:lnTo>
                  <a:pt x="677" y="1054"/>
                </a:lnTo>
                <a:lnTo>
                  <a:pt x="666" y="1065"/>
                </a:lnTo>
                <a:lnTo>
                  <a:pt x="659" y="1077"/>
                </a:lnTo>
                <a:lnTo>
                  <a:pt x="655" y="1090"/>
                </a:lnTo>
                <a:lnTo>
                  <a:pt x="651" y="1101"/>
                </a:lnTo>
                <a:lnTo>
                  <a:pt x="651" y="1112"/>
                </a:lnTo>
                <a:lnTo>
                  <a:pt x="653" y="1129"/>
                </a:lnTo>
                <a:lnTo>
                  <a:pt x="653" y="1131"/>
                </a:lnTo>
                <a:lnTo>
                  <a:pt x="653" y="1131"/>
                </a:lnTo>
                <a:lnTo>
                  <a:pt x="655" y="1140"/>
                </a:lnTo>
                <a:lnTo>
                  <a:pt x="659" y="1148"/>
                </a:lnTo>
                <a:lnTo>
                  <a:pt x="664" y="1153"/>
                </a:lnTo>
                <a:lnTo>
                  <a:pt x="670" y="1161"/>
                </a:lnTo>
                <a:lnTo>
                  <a:pt x="670" y="1161"/>
                </a:lnTo>
                <a:lnTo>
                  <a:pt x="677" y="1164"/>
                </a:lnTo>
                <a:lnTo>
                  <a:pt x="685" y="1166"/>
                </a:lnTo>
                <a:lnTo>
                  <a:pt x="692" y="1168"/>
                </a:lnTo>
                <a:lnTo>
                  <a:pt x="702" y="1168"/>
                </a:lnTo>
                <a:lnTo>
                  <a:pt x="702" y="1168"/>
                </a:lnTo>
                <a:lnTo>
                  <a:pt x="730" y="1166"/>
                </a:lnTo>
                <a:lnTo>
                  <a:pt x="730" y="1166"/>
                </a:lnTo>
                <a:lnTo>
                  <a:pt x="763" y="1168"/>
                </a:lnTo>
                <a:lnTo>
                  <a:pt x="799" y="1174"/>
                </a:lnTo>
                <a:lnTo>
                  <a:pt x="834" y="1183"/>
                </a:lnTo>
                <a:lnTo>
                  <a:pt x="871" y="1194"/>
                </a:lnTo>
                <a:lnTo>
                  <a:pt x="909" y="1211"/>
                </a:lnTo>
                <a:lnTo>
                  <a:pt x="944" y="1228"/>
                </a:lnTo>
                <a:lnTo>
                  <a:pt x="980" y="1248"/>
                </a:lnTo>
                <a:lnTo>
                  <a:pt x="1013" y="1273"/>
                </a:lnTo>
                <a:lnTo>
                  <a:pt x="1013" y="1273"/>
                </a:lnTo>
                <a:lnTo>
                  <a:pt x="1036" y="1291"/>
                </a:lnTo>
                <a:lnTo>
                  <a:pt x="1062" y="1314"/>
                </a:lnTo>
                <a:lnTo>
                  <a:pt x="1088" y="1342"/>
                </a:lnTo>
                <a:lnTo>
                  <a:pt x="1114" y="1373"/>
                </a:lnTo>
                <a:lnTo>
                  <a:pt x="1125" y="1392"/>
                </a:lnTo>
                <a:lnTo>
                  <a:pt x="1136" y="1411"/>
                </a:lnTo>
                <a:lnTo>
                  <a:pt x="1146" y="1431"/>
                </a:lnTo>
                <a:lnTo>
                  <a:pt x="1155" y="1452"/>
                </a:lnTo>
                <a:lnTo>
                  <a:pt x="1161" y="1474"/>
                </a:lnTo>
                <a:lnTo>
                  <a:pt x="1166" y="1497"/>
                </a:lnTo>
                <a:lnTo>
                  <a:pt x="1170" y="1521"/>
                </a:lnTo>
                <a:lnTo>
                  <a:pt x="1172" y="1545"/>
                </a:lnTo>
                <a:lnTo>
                  <a:pt x="1172" y="1545"/>
                </a:lnTo>
                <a:lnTo>
                  <a:pt x="1170" y="1564"/>
                </a:lnTo>
                <a:lnTo>
                  <a:pt x="1170" y="1582"/>
                </a:lnTo>
                <a:lnTo>
                  <a:pt x="1166" y="1601"/>
                </a:lnTo>
                <a:lnTo>
                  <a:pt x="1162" y="1618"/>
                </a:lnTo>
                <a:lnTo>
                  <a:pt x="1153" y="1651"/>
                </a:lnTo>
                <a:lnTo>
                  <a:pt x="1138" y="1683"/>
                </a:lnTo>
                <a:lnTo>
                  <a:pt x="1121" y="1711"/>
                </a:lnTo>
                <a:lnTo>
                  <a:pt x="1103" y="1737"/>
                </a:lnTo>
                <a:lnTo>
                  <a:pt x="1080" y="1762"/>
                </a:lnTo>
                <a:lnTo>
                  <a:pt x="1056" y="1782"/>
                </a:lnTo>
                <a:lnTo>
                  <a:pt x="1030" y="1803"/>
                </a:lnTo>
                <a:lnTo>
                  <a:pt x="1004" y="1819"/>
                </a:lnTo>
                <a:lnTo>
                  <a:pt x="978" y="1834"/>
                </a:lnTo>
                <a:lnTo>
                  <a:pt x="950" y="1847"/>
                </a:lnTo>
                <a:lnTo>
                  <a:pt x="922" y="1859"/>
                </a:lnTo>
                <a:lnTo>
                  <a:pt x="896" y="1868"/>
                </a:lnTo>
                <a:lnTo>
                  <a:pt x="870" y="1874"/>
                </a:lnTo>
                <a:lnTo>
                  <a:pt x="845" y="1879"/>
                </a:lnTo>
                <a:lnTo>
                  <a:pt x="845" y="1879"/>
                </a:lnTo>
                <a:lnTo>
                  <a:pt x="836" y="1881"/>
                </a:lnTo>
                <a:lnTo>
                  <a:pt x="828" y="1885"/>
                </a:lnTo>
                <a:lnTo>
                  <a:pt x="823" y="1888"/>
                </a:lnTo>
                <a:lnTo>
                  <a:pt x="817" y="1894"/>
                </a:lnTo>
                <a:lnTo>
                  <a:pt x="814" y="1900"/>
                </a:lnTo>
                <a:lnTo>
                  <a:pt x="810" y="1907"/>
                </a:lnTo>
                <a:lnTo>
                  <a:pt x="808" y="1915"/>
                </a:lnTo>
                <a:lnTo>
                  <a:pt x="808" y="1924"/>
                </a:lnTo>
                <a:lnTo>
                  <a:pt x="808" y="1924"/>
                </a:lnTo>
                <a:lnTo>
                  <a:pt x="812" y="1991"/>
                </a:lnTo>
                <a:lnTo>
                  <a:pt x="812" y="1991"/>
                </a:lnTo>
                <a:lnTo>
                  <a:pt x="827" y="2381"/>
                </a:lnTo>
                <a:lnTo>
                  <a:pt x="834" y="2637"/>
                </a:lnTo>
                <a:lnTo>
                  <a:pt x="834" y="2637"/>
                </a:lnTo>
                <a:lnTo>
                  <a:pt x="836" y="2644"/>
                </a:lnTo>
                <a:lnTo>
                  <a:pt x="838" y="2652"/>
                </a:lnTo>
                <a:lnTo>
                  <a:pt x="842" y="2659"/>
                </a:lnTo>
                <a:lnTo>
                  <a:pt x="847" y="2665"/>
                </a:lnTo>
                <a:lnTo>
                  <a:pt x="853" y="2670"/>
                </a:lnTo>
                <a:lnTo>
                  <a:pt x="860" y="2674"/>
                </a:lnTo>
                <a:lnTo>
                  <a:pt x="868" y="2676"/>
                </a:lnTo>
                <a:lnTo>
                  <a:pt x="877" y="2676"/>
                </a:lnTo>
                <a:lnTo>
                  <a:pt x="877" y="2676"/>
                </a:lnTo>
                <a:lnTo>
                  <a:pt x="914" y="2678"/>
                </a:lnTo>
                <a:lnTo>
                  <a:pt x="950" y="2683"/>
                </a:lnTo>
                <a:lnTo>
                  <a:pt x="980" y="2691"/>
                </a:lnTo>
                <a:lnTo>
                  <a:pt x="1008" y="2700"/>
                </a:lnTo>
                <a:lnTo>
                  <a:pt x="1032" y="2713"/>
                </a:lnTo>
                <a:lnTo>
                  <a:pt x="1043" y="2721"/>
                </a:lnTo>
                <a:lnTo>
                  <a:pt x="1052" y="2730"/>
                </a:lnTo>
                <a:lnTo>
                  <a:pt x="1062" y="2738"/>
                </a:lnTo>
                <a:lnTo>
                  <a:pt x="1069" y="2749"/>
                </a:lnTo>
                <a:lnTo>
                  <a:pt x="1077" y="2758"/>
                </a:lnTo>
                <a:lnTo>
                  <a:pt x="1082" y="2769"/>
                </a:lnTo>
                <a:lnTo>
                  <a:pt x="1082" y="2769"/>
                </a:lnTo>
                <a:lnTo>
                  <a:pt x="1090" y="2788"/>
                </a:lnTo>
                <a:lnTo>
                  <a:pt x="1093" y="2807"/>
                </a:lnTo>
                <a:lnTo>
                  <a:pt x="1095" y="2823"/>
                </a:lnTo>
                <a:lnTo>
                  <a:pt x="1095" y="2838"/>
                </a:lnTo>
                <a:lnTo>
                  <a:pt x="1095" y="2853"/>
                </a:lnTo>
                <a:lnTo>
                  <a:pt x="1092" y="2866"/>
                </a:lnTo>
                <a:lnTo>
                  <a:pt x="1090" y="2876"/>
                </a:lnTo>
                <a:lnTo>
                  <a:pt x="1086" y="2881"/>
                </a:lnTo>
                <a:lnTo>
                  <a:pt x="1086" y="2881"/>
                </a:lnTo>
                <a:lnTo>
                  <a:pt x="1069" y="2887"/>
                </a:lnTo>
                <a:lnTo>
                  <a:pt x="1037" y="2891"/>
                </a:lnTo>
                <a:lnTo>
                  <a:pt x="995" y="2894"/>
                </a:lnTo>
                <a:lnTo>
                  <a:pt x="937" y="2896"/>
                </a:lnTo>
                <a:lnTo>
                  <a:pt x="937" y="2896"/>
                </a:lnTo>
                <a:lnTo>
                  <a:pt x="937" y="2896"/>
                </a:lnTo>
                <a:lnTo>
                  <a:pt x="886" y="2894"/>
                </a:lnTo>
                <a:lnTo>
                  <a:pt x="838" y="2892"/>
                </a:lnTo>
                <a:lnTo>
                  <a:pt x="789" y="2889"/>
                </a:lnTo>
                <a:lnTo>
                  <a:pt x="745" y="2883"/>
                </a:lnTo>
                <a:lnTo>
                  <a:pt x="745" y="2883"/>
                </a:lnTo>
                <a:lnTo>
                  <a:pt x="731" y="2879"/>
                </a:lnTo>
                <a:lnTo>
                  <a:pt x="720" y="2874"/>
                </a:lnTo>
                <a:lnTo>
                  <a:pt x="711" y="2866"/>
                </a:lnTo>
                <a:lnTo>
                  <a:pt x="702" y="2857"/>
                </a:lnTo>
                <a:lnTo>
                  <a:pt x="702" y="2857"/>
                </a:lnTo>
                <a:lnTo>
                  <a:pt x="698" y="2848"/>
                </a:lnTo>
                <a:lnTo>
                  <a:pt x="692" y="2838"/>
                </a:lnTo>
                <a:lnTo>
                  <a:pt x="687" y="2816"/>
                </a:lnTo>
                <a:lnTo>
                  <a:pt x="681" y="2794"/>
                </a:lnTo>
                <a:lnTo>
                  <a:pt x="679" y="2769"/>
                </a:lnTo>
                <a:lnTo>
                  <a:pt x="679" y="2747"/>
                </a:lnTo>
                <a:lnTo>
                  <a:pt x="681" y="2726"/>
                </a:lnTo>
                <a:lnTo>
                  <a:pt x="685" y="2693"/>
                </a:lnTo>
                <a:lnTo>
                  <a:pt x="685" y="2693"/>
                </a:lnTo>
                <a:lnTo>
                  <a:pt x="687" y="2685"/>
                </a:lnTo>
                <a:lnTo>
                  <a:pt x="687" y="2685"/>
                </a:lnTo>
                <a:lnTo>
                  <a:pt x="689" y="2579"/>
                </a:lnTo>
                <a:lnTo>
                  <a:pt x="690" y="2471"/>
                </a:lnTo>
                <a:lnTo>
                  <a:pt x="690" y="2471"/>
                </a:lnTo>
                <a:lnTo>
                  <a:pt x="694" y="2370"/>
                </a:lnTo>
                <a:lnTo>
                  <a:pt x="696" y="2278"/>
                </a:lnTo>
                <a:lnTo>
                  <a:pt x="694" y="2196"/>
                </a:lnTo>
                <a:lnTo>
                  <a:pt x="692" y="2161"/>
                </a:lnTo>
                <a:lnTo>
                  <a:pt x="689" y="2129"/>
                </a:lnTo>
                <a:lnTo>
                  <a:pt x="683" y="2099"/>
                </a:lnTo>
                <a:lnTo>
                  <a:pt x="677" y="2073"/>
                </a:lnTo>
                <a:lnTo>
                  <a:pt x="668" y="2051"/>
                </a:lnTo>
                <a:lnTo>
                  <a:pt x="659" y="2032"/>
                </a:lnTo>
                <a:lnTo>
                  <a:pt x="648" y="2017"/>
                </a:lnTo>
                <a:lnTo>
                  <a:pt x="640" y="2010"/>
                </a:lnTo>
                <a:lnTo>
                  <a:pt x="633" y="2006"/>
                </a:lnTo>
                <a:lnTo>
                  <a:pt x="625" y="2000"/>
                </a:lnTo>
                <a:lnTo>
                  <a:pt x="616" y="1999"/>
                </a:lnTo>
                <a:lnTo>
                  <a:pt x="606" y="1997"/>
                </a:lnTo>
                <a:lnTo>
                  <a:pt x="597" y="1995"/>
                </a:lnTo>
                <a:lnTo>
                  <a:pt x="597" y="1995"/>
                </a:lnTo>
                <a:lnTo>
                  <a:pt x="593" y="1995"/>
                </a:lnTo>
                <a:lnTo>
                  <a:pt x="593" y="1995"/>
                </a:lnTo>
                <a:lnTo>
                  <a:pt x="584" y="1997"/>
                </a:lnTo>
                <a:lnTo>
                  <a:pt x="575" y="2000"/>
                </a:lnTo>
                <a:lnTo>
                  <a:pt x="564" y="2006"/>
                </a:lnTo>
                <a:lnTo>
                  <a:pt x="552" y="2017"/>
                </a:lnTo>
                <a:lnTo>
                  <a:pt x="552" y="2017"/>
                </a:lnTo>
                <a:lnTo>
                  <a:pt x="547" y="2027"/>
                </a:lnTo>
                <a:lnTo>
                  <a:pt x="543" y="2038"/>
                </a:lnTo>
                <a:lnTo>
                  <a:pt x="534" y="2064"/>
                </a:lnTo>
                <a:lnTo>
                  <a:pt x="524" y="2097"/>
                </a:lnTo>
                <a:lnTo>
                  <a:pt x="519" y="2139"/>
                </a:lnTo>
                <a:lnTo>
                  <a:pt x="513" y="2183"/>
                </a:lnTo>
                <a:lnTo>
                  <a:pt x="508" y="2232"/>
                </a:lnTo>
                <a:lnTo>
                  <a:pt x="504" y="2282"/>
                </a:lnTo>
                <a:lnTo>
                  <a:pt x="500" y="2336"/>
                </a:lnTo>
                <a:lnTo>
                  <a:pt x="498" y="2443"/>
                </a:lnTo>
                <a:lnTo>
                  <a:pt x="498" y="2542"/>
                </a:lnTo>
                <a:lnTo>
                  <a:pt x="500" y="2586"/>
                </a:lnTo>
                <a:lnTo>
                  <a:pt x="504" y="2626"/>
                </a:lnTo>
                <a:lnTo>
                  <a:pt x="508" y="2661"/>
                </a:lnTo>
                <a:lnTo>
                  <a:pt x="511" y="2687"/>
                </a:lnTo>
                <a:lnTo>
                  <a:pt x="511" y="2687"/>
                </a:lnTo>
                <a:lnTo>
                  <a:pt x="519" y="2730"/>
                </a:lnTo>
                <a:lnTo>
                  <a:pt x="524" y="2769"/>
                </a:lnTo>
                <a:lnTo>
                  <a:pt x="526" y="2803"/>
                </a:lnTo>
                <a:lnTo>
                  <a:pt x="524" y="2833"/>
                </a:lnTo>
                <a:lnTo>
                  <a:pt x="521" y="2855"/>
                </a:lnTo>
                <a:lnTo>
                  <a:pt x="517" y="2874"/>
                </a:lnTo>
                <a:lnTo>
                  <a:pt x="509" y="2885"/>
                </a:lnTo>
                <a:lnTo>
                  <a:pt x="504" y="2891"/>
                </a:lnTo>
                <a:lnTo>
                  <a:pt x="500" y="2892"/>
                </a:lnTo>
                <a:lnTo>
                  <a:pt x="500" y="2892"/>
                </a:lnTo>
                <a:lnTo>
                  <a:pt x="474" y="2898"/>
                </a:lnTo>
                <a:lnTo>
                  <a:pt x="437" y="2904"/>
                </a:lnTo>
                <a:lnTo>
                  <a:pt x="392" y="2906"/>
                </a:lnTo>
                <a:lnTo>
                  <a:pt x="338" y="2907"/>
                </a:lnTo>
                <a:lnTo>
                  <a:pt x="338" y="2907"/>
                </a:lnTo>
                <a:lnTo>
                  <a:pt x="269" y="2906"/>
                </a:lnTo>
                <a:lnTo>
                  <a:pt x="211" y="2902"/>
                </a:lnTo>
                <a:lnTo>
                  <a:pt x="168" y="2894"/>
                </a:lnTo>
                <a:lnTo>
                  <a:pt x="153" y="2892"/>
                </a:lnTo>
                <a:lnTo>
                  <a:pt x="144" y="2889"/>
                </a:lnTo>
                <a:lnTo>
                  <a:pt x="144" y="2887"/>
                </a:lnTo>
                <a:lnTo>
                  <a:pt x="144" y="2887"/>
                </a:lnTo>
                <a:lnTo>
                  <a:pt x="131" y="2864"/>
                </a:lnTo>
                <a:lnTo>
                  <a:pt x="125" y="2853"/>
                </a:lnTo>
                <a:lnTo>
                  <a:pt x="123" y="2840"/>
                </a:lnTo>
                <a:lnTo>
                  <a:pt x="121" y="2825"/>
                </a:lnTo>
                <a:lnTo>
                  <a:pt x="123" y="2808"/>
                </a:lnTo>
                <a:lnTo>
                  <a:pt x="129" y="2788"/>
                </a:lnTo>
                <a:lnTo>
                  <a:pt x="136" y="2766"/>
                </a:lnTo>
                <a:lnTo>
                  <a:pt x="136" y="2766"/>
                </a:lnTo>
                <a:lnTo>
                  <a:pt x="140" y="2756"/>
                </a:lnTo>
                <a:lnTo>
                  <a:pt x="147" y="2749"/>
                </a:lnTo>
                <a:lnTo>
                  <a:pt x="155" y="2741"/>
                </a:lnTo>
                <a:lnTo>
                  <a:pt x="162" y="2734"/>
                </a:lnTo>
                <a:lnTo>
                  <a:pt x="185" y="2723"/>
                </a:lnTo>
                <a:lnTo>
                  <a:pt x="211" y="2715"/>
                </a:lnTo>
                <a:lnTo>
                  <a:pt x="237" y="2708"/>
                </a:lnTo>
                <a:lnTo>
                  <a:pt x="265" y="2704"/>
                </a:lnTo>
                <a:lnTo>
                  <a:pt x="293" y="2700"/>
                </a:lnTo>
                <a:lnTo>
                  <a:pt x="317" y="2700"/>
                </a:lnTo>
                <a:lnTo>
                  <a:pt x="317" y="2700"/>
                </a:lnTo>
                <a:lnTo>
                  <a:pt x="317" y="2700"/>
                </a:lnTo>
                <a:lnTo>
                  <a:pt x="317" y="2700"/>
                </a:lnTo>
                <a:lnTo>
                  <a:pt x="327" y="2700"/>
                </a:lnTo>
                <a:lnTo>
                  <a:pt x="334" y="2697"/>
                </a:lnTo>
                <a:lnTo>
                  <a:pt x="341" y="2693"/>
                </a:lnTo>
                <a:lnTo>
                  <a:pt x="347" y="2689"/>
                </a:lnTo>
                <a:lnTo>
                  <a:pt x="347" y="2689"/>
                </a:lnTo>
                <a:lnTo>
                  <a:pt x="353" y="2682"/>
                </a:lnTo>
                <a:lnTo>
                  <a:pt x="356" y="2674"/>
                </a:lnTo>
                <a:lnTo>
                  <a:pt x="360" y="2667"/>
                </a:lnTo>
                <a:lnTo>
                  <a:pt x="360" y="2659"/>
                </a:lnTo>
                <a:lnTo>
                  <a:pt x="360" y="2659"/>
                </a:lnTo>
                <a:lnTo>
                  <a:pt x="362" y="2390"/>
                </a:lnTo>
                <a:lnTo>
                  <a:pt x="366" y="2148"/>
                </a:lnTo>
                <a:lnTo>
                  <a:pt x="371" y="1915"/>
                </a:lnTo>
                <a:lnTo>
                  <a:pt x="371" y="1915"/>
                </a:lnTo>
                <a:lnTo>
                  <a:pt x="371" y="1887"/>
                </a:lnTo>
                <a:lnTo>
                  <a:pt x="373" y="1818"/>
                </a:lnTo>
                <a:lnTo>
                  <a:pt x="381" y="1717"/>
                </a:lnTo>
                <a:lnTo>
                  <a:pt x="386" y="1657"/>
                </a:lnTo>
                <a:lnTo>
                  <a:pt x="394" y="1595"/>
                </a:lnTo>
                <a:lnTo>
                  <a:pt x="403" y="1532"/>
                </a:lnTo>
                <a:lnTo>
                  <a:pt x="414" y="1467"/>
                </a:lnTo>
                <a:lnTo>
                  <a:pt x="429" y="1403"/>
                </a:lnTo>
                <a:lnTo>
                  <a:pt x="446" y="1344"/>
                </a:lnTo>
                <a:lnTo>
                  <a:pt x="457" y="1314"/>
                </a:lnTo>
                <a:lnTo>
                  <a:pt x="467" y="1286"/>
                </a:lnTo>
                <a:lnTo>
                  <a:pt x="478" y="1260"/>
                </a:lnTo>
                <a:lnTo>
                  <a:pt x="491" y="1233"/>
                </a:lnTo>
                <a:lnTo>
                  <a:pt x="504" y="1211"/>
                </a:lnTo>
                <a:lnTo>
                  <a:pt x="519" y="1189"/>
                </a:lnTo>
                <a:lnTo>
                  <a:pt x="534" y="1170"/>
                </a:lnTo>
                <a:lnTo>
                  <a:pt x="549" y="1153"/>
                </a:lnTo>
                <a:lnTo>
                  <a:pt x="549" y="1153"/>
                </a:lnTo>
                <a:lnTo>
                  <a:pt x="556" y="1146"/>
                </a:lnTo>
                <a:lnTo>
                  <a:pt x="560" y="1136"/>
                </a:lnTo>
                <a:lnTo>
                  <a:pt x="564" y="1127"/>
                </a:lnTo>
                <a:lnTo>
                  <a:pt x="567" y="1116"/>
                </a:lnTo>
                <a:lnTo>
                  <a:pt x="569" y="1097"/>
                </a:lnTo>
                <a:lnTo>
                  <a:pt x="571" y="1082"/>
                </a:lnTo>
                <a:lnTo>
                  <a:pt x="571" y="1082"/>
                </a:lnTo>
                <a:lnTo>
                  <a:pt x="569" y="1071"/>
                </a:lnTo>
                <a:lnTo>
                  <a:pt x="567" y="1062"/>
                </a:lnTo>
                <a:lnTo>
                  <a:pt x="562" y="1045"/>
                </a:lnTo>
                <a:lnTo>
                  <a:pt x="552" y="1034"/>
                </a:lnTo>
                <a:lnTo>
                  <a:pt x="545" y="1026"/>
                </a:lnTo>
                <a:lnTo>
                  <a:pt x="545" y="1026"/>
                </a:lnTo>
                <a:lnTo>
                  <a:pt x="536" y="1019"/>
                </a:lnTo>
                <a:lnTo>
                  <a:pt x="526" y="1015"/>
                </a:lnTo>
                <a:lnTo>
                  <a:pt x="504" y="1006"/>
                </a:lnTo>
                <a:lnTo>
                  <a:pt x="504" y="1006"/>
                </a:lnTo>
                <a:lnTo>
                  <a:pt x="504" y="983"/>
                </a:lnTo>
                <a:lnTo>
                  <a:pt x="502" y="961"/>
                </a:lnTo>
                <a:lnTo>
                  <a:pt x="496" y="940"/>
                </a:lnTo>
                <a:lnTo>
                  <a:pt x="491" y="918"/>
                </a:lnTo>
                <a:lnTo>
                  <a:pt x="483" y="898"/>
                </a:lnTo>
                <a:lnTo>
                  <a:pt x="474" y="877"/>
                </a:lnTo>
                <a:lnTo>
                  <a:pt x="463" y="858"/>
                </a:lnTo>
                <a:lnTo>
                  <a:pt x="450" y="840"/>
                </a:lnTo>
                <a:lnTo>
                  <a:pt x="450" y="840"/>
                </a:lnTo>
                <a:lnTo>
                  <a:pt x="431" y="817"/>
                </a:lnTo>
                <a:lnTo>
                  <a:pt x="409" y="799"/>
                </a:lnTo>
                <a:lnTo>
                  <a:pt x="386" y="782"/>
                </a:lnTo>
                <a:lnTo>
                  <a:pt x="362" y="769"/>
                </a:lnTo>
                <a:lnTo>
                  <a:pt x="336" y="758"/>
                </a:lnTo>
                <a:lnTo>
                  <a:pt x="308" y="750"/>
                </a:lnTo>
                <a:lnTo>
                  <a:pt x="280" y="746"/>
                </a:lnTo>
                <a:lnTo>
                  <a:pt x="252" y="744"/>
                </a:lnTo>
                <a:lnTo>
                  <a:pt x="252" y="744"/>
                </a:lnTo>
                <a:lnTo>
                  <a:pt x="226" y="744"/>
                </a:lnTo>
                <a:lnTo>
                  <a:pt x="202" y="748"/>
                </a:lnTo>
                <a:lnTo>
                  <a:pt x="179" y="754"/>
                </a:lnTo>
                <a:lnTo>
                  <a:pt x="155" y="763"/>
                </a:lnTo>
                <a:lnTo>
                  <a:pt x="155" y="763"/>
                </a:lnTo>
                <a:lnTo>
                  <a:pt x="146" y="741"/>
                </a:lnTo>
                <a:lnTo>
                  <a:pt x="138" y="717"/>
                </a:lnTo>
                <a:lnTo>
                  <a:pt x="133" y="692"/>
                </a:lnTo>
                <a:lnTo>
                  <a:pt x="129" y="668"/>
                </a:lnTo>
                <a:lnTo>
                  <a:pt x="125" y="642"/>
                </a:lnTo>
                <a:lnTo>
                  <a:pt x="123" y="616"/>
                </a:lnTo>
                <a:lnTo>
                  <a:pt x="123" y="590"/>
                </a:lnTo>
                <a:lnTo>
                  <a:pt x="125" y="563"/>
                </a:lnTo>
                <a:lnTo>
                  <a:pt x="125" y="563"/>
                </a:lnTo>
                <a:lnTo>
                  <a:pt x="129" y="537"/>
                </a:lnTo>
                <a:lnTo>
                  <a:pt x="133" y="513"/>
                </a:lnTo>
                <a:lnTo>
                  <a:pt x="138" y="489"/>
                </a:lnTo>
                <a:lnTo>
                  <a:pt x="146" y="465"/>
                </a:lnTo>
                <a:lnTo>
                  <a:pt x="153" y="442"/>
                </a:lnTo>
                <a:lnTo>
                  <a:pt x="162" y="418"/>
                </a:lnTo>
                <a:lnTo>
                  <a:pt x="181" y="375"/>
                </a:lnTo>
                <a:lnTo>
                  <a:pt x="205" y="332"/>
                </a:lnTo>
                <a:lnTo>
                  <a:pt x="233" y="293"/>
                </a:lnTo>
                <a:lnTo>
                  <a:pt x="263" y="256"/>
                </a:lnTo>
                <a:lnTo>
                  <a:pt x="297" y="222"/>
                </a:lnTo>
                <a:lnTo>
                  <a:pt x="334" y="192"/>
                </a:lnTo>
                <a:lnTo>
                  <a:pt x="373" y="164"/>
                </a:lnTo>
                <a:lnTo>
                  <a:pt x="414" y="140"/>
                </a:lnTo>
                <a:lnTo>
                  <a:pt x="457" y="121"/>
                </a:lnTo>
                <a:lnTo>
                  <a:pt x="480" y="112"/>
                </a:lnTo>
                <a:lnTo>
                  <a:pt x="504" y="104"/>
                </a:lnTo>
                <a:lnTo>
                  <a:pt x="526" y="99"/>
                </a:lnTo>
                <a:lnTo>
                  <a:pt x="550" y="93"/>
                </a:lnTo>
                <a:lnTo>
                  <a:pt x="575" y="89"/>
                </a:lnTo>
                <a:lnTo>
                  <a:pt x="599" y="86"/>
                </a:lnTo>
                <a:lnTo>
                  <a:pt x="623" y="84"/>
                </a:lnTo>
                <a:lnTo>
                  <a:pt x="648" y="84"/>
                </a:lnTo>
                <a:lnTo>
                  <a:pt x="648" y="84"/>
                </a:lnTo>
                <a:lnTo>
                  <a:pt x="674" y="84"/>
                </a:lnTo>
                <a:lnTo>
                  <a:pt x="700" y="86"/>
                </a:lnTo>
                <a:lnTo>
                  <a:pt x="700" y="86"/>
                </a:lnTo>
                <a:lnTo>
                  <a:pt x="724" y="89"/>
                </a:lnTo>
                <a:lnTo>
                  <a:pt x="750" y="93"/>
                </a:lnTo>
                <a:lnTo>
                  <a:pt x="774" y="101"/>
                </a:lnTo>
                <a:lnTo>
                  <a:pt x="799" y="108"/>
                </a:lnTo>
                <a:lnTo>
                  <a:pt x="823" y="116"/>
                </a:lnTo>
                <a:lnTo>
                  <a:pt x="845" y="127"/>
                </a:lnTo>
                <a:lnTo>
                  <a:pt x="868" y="138"/>
                </a:lnTo>
                <a:lnTo>
                  <a:pt x="890" y="149"/>
                </a:lnTo>
                <a:lnTo>
                  <a:pt x="912" y="164"/>
                </a:lnTo>
                <a:lnTo>
                  <a:pt x="933" y="179"/>
                </a:lnTo>
                <a:lnTo>
                  <a:pt x="954" y="194"/>
                </a:lnTo>
                <a:lnTo>
                  <a:pt x="972" y="213"/>
                </a:lnTo>
                <a:lnTo>
                  <a:pt x="991" y="229"/>
                </a:lnTo>
                <a:lnTo>
                  <a:pt x="1008" y="250"/>
                </a:lnTo>
                <a:lnTo>
                  <a:pt x="1026" y="270"/>
                </a:lnTo>
                <a:lnTo>
                  <a:pt x="1041" y="293"/>
                </a:lnTo>
                <a:lnTo>
                  <a:pt x="1041" y="293"/>
                </a:lnTo>
                <a:lnTo>
                  <a:pt x="1056" y="313"/>
                </a:lnTo>
                <a:lnTo>
                  <a:pt x="1069" y="336"/>
                </a:lnTo>
                <a:lnTo>
                  <a:pt x="1080" y="358"/>
                </a:lnTo>
                <a:lnTo>
                  <a:pt x="1093" y="382"/>
                </a:lnTo>
                <a:lnTo>
                  <a:pt x="1103" y="407"/>
                </a:lnTo>
                <a:lnTo>
                  <a:pt x="1112" y="431"/>
                </a:lnTo>
                <a:lnTo>
                  <a:pt x="1120" y="455"/>
                </a:lnTo>
                <a:lnTo>
                  <a:pt x="1127" y="479"/>
                </a:lnTo>
                <a:lnTo>
                  <a:pt x="1133" y="506"/>
                </a:lnTo>
                <a:lnTo>
                  <a:pt x="1138" y="530"/>
                </a:lnTo>
                <a:lnTo>
                  <a:pt x="1142" y="556"/>
                </a:lnTo>
                <a:lnTo>
                  <a:pt x="1144" y="582"/>
                </a:lnTo>
                <a:lnTo>
                  <a:pt x="1146" y="608"/>
                </a:lnTo>
                <a:lnTo>
                  <a:pt x="1146" y="634"/>
                </a:lnTo>
                <a:lnTo>
                  <a:pt x="1146" y="659"/>
                </a:lnTo>
                <a:lnTo>
                  <a:pt x="1144" y="685"/>
                </a:lnTo>
                <a:lnTo>
                  <a:pt x="1144" y="685"/>
                </a:lnTo>
                <a:lnTo>
                  <a:pt x="1140" y="709"/>
                </a:lnTo>
                <a:lnTo>
                  <a:pt x="1136" y="731"/>
                </a:lnTo>
                <a:lnTo>
                  <a:pt x="1131" y="754"/>
                </a:lnTo>
                <a:lnTo>
                  <a:pt x="1125" y="774"/>
                </a:lnTo>
                <a:lnTo>
                  <a:pt x="1118" y="795"/>
                </a:lnTo>
                <a:lnTo>
                  <a:pt x="1110" y="815"/>
                </a:lnTo>
                <a:lnTo>
                  <a:pt x="1101" y="834"/>
                </a:lnTo>
                <a:lnTo>
                  <a:pt x="1092" y="853"/>
                </a:lnTo>
                <a:lnTo>
                  <a:pt x="1080" y="870"/>
                </a:lnTo>
                <a:lnTo>
                  <a:pt x="1067" y="886"/>
                </a:lnTo>
                <a:lnTo>
                  <a:pt x="1054" y="903"/>
                </a:lnTo>
                <a:lnTo>
                  <a:pt x="1041" y="918"/>
                </a:lnTo>
                <a:lnTo>
                  <a:pt x="1026" y="931"/>
                </a:lnTo>
                <a:lnTo>
                  <a:pt x="1011" y="944"/>
                </a:lnTo>
                <a:lnTo>
                  <a:pt x="995" y="957"/>
                </a:lnTo>
                <a:lnTo>
                  <a:pt x="978" y="968"/>
                </a:lnTo>
                <a:lnTo>
                  <a:pt x="978" y="968"/>
                </a:lnTo>
                <a:lnTo>
                  <a:pt x="959" y="978"/>
                </a:lnTo>
                <a:lnTo>
                  <a:pt x="940" y="987"/>
                </a:lnTo>
                <a:lnTo>
                  <a:pt x="899" y="1004"/>
                </a:lnTo>
                <a:lnTo>
                  <a:pt x="856" y="1015"/>
                </a:lnTo>
                <a:lnTo>
                  <a:pt x="810" y="1024"/>
                </a:lnTo>
                <a:lnTo>
                  <a:pt x="810" y="1024"/>
                </a:lnTo>
                <a:close/>
                <a:moveTo>
                  <a:pt x="297" y="1196"/>
                </a:moveTo>
                <a:lnTo>
                  <a:pt x="297" y="1196"/>
                </a:lnTo>
                <a:lnTo>
                  <a:pt x="304" y="1241"/>
                </a:lnTo>
                <a:lnTo>
                  <a:pt x="308" y="1288"/>
                </a:lnTo>
                <a:lnTo>
                  <a:pt x="310" y="1334"/>
                </a:lnTo>
                <a:lnTo>
                  <a:pt x="308" y="1381"/>
                </a:lnTo>
                <a:lnTo>
                  <a:pt x="304" y="1426"/>
                </a:lnTo>
                <a:lnTo>
                  <a:pt x="299" y="1444"/>
                </a:lnTo>
                <a:lnTo>
                  <a:pt x="295" y="1465"/>
                </a:lnTo>
                <a:lnTo>
                  <a:pt x="289" y="1482"/>
                </a:lnTo>
                <a:lnTo>
                  <a:pt x="282" y="1498"/>
                </a:lnTo>
                <a:lnTo>
                  <a:pt x="274" y="1513"/>
                </a:lnTo>
                <a:lnTo>
                  <a:pt x="265" y="1526"/>
                </a:lnTo>
                <a:lnTo>
                  <a:pt x="265" y="1526"/>
                </a:lnTo>
                <a:lnTo>
                  <a:pt x="252" y="1539"/>
                </a:lnTo>
                <a:lnTo>
                  <a:pt x="237" y="1549"/>
                </a:lnTo>
                <a:lnTo>
                  <a:pt x="220" y="1554"/>
                </a:lnTo>
                <a:lnTo>
                  <a:pt x="202" y="1556"/>
                </a:lnTo>
                <a:lnTo>
                  <a:pt x="202" y="1556"/>
                </a:lnTo>
                <a:lnTo>
                  <a:pt x="202" y="1556"/>
                </a:lnTo>
                <a:lnTo>
                  <a:pt x="179" y="1554"/>
                </a:lnTo>
                <a:lnTo>
                  <a:pt x="179" y="1554"/>
                </a:lnTo>
                <a:lnTo>
                  <a:pt x="155" y="1547"/>
                </a:lnTo>
                <a:lnTo>
                  <a:pt x="146" y="1543"/>
                </a:lnTo>
                <a:lnTo>
                  <a:pt x="136" y="1538"/>
                </a:lnTo>
                <a:lnTo>
                  <a:pt x="127" y="1532"/>
                </a:lnTo>
                <a:lnTo>
                  <a:pt x="119" y="1526"/>
                </a:lnTo>
                <a:lnTo>
                  <a:pt x="112" y="1519"/>
                </a:lnTo>
                <a:lnTo>
                  <a:pt x="106" y="1510"/>
                </a:lnTo>
                <a:lnTo>
                  <a:pt x="106" y="1510"/>
                </a:lnTo>
                <a:lnTo>
                  <a:pt x="99" y="1495"/>
                </a:lnTo>
                <a:lnTo>
                  <a:pt x="95" y="1476"/>
                </a:lnTo>
                <a:lnTo>
                  <a:pt x="91" y="1459"/>
                </a:lnTo>
                <a:lnTo>
                  <a:pt x="91" y="1439"/>
                </a:lnTo>
                <a:lnTo>
                  <a:pt x="93" y="1420"/>
                </a:lnTo>
                <a:lnTo>
                  <a:pt x="95" y="1400"/>
                </a:lnTo>
                <a:lnTo>
                  <a:pt x="99" y="1381"/>
                </a:lnTo>
                <a:lnTo>
                  <a:pt x="105" y="1364"/>
                </a:lnTo>
                <a:lnTo>
                  <a:pt x="105" y="1364"/>
                </a:lnTo>
                <a:lnTo>
                  <a:pt x="131" y="1273"/>
                </a:lnTo>
                <a:lnTo>
                  <a:pt x="131" y="1273"/>
                </a:lnTo>
                <a:lnTo>
                  <a:pt x="162" y="1174"/>
                </a:lnTo>
                <a:lnTo>
                  <a:pt x="162" y="1174"/>
                </a:lnTo>
                <a:lnTo>
                  <a:pt x="164" y="1161"/>
                </a:lnTo>
                <a:lnTo>
                  <a:pt x="162" y="1148"/>
                </a:lnTo>
                <a:lnTo>
                  <a:pt x="157" y="1136"/>
                </a:lnTo>
                <a:lnTo>
                  <a:pt x="147" y="1127"/>
                </a:lnTo>
                <a:lnTo>
                  <a:pt x="147" y="1127"/>
                </a:lnTo>
                <a:lnTo>
                  <a:pt x="133" y="1114"/>
                </a:lnTo>
                <a:lnTo>
                  <a:pt x="119" y="1099"/>
                </a:lnTo>
                <a:lnTo>
                  <a:pt x="119" y="1099"/>
                </a:lnTo>
                <a:lnTo>
                  <a:pt x="110" y="1086"/>
                </a:lnTo>
                <a:lnTo>
                  <a:pt x="101" y="1073"/>
                </a:lnTo>
                <a:lnTo>
                  <a:pt x="95" y="1058"/>
                </a:lnTo>
                <a:lnTo>
                  <a:pt x="90" y="1041"/>
                </a:lnTo>
                <a:lnTo>
                  <a:pt x="86" y="1026"/>
                </a:lnTo>
                <a:lnTo>
                  <a:pt x="84" y="1009"/>
                </a:lnTo>
                <a:lnTo>
                  <a:pt x="84" y="993"/>
                </a:lnTo>
                <a:lnTo>
                  <a:pt x="84" y="976"/>
                </a:lnTo>
                <a:lnTo>
                  <a:pt x="84" y="976"/>
                </a:lnTo>
                <a:lnTo>
                  <a:pt x="88" y="959"/>
                </a:lnTo>
                <a:lnTo>
                  <a:pt x="91" y="944"/>
                </a:lnTo>
                <a:lnTo>
                  <a:pt x="97" y="929"/>
                </a:lnTo>
                <a:lnTo>
                  <a:pt x="105" y="914"/>
                </a:lnTo>
                <a:lnTo>
                  <a:pt x="114" y="899"/>
                </a:lnTo>
                <a:lnTo>
                  <a:pt x="123" y="886"/>
                </a:lnTo>
                <a:lnTo>
                  <a:pt x="134" y="875"/>
                </a:lnTo>
                <a:lnTo>
                  <a:pt x="147" y="864"/>
                </a:lnTo>
                <a:lnTo>
                  <a:pt x="147" y="864"/>
                </a:lnTo>
                <a:lnTo>
                  <a:pt x="159" y="856"/>
                </a:lnTo>
                <a:lnTo>
                  <a:pt x="172" y="849"/>
                </a:lnTo>
                <a:lnTo>
                  <a:pt x="183" y="842"/>
                </a:lnTo>
                <a:lnTo>
                  <a:pt x="196" y="838"/>
                </a:lnTo>
                <a:lnTo>
                  <a:pt x="209" y="832"/>
                </a:lnTo>
                <a:lnTo>
                  <a:pt x="224" y="830"/>
                </a:lnTo>
                <a:lnTo>
                  <a:pt x="237" y="828"/>
                </a:lnTo>
                <a:lnTo>
                  <a:pt x="252" y="828"/>
                </a:lnTo>
                <a:lnTo>
                  <a:pt x="252" y="828"/>
                </a:lnTo>
                <a:lnTo>
                  <a:pt x="271" y="828"/>
                </a:lnTo>
                <a:lnTo>
                  <a:pt x="289" y="832"/>
                </a:lnTo>
                <a:lnTo>
                  <a:pt x="308" y="838"/>
                </a:lnTo>
                <a:lnTo>
                  <a:pt x="325" y="845"/>
                </a:lnTo>
                <a:lnTo>
                  <a:pt x="341" y="855"/>
                </a:lnTo>
                <a:lnTo>
                  <a:pt x="356" y="864"/>
                </a:lnTo>
                <a:lnTo>
                  <a:pt x="371" y="877"/>
                </a:lnTo>
                <a:lnTo>
                  <a:pt x="384" y="892"/>
                </a:lnTo>
                <a:lnTo>
                  <a:pt x="384" y="892"/>
                </a:lnTo>
                <a:lnTo>
                  <a:pt x="394" y="905"/>
                </a:lnTo>
                <a:lnTo>
                  <a:pt x="401" y="920"/>
                </a:lnTo>
                <a:lnTo>
                  <a:pt x="409" y="935"/>
                </a:lnTo>
                <a:lnTo>
                  <a:pt x="414" y="950"/>
                </a:lnTo>
                <a:lnTo>
                  <a:pt x="416" y="967"/>
                </a:lnTo>
                <a:lnTo>
                  <a:pt x="420" y="983"/>
                </a:lnTo>
                <a:lnTo>
                  <a:pt x="420" y="998"/>
                </a:lnTo>
                <a:lnTo>
                  <a:pt x="418" y="1015"/>
                </a:lnTo>
                <a:lnTo>
                  <a:pt x="418" y="1015"/>
                </a:lnTo>
                <a:lnTo>
                  <a:pt x="416" y="1032"/>
                </a:lnTo>
                <a:lnTo>
                  <a:pt x="411" y="1049"/>
                </a:lnTo>
                <a:lnTo>
                  <a:pt x="405" y="1064"/>
                </a:lnTo>
                <a:lnTo>
                  <a:pt x="397" y="1079"/>
                </a:lnTo>
                <a:lnTo>
                  <a:pt x="390" y="1092"/>
                </a:lnTo>
                <a:lnTo>
                  <a:pt x="379" y="1105"/>
                </a:lnTo>
                <a:lnTo>
                  <a:pt x="368" y="1118"/>
                </a:lnTo>
                <a:lnTo>
                  <a:pt x="356" y="1127"/>
                </a:lnTo>
                <a:lnTo>
                  <a:pt x="356" y="1127"/>
                </a:lnTo>
                <a:lnTo>
                  <a:pt x="340" y="1140"/>
                </a:lnTo>
                <a:lnTo>
                  <a:pt x="321" y="1149"/>
                </a:lnTo>
                <a:lnTo>
                  <a:pt x="321" y="1149"/>
                </a:lnTo>
                <a:lnTo>
                  <a:pt x="313" y="1153"/>
                </a:lnTo>
                <a:lnTo>
                  <a:pt x="308" y="1157"/>
                </a:lnTo>
                <a:lnTo>
                  <a:pt x="304" y="1163"/>
                </a:lnTo>
                <a:lnTo>
                  <a:pt x="300" y="1168"/>
                </a:lnTo>
                <a:lnTo>
                  <a:pt x="297" y="1176"/>
                </a:lnTo>
                <a:lnTo>
                  <a:pt x="297" y="1181"/>
                </a:lnTo>
                <a:lnTo>
                  <a:pt x="295" y="1189"/>
                </a:lnTo>
                <a:lnTo>
                  <a:pt x="297" y="1196"/>
                </a:lnTo>
                <a:lnTo>
                  <a:pt x="297" y="1196"/>
                </a:lnTo>
                <a:close/>
                <a:moveTo>
                  <a:pt x="384" y="1211"/>
                </a:moveTo>
                <a:lnTo>
                  <a:pt x="384" y="1211"/>
                </a:lnTo>
                <a:lnTo>
                  <a:pt x="407" y="1194"/>
                </a:lnTo>
                <a:lnTo>
                  <a:pt x="407" y="1194"/>
                </a:lnTo>
                <a:lnTo>
                  <a:pt x="427" y="1176"/>
                </a:lnTo>
                <a:lnTo>
                  <a:pt x="427" y="1176"/>
                </a:lnTo>
                <a:lnTo>
                  <a:pt x="409" y="1215"/>
                </a:lnTo>
                <a:lnTo>
                  <a:pt x="390" y="1256"/>
                </a:lnTo>
                <a:lnTo>
                  <a:pt x="390" y="1256"/>
                </a:lnTo>
                <a:lnTo>
                  <a:pt x="384" y="1211"/>
                </a:lnTo>
                <a:lnTo>
                  <a:pt x="384" y="1211"/>
                </a:lnTo>
                <a:close/>
                <a:moveTo>
                  <a:pt x="606" y="2469"/>
                </a:moveTo>
                <a:lnTo>
                  <a:pt x="606" y="2469"/>
                </a:lnTo>
                <a:lnTo>
                  <a:pt x="605" y="2575"/>
                </a:lnTo>
                <a:lnTo>
                  <a:pt x="603" y="2682"/>
                </a:lnTo>
                <a:lnTo>
                  <a:pt x="603" y="2682"/>
                </a:lnTo>
                <a:lnTo>
                  <a:pt x="599" y="2700"/>
                </a:lnTo>
                <a:lnTo>
                  <a:pt x="599" y="2700"/>
                </a:lnTo>
                <a:lnTo>
                  <a:pt x="593" y="2670"/>
                </a:lnTo>
                <a:lnTo>
                  <a:pt x="593" y="2670"/>
                </a:lnTo>
                <a:lnTo>
                  <a:pt x="590" y="2648"/>
                </a:lnTo>
                <a:lnTo>
                  <a:pt x="586" y="2620"/>
                </a:lnTo>
                <a:lnTo>
                  <a:pt x="582" y="2558"/>
                </a:lnTo>
                <a:lnTo>
                  <a:pt x="582" y="2488"/>
                </a:lnTo>
                <a:lnTo>
                  <a:pt x="582" y="2409"/>
                </a:lnTo>
                <a:lnTo>
                  <a:pt x="586" y="2331"/>
                </a:lnTo>
                <a:lnTo>
                  <a:pt x="590" y="2256"/>
                </a:lnTo>
                <a:lnTo>
                  <a:pt x="597" y="2187"/>
                </a:lnTo>
                <a:lnTo>
                  <a:pt x="605" y="2131"/>
                </a:lnTo>
                <a:lnTo>
                  <a:pt x="605" y="2131"/>
                </a:lnTo>
                <a:lnTo>
                  <a:pt x="608" y="2163"/>
                </a:lnTo>
                <a:lnTo>
                  <a:pt x="610" y="2202"/>
                </a:lnTo>
                <a:lnTo>
                  <a:pt x="610" y="2290"/>
                </a:lnTo>
                <a:lnTo>
                  <a:pt x="610" y="2381"/>
                </a:lnTo>
                <a:lnTo>
                  <a:pt x="606" y="2469"/>
                </a:lnTo>
                <a:lnTo>
                  <a:pt x="606" y="2469"/>
                </a:lnTo>
                <a:close/>
              </a:path>
            </a:pathLst>
          </a:custGeom>
          <a:solidFill>
            <a:srgbClr val="000000">
              <a:lumMod val="75000"/>
              <a:lumOff val="25000"/>
            </a:srgbClr>
          </a:solidFill>
          <a:ln>
            <a:noFill/>
          </a:ln>
        </p:spPr>
        <p:txBody>
          <a:bodyPr lIns="90000" tIns="46800" rIns="90000" bIns="46800" anchor="ctr">
            <a:normAutofit/>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5" name="任意多边形 34"/>
          <p:cNvSpPr/>
          <p:nvPr>
            <p:custDataLst>
              <p:tags r:id="rId8"/>
            </p:custDataLst>
          </p:nvPr>
        </p:nvSpPr>
        <p:spPr bwMode="auto">
          <a:xfrm>
            <a:off x="8576984" y="5551177"/>
            <a:ext cx="35718" cy="66334"/>
          </a:xfrm>
          <a:custGeom>
            <a:avLst/>
            <a:gdLst>
              <a:gd name="T0" fmla="*/ 6 w 280"/>
              <a:gd name="T1" fmla="*/ 71 h 390"/>
              <a:gd name="T2" fmla="*/ 6 w 280"/>
              <a:gd name="T3" fmla="*/ 75 h 390"/>
              <a:gd name="T4" fmla="*/ 30 w 280"/>
              <a:gd name="T5" fmla="*/ 205 h 390"/>
              <a:gd name="T6" fmla="*/ 53 w 280"/>
              <a:gd name="T7" fmla="*/ 355 h 390"/>
              <a:gd name="T8" fmla="*/ 54 w 280"/>
              <a:gd name="T9" fmla="*/ 362 h 390"/>
              <a:gd name="T10" fmla="*/ 64 w 280"/>
              <a:gd name="T11" fmla="*/ 379 h 390"/>
              <a:gd name="T12" fmla="*/ 71 w 280"/>
              <a:gd name="T13" fmla="*/ 385 h 390"/>
              <a:gd name="T14" fmla="*/ 94 w 280"/>
              <a:gd name="T15" fmla="*/ 390 h 390"/>
              <a:gd name="T16" fmla="*/ 107 w 280"/>
              <a:gd name="T17" fmla="*/ 388 h 390"/>
              <a:gd name="T18" fmla="*/ 133 w 280"/>
              <a:gd name="T19" fmla="*/ 379 h 390"/>
              <a:gd name="T20" fmla="*/ 176 w 280"/>
              <a:gd name="T21" fmla="*/ 360 h 390"/>
              <a:gd name="T22" fmla="*/ 211 w 280"/>
              <a:gd name="T23" fmla="*/ 338 h 390"/>
              <a:gd name="T24" fmla="*/ 237 w 280"/>
              <a:gd name="T25" fmla="*/ 315 h 390"/>
              <a:gd name="T26" fmla="*/ 256 w 280"/>
              <a:gd name="T27" fmla="*/ 293 h 390"/>
              <a:gd name="T28" fmla="*/ 269 w 280"/>
              <a:gd name="T29" fmla="*/ 271 h 390"/>
              <a:gd name="T30" fmla="*/ 278 w 280"/>
              <a:gd name="T31" fmla="*/ 239 h 390"/>
              <a:gd name="T32" fmla="*/ 280 w 280"/>
              <a:gd name="T33" fmla="*/ 218 h 390"/>
              <a:gd name="T34" fmla="*/ 275 w 280"/>
              <a:gd name="T35" fmla="*/ 179 h 390"/>
              <a:gd name="T36" fmla="*/ 263 w 280"/>
              <a:gd name="T37" fmla="*/ 144 h 390"/>
              <a:gd name="T38" fmla="*/ 245 w 280"/>
              <a:gd name="T39" fmla="*/ 110 h 390"/>
              <a:gd name="T40" fmla="*/ 219 w 280"/>
              <a:gd name="T41" fmla="*/ 80 h 390"/>
              <a:gd name="T42" fmla="*/ 187 w 280"/>
              <a:gd name="T43" fmla="*/ 54 h 390"/>
              <a:gd name="T44" fmla="*/ 148 w 280"/>
              <a:gd name="T45" fmla="*/ 32 h 390"/>
              <a:gd name="T46" fmla="*/ 103 w 280"/>
              <a:gd name="T47" fmla="*/ 15 h 390"/>
              <a:gd name="T48" fmla="*/ 51 w 280"/>
              <a:gd name="T49" fmla="*/ 2 h 390"/>
              <a:gd name="T50" fmla="*/ 41 w 280"/>
              <a:gd name="T51" fmla="*/ 0 h 390"/>
              <a:gd name="T52" fmla="*/ 21 w 280"/>
              <a:gd name="T53" fmla="*/ 6 h 390"/>
              <a:gd name="T54" fmla="*/ 13 w 280"/>
              <a:gd name="T55" fmla="*/ 13 h 390"/>
              <a:gd name="T56" fmla="*/ 2 w 280"/>
              <a:gd name="T57" fmla="*/ 30 h 390"/>
              <a:gd name="T58" fmla="*/ 2 w 280"/>
              <a:gd name="T59" fmla="*/ 50 h 390"/>
              <a:gd name="T60" fmla="*/ 6 w 280"/>
              <a:gd name="T61" fmla="*/ 71 h 390"/>
              <a:gd name="T62" fmla="*/ 129 w 280"/>
              <a:gd name="T63" fmla="*/ 289 h 390"/>
              <a:gd name="T64" fmla="*/ 114 w 280"/>
              <a:gd name="T65" fmla="*/ 192 h 390"/>
              <a:gd name="T66" fmla="*/ 97 w 280"/>
              <a:gd name="T67" fmla="*/ 103 h 390"/>
              <a:gd name="T68" fmla="*/ 140 w 280"/>
              <a:gd name="T69" fmla="*/ 123 h 390"/>
              <a:gd name="T70" fmla="*/ 170 w 280"/>
              <a:gd name="T71" fmla="*/ 151 h 390"/>
              <a:gd name="T72" fmla="*/ 189 w 280"/>
              <a:gd name="T73" fmla="*/ 183 h 390"/>
              <a:gd name="T74" fmla="*/ 196 w 280"/>
              <a:gd name="T75" fmla="*/ 220 h 390"/>
              <a:gd name="T76" fmla="*/ 194 w 280"/>
              <a:gd name="T77" fmla="*/ 231 h 390"/>
              <a:gd name="T78" fmla="*/ 183 w 280"/>
              <a:gd name="T79" fmla="*/ 252 h 390"/>
              <a:gd name="T80" fmla="*/ 165 w 280"/>
              <a:gd name="T81" fmla="*/ 269 h 390"/>
              <a:gd name="T82" fmla="*/ 129 w 280"/>
              <a:gd name="T83" fmla="*/ 28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0" h="390">
                <a:moveTo>
                  <a:pt x="6" y="71"/>
                </a:moveTo>
                <a:lnTo>
                  <a:pt x="6" y="71"/>
                </a:lnTo>
                <a:lnTo>
                  <a:pt x="6" y="75"/>
                </a:lnTo>
                <a:lnTo>
                  <a:pt x="6" y="75"/>
                </a:lnTo>
                <a:lnTo>
                  <a:pt x="19" y="136"/>
                </a:lnTo>
                <a:lnTo>
                  <a:pt x="30" y="205"/>
                </a:lnTo>
                <a:lnTo>
                  <a:pt x="41" y="276"/>
                </a:lnTo>
                <a:lnTo>
                  <a:pt x="53" y="355"/>
                </a:lnTo>
                <a:lnTo>
                  <a:pt x="53" y="355"/>
                </a:lnTo>
                <a:lnTo>
                  <a:pt x="54" y="362"/>
                </a:lnTo>
                <a:lnTo>
                  <a:pt x="58" y="371"/>
                </a:lnTo>
                <a:lnTo>
                  <a:pt x="64" y="379"/>
                </a:lnTo>
                <a:lnTo>
                  <a:pt x="71" y="385"/>
                </a:lnTo>
                <a:lnTo>
                  <a:pt x="71" y="385"/>
                </a:lnTo>
                <a:lnTo>
                  <a:pt x="82" y="388"/>
                </a:lnTo>
                <a:lnTo>
                  <a:pt x="94" y="390"/>
                </a:lnTo>
                <a:lnTo>
                  <a:pt x="94" y="390"/>
                </a:lnTo>
                <a:lnTo>
                  <a:pt x="107" y="388"/>
                </a:lnTo>
                <a:lnTo>
                  <a:pt x="107" y="388"/>
                </a:lnTo>
                <a:lnTo>
                  <a:pt x="133" y="379"/>
                </a:lnTo>
                <a:lnTo>
                  <a:pt x="155" y="370"/>
                </a:lnTo>
                <a:lnTo>
                  <a:pt x="176" y="360"/>
                </a:lnTo>
                <a:lnTo>
                  <a:pt x="194" y="349"/>
                </a:lnTo>
                <a:lnTo>
                  <a:pt x="211" y="338"/>
                </a:lnTo>
                <a:lnTo>
                  <a:pt x="226" y="327"/>
                </a:lnTo>
                <a:lnTo>
                  <a:pt x="237" y="315"/>
                </a:lnTo>
                <a:lnTo>
                  <a:pt x="249" y="304"/>
                </a:lnTo>
                <a:lnTo>
                  <a:pt x="256" y="293"/>
                </a:lnTo>
                <a:lnTo>
                  <a:pt x="263" y="282"/>
                </a:lnTo>
                <a:lnTo>
                  <a:pt x="269" y="271"/>
                </a:lnTo>
                <a:lnTo>
                  <a:pt x="273" y="259"/>
                </a:lnTo>
                <a:lnTo>
                  <a:pt x="278" y="239"/>
                </a:lnTo>
                <a:lnTo>
                  <a:pt x="280" y="218"/>
                </a:lnTo>
                <a:lnTo>
                  <a:pt x="280" y="218"/>
                </a:lnTo>
                <a:lnTo>
                  <a:pt x="278" y="200"/>
                </a:lnTo>
                <a:lnTo>
                  <a:pt x="275" y="179"/>
                </a:lnTo>
                <a:lnTo>
                  <a:pt x="271" y="161"/>
                </a:lnTo>
                <a:lnTo>
                  <a:pt x="263" y="144"/>
                </a:lnTo>
                <a:lnTo>
                  <a:pt x="254" y="125"/>
                </a:lnTo>
                <a:lnTo>
                  <a:pt x="245" y="110"/>
                </a:lnTo>
                <a:lnTo>
                  <a:pt x="234" y="95"/>
                </a:lnTo>
                <a:lnTo>
                  <a:pt x="219" y="80"/>
                </a:lnTo>
                <a:lnTo>
                  <a:pt x="204" y="67"/>
                </a:lnTo>
                <a:lnTo>
                  <a:pt x="187" y="54"/>
                </a:lnTo>
                <a:lnTo>
                  <a:pt x="168" y="43"/>
                </a:lnTo>
                <a:lnTo>
                  <a:pt x="148" y="32"/>
                </a:lnTo>
                <a:lnTo>
                  <a:pt x="125" y="22"/>
                </a:lnTo>
                <a:lnTo>
                  <a:pt x="103" y="15"/>
                </a:lnTo>
                <a:lnTo>
                  <a:pt x="79" y="8"/>
                </a:lnTo>
                <a:lnTo>
                  <a:pt x="51" y="2"/>
                </a:lnTo>
                <a:lnTo>
                  <a:pt x="51" y="2"/>
                </a:lnTo>
                <a:lnTo>
                  <a:pt x="41" y="0"/>
                </a:lnTo>
                <a:lnTo>
                  <a:pt x="30" y="2"/>
                </a:lnTo>
                <a:lnTo>
                  <a:pt x="21" y="6"/>
                </a:lnTo>
                <a:lnTo>
                  <a:pt x="13" y="13"/>
                </a:lnTo>
                <a:lnTo>
                  <a:pt x="13" y="13"/>
                </a:lnTo>
                <a:lnTo>
                  <a:pt x="8" y="21"/>
                </a:lnTo>
                <a:lnTo>
                  <a:pt x="2" y="30"/>
                </a:lnTo>
                <a:lnTo>
                  <a:pt x="0" y="39"/>
                </a:lnTo>
                <a:lnTo>
                  <a:pt x="2" y="50"/>
                </a:lnTo>
                <a:lnTo>
                  <a:pt x="2" y="50"/>
                </a:lnTo>
                <a:lnTo>
                  <a:pt x="6" y="71"/>
                </a:lnTo>
                <a:lnTo>
                  <a:pt x="6" y="71"/>
                </a:lnTo>
                <a:close/>
                <a:moveTo>
                  <a:pt x="129" y="289"/>
                </a:moveTo>
                <a:lnTo>
                  <a:pt x="129" y="289"/>
                </a:lnTo>
                <a:lnTo>
                  <a:pt x="114" y="192"/>
                </a:lnTo>
                <a:lnTo>
                  <a:pt x="97" y="103"/>
                </a:lnTo>
                <a:lnTo>
                  <a:pt x="97" y="103"/>
                </a:lnTo>
                <a:lnTo>
                  <a:pt x="120" y="112"/>
                </a:lnTo>
                <a:lnTo>
                  <a:pt x="140" y="123"/>
                </a:lnTo>
                <a:lnTo>
                  <a:pt x="157" y="136"/>
                </a:lnTo>
                <a:lnTo>
                  <a:pt x="170" y="151"/>
                </a:lnTo>
                <a:lnTo>
                  <a:pt x="181" y="166"/>
                </a:lnTo>
                <a:lnTo>
                  <a:pt x="189" y="183"/>
                </a:lnTo>
                <a:lnTo>
                  <a:pt x="194" y="202"/>
                </a:lnTo>
                <a:lnTo>
                  <a:pt x="196" y="220"/>
                </a:lnTo>
                <a:lnTo>
                  <a:pt x="196" y="220"/>
                </a:lnTo>
                <a:lnTo>
                  <a:pt x="194" y="231"/>
                </a:lnTo>
                <a:lnTo>
                  <a:pt x="191" y="241"/>
                </a:lnTo>
                <a:lnTo>
                  <a:pt x="183" y="252"/>
                </a:lnTo>
                <a:lnTo>
                  <a:pt x="174" y="259"/>
                </a:lnTo>
                <a:lnTo>
                  <a:pt x="165" y="269"/>
                </a:lnTo>
                <a:lnTo>
                  <a:pt x="153" y="276"/>
                </a:lnTo>
                <a:lnTo>
                  <a:pt x="129" y="289"/>
                </a:lnTo>
                <a:lnTo>
                  <a:pt x="129" y="289"/>
                </a:lnTo>
                <a:close/>
              </a:path>
            </a:pathLst>
          </a:custGeom>
          <a:solidFill>
            <a:srgbClr val="000000">
              <a:lumMod val="75000"/>
              <a:lumOff val="25000"/>
            </a:srgbClr>
          </a:solidFill>
          <a:ln>
            <a:noFill/>
          </a:ln>
        </p:spPr>
        <p:txBody>
          <a:bodyPr lIns="90000" tIns="46800" rIns="90000" bIns="46800" anchor="ctr">
            <a:normAutofit fontScale="25000" lnSpcReduction="20000"/>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6" name="任意多边形 35"/>
          <p:cNvSpPr/>
          <p:nvPr>
            <p:custDataLst>
              <p:tags r:id="rId9"/>
            </p:custDataLst>
          </p:nvPr>
        </p:nvSpPr>
        <p:spPr bwMode="auto">
          <a:xfrm>
            <a:off x="8512182" y="5389256"/>
            <a:ext cx="16328" cy="34697"/>
          </a:xfrm>
          <a:custGeom>
            <a:avLst/>
            <a:gdLst>
              <a:gd name="T0" fmla="*/ 71 w 127"/>
              <a:gd name="T1" fmla="*/ 0 h 204"/>
              <a:gd name="T2" fmla="*/ 71 w 127"/>
              <a:gd name="T3" fmla="*/ 0 h 204"/>
              <a:gd name="T4" fmla="*/ 58 w 127"/>
              <a:gd name="T5" fmla="*/ 0 h 204"/>
              <a:gd name="T6" fmla="*/ 46 w 127"/>
              <a:gd name="T7" fmla="*/ 4 h 204"/>
              <a:gd name="T8" fmla="*/ 35 w 127"/>
              <a:gd name="T9" fmla="*/ 10 h 204"/>
              <a:gd name="T10" fmla="*/ 26 w 127"/>
              <a:gd name="T11" fmla="*/ 15 h 204"/>
              <a:gd name="T12" fmla="*/ 18 w 127"/>
              <a:gd name="T13" fmla="*/ 25 h 204"/>
              <a:gd name="T14" fmla="*/ 11 w 127"/>
              <a:gd name="T15" fmla="*/ 34 h 204"/>
              <a:gd name="T16" fmla="*/ 7 w 127"/>
              <a:gd name="T17" fmla="*/ 47 h 204"/>
              <a:gd name="T18" fmla="*/ 5 w 127"/>
              <a:gd name="T19" fmla="*/ 58 h 204"/>
              <a:gd name="T20" fmla="*/ 0 w 127"/>
              <a:gd name="T21" fmla="*/ 137 h 204"/>
              <a:gd name="T22" fmla="*/ 0 w 127"/>
              <a:gd name="T23" fmla="*/ 137 h 204"/>
              <a:gd name="T24" fmla="*/ 0 w 127"/>
              <a:gd name="T25" fmla="*/ 150 h 204"/>
              <a:gd name="T26" fmla="*/ 2 w 127"/>
              <a:gd name="T27" fmla="*/ 161 h 204"/>
              <a:gd name="T28" fmla="*/ 7 w 127"/>
              <a:gd name="T29" fmla="*/ 172 h 204"/>
              <a:gd name="T30" fmla="*/ 13 w 127"/>
              <a:gd name="T31" fmla="*/ 181 h 204"/>
              <a:gd name="T32" fmla="*/ 22 w 127"/>
              <a:gd name="T33" fmla="*/ 191 h 204"/>
              <a:gd name="T34" fmla="*/ 32 w 127"/>
              <a:gd name="T35" fmla="*/ 196 h 204"/>
              <a:gd name="T36" fmla="*/ 43 w 127"/>
              <a:gd name="T37" fmla="*/ 202 h 204"/>
              <a:gd name="T38" fmla="*/ 56 w 127"/>
              <a:gd name="T39" fmla="*/ 204 h 204"/>
              <a:gd name="T40" fmla="*/ 56 w 127"/>
              <a:gd name="T41" fmla="*/ 204 h 204"/>
              <a:gd name="T42" fmla="*/ 69 w 127"/>
              <a:gd name="T43" fmla="*/ 204 h 204"/>
              <a:gd name="T44" fmla="*/ 80 w 127"/>
              <a:gd name="T45" fmla="*/ 200 h 204"/>
              <a:gd name="T46" fmla="*/ 91 w 127"/>
              <a:gd name="T47" fmla="*/ 194 h 204"/>
              <a:gd name="T48" fmla="*/ 101 w 127"/>
              <a:gd name="T49" fmla="*/ 189 h 204"/>
              <a:gd name="T50" fmla="*/ 108 w 127"/>
              <a:gd name="T51" fmla="*/ 179 h 204"/>
              <a:gd name="T52" fmla="*/ 114 w 127"/>
              <a:gd name="T53" fmla="*/ 170 h 204"/>
              <a:gd name="T54" fmla="*/ 119 w 127"/>
              <a:gd name="T55" fmla="*/ 157 h 204"/>
              <a:gd name="T56" fmla="*/ 121 w 127"/>
              <a:gd name="T57" fmla="*/ 146 h 204"/>
              <a:gd name="T58" fmla="*/ 127 w 127"/>
              <a:gd name="T59" fmla="*/ 68 h 204"/>
              <a:gd name="T60" fmla="*/ 127 w 127"/>
              <a:gd name="T61" fmla="*/ 68 h 204"/>
              <a:gd name="T62" fmla="*/ 127 w 127"/>
              <a:gd name="T63" fmla="*/ 54 h 204"/>
              <a:gd name="T64" fmla="*/ 123 w 127"/>
              <a:gd name="T65" fmla="*/ 43 h 204"/>
              <a:gd name="T66" fmla="*/ 119 w 127"/>
              <a:gd name="T67" fmla="*/ 32 h 204"/>
              <a:gd name="T68" fmla="*/ 112 w 127"/>
              <a:gd name="T69" fmla="*/ 23 h 204"/>
              <a:gd name="T70" fmla="*/ 104 w 127"/>
              <a:gd name="T71" fmla="*/ 13 h 204"/>
              <a:gd name="T72" fmla="*/ 95 w 127"/>
              <a:gd name="T73" fmla="*/ 8 h 204"/>
              <a:gd name="T74" fmla="*/ 84 w 127"/>
              <a:gd name="T75" fmla="*/ 2 h 204"/>
              <a:gd name="T76" fmla="*/ 71 w 127"/>
              <a:gd name="T77" fmla="*/ 0 h 204"/>
              <a:gd name="T78" fmla="*/ 71 w 127"/>
              <a:gd name="T7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204">
                <a:moveTo>
                  <a:pt x="71" y="0"/>
                </a:moveTo>
                <a:lnTo>
                  <a:pt x="71" y="0"/>
                </a:lnTo>
                <a:lnTo>
                  <a:pt x="58" y="0"/>
                </a:lnTo>
                <a:lnTo>
                  <a:pt x="46" y="4"/>
                </a:lnTo>
                <a:lnTo>
                  <a:pt x="35" y="10"/>
                </a:lnTo>
                <a:lnTo>
                  <a:pt x="26" y="15"/>
                </a:lnTo>
                <a:lnTo>
                  <a:pt x="18" y="25"/>
                </a:lnTo>
                <a:lnTo>
                  <a:pt x="11" y="34"/>
                </a:lnTo>
                <a:lnTo>
                  <a:pt x="7" y="47"/>
                </a:lnTo>
                <a:lnTo>
                  <a:pt x="5" y="58"/>
                </a:lnTo>
                <a:lnTo>
                  <a:pt x="0" y="137"/>
                </a:lnTo>
                <a:lnTo>
                  <a:pt x="0" y="137"/>
                </a:lnTo>
                <a:lnTo>
                  <a:pt x="0" y="150"/>
                </a:lnTo>
                <a:lnTo>
                  <a:pt x="2" y="161"/>
                </a:lnTo>
                <a:lnTo>
                  <a:pt x="7" y="172"/>
                </a:lnTo>
                <a:lnTo>
                  <a:pt x="13" y="181"/>
                </a:lnTo>
                <a:lnTo>
                  <a:pt x="22" y="191"/>
                </a:lnTo>
                <a:lnTo>
                  <a:pt x="32" y="196"/>
                </a:lnTo>
                <a:lnTo>
                  <a:pt x="43" y="202"/>
                </a:lnTo>
                <a:lnTo>
                  <a:pt x="56" y="204"/>
                </a:lnTo>
                <a:lnTo>
                  <a:pt x="56" y="204"/>
                </a:lnTo>
                <a:lnTo>
                  <a:pt x="69" y="204"/>
                </a:lnTo>
                <a:lnTo>
                  <a:pt x="80" y="200"/>
                </a:lnTo>
                <a:lnTo>
                  <a:pt x="91" y="194"/>
                </a:lnTo>
                <a:lnTo>
                  <a:pt x="101" y="189"/>
                </a:lnTo>
                <a:lnTo>
                  <a:pt x="108" y="179"/>
                </a:lnTo>
                <a:lnTo>
                  <a:pt x="114" y="170"/>
                </a:lnTo>
                <a:lnTo>
                  <a:pt x="119" y="157"/>
                </a:lnTo>
                <a:lnTo>
                  <a:pt x="121" y="146"/>
                </a:lnTo>
                <a:lnTo>
                  <a:pt x="127" y="68"/>
                </a:lnTo>
                <a:lnTo>
                  <a:pt x="127" y="68"/>
                </a:lnTo>
                <a:lnTo>
                  <a:pt x="127" y="54"/>
                </a:lnTo>
                <a:lnTo>
                  <a:pt x="123" y="43"/>
                </a:lnTo>
                <a:lnTo>
                  <a:pt x="119" y="32"/>
                </a:lnTo>
                <a:lnTo>
                  <a:pt x="112" y="23"/>
                </a:lnTo>
                <a:lnTo>
                  <a:pt x="104" y="13"/>
                </a:lnTo>
                <a:lnTo>
                  <a:pt x="95" y="8"/>
                </a:lnTo>
                <a:lnTo>
                  <a:pt x="84" y="2"/>
                </a:lnTo>
                <a:lnTo>
                  <a:pt x="71" y="0"/>
                </a:lnTo>
                <a:lnTo>
                  <a:pt x="71" y="0"/>
                </a:lnTo>
                <a:close/>
              </a:path>
            </a:pathLst>
          </a:custGeom>
          <a:solidFill>
            <a:srgbClr val="000000">
              <a:lumMod val="75000"/>
              <a:lumOff val="25000"/>
            </a:srgbClr>
          </a:solidFill>
          <a:ln>
            <a:noFill/>
          </a:ln>
        </p:spPr>
        <p:txBody>
          <a:bodyPr lIns="90000" tIns="46800" rIns="90000" bIns="46800" anchor="ctr">
            <a:normAutofit fontScale="25000" lnSpcReduction="20000"/>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7" name="任意多边形 36"/>
          <p:cNvSpPr/>
          <p:nvPr>
            <p:custDataLst>
              <p:tags r:id="rId10"/>
            </p:custDataLst>
          </p:nvPr>
        </p:nvSpPr>
        <p:spPr bwMode="auto">
          <a:xfrm>
            <a:off x="8574432" y="5389256"/>
            <a:ext cx="16073" cy="34697"/>
          </a:xfrm>
          <a:custGeom>
            <a:avLst/>
            <a:gdLst>
              <a:gd name="T0" fmla="*/ 56 w 127"/>
              <a:gd name="T1" fmla="*/ 0 h 204"/>
              <a:gd name="T2" fmla="*/ 56 w 127"/>
              <a:gd name="T3" fmla="*/ 0 h 204"/>
              <a:gd name="T4" fmla="*/ 43 w 127"/>
              <a:gd name="T5" fmla="*/ 2 h 204"/>
              <a:gd name="T6" fmla="*/ 32 w 127"/>
              <a:gd name="T7" fmla="*/ 8 h 204"/>
              <a:gd name="T8" fmla="*/ 22 w 127"/>
              <a:gd name="T9" fmla="*/ 13 h 204"/>
              <a:gd name="T10" fmla="*/ 13 w 127"/>
              <a:gd name="T11" fmla="*/ 23 h 204"/>
              <a:gd name="T12" fmla="*/ 7 w 127"/>
              <a:gd name="T13" fmla="*/ 32 h 204"/>
              <a:gd name="T14" fmla="*/ 4 w 127"/>
              <a:gd name="T15" fmla="*/ 43 h 204"/>
              <a:gd name="T16" fmla="*/ 0 w 127"/>
              <a:gd name="T17" fmla="*/ 54 h 204"/>
              <a:gd name="T18" fmla="*/ 0 w 127"/>
              <a:gd name="T19" fmla="*/ 68 h 204"/>
              <a:gd name="T20" fmla="*/ 5 w 127"/>
              <a:gd name="T21" fmla="*/ 146 h 204"/>
              <a:gd name="T22" fmla="*/ 5 w 127"/>
              <a:gd name="T23" fmla="*/ 146 h 204"/>
              <a:gd name="T24" fmla="*/ 7 w 127"/>
              <a:gd name="T25" fmla="*/ 157 h 204"/>
              <a:gd name="T26" fmla="*/ 13 w 127"/>
              <a:gd name="T27" fmla="*/ 170 h 204"/>
              <a:gd name="T28" fmla="*/ 18 w 127"/>
              <a:gd name="T29" fmla="*/ 179 h 204"/>
              <a:gd name="T30" fmla="*/ 26 w 127"/>
              <a:gd name="T31" fmla="*/ 189 h 204"/>
              <a:gd name="T32" fmla="*/ 35 w 127"/>
              <a:gd name="T33" fmla="*/ 194 h 204"/>
              <a:gd name="T34" fmla="*/ 46 w 127"/>
              <a:gd name="T35" fmla="*/ 200 h 204"/>
              <a:gd name="T36" fmla="*/ 58 w 127"/>
              <a:gd name="T37" fmla="*/ 204 h 204"/>
              <a:gd name="T38" fmla="*/ 71 w 127"/>
              <a:gd name="T39" fmla="*/ 204 h 204"/>
              <a:gd name="T40" fmla="*/ 71 w 127"/>
              <a:gd name="T41" fmla="*/ 204 h 204"/>
              <a:gd name="T42" fmla="*/ 84 w 127"/>
              <a:gd name="T43" fmla="*/ 202 h 204"/>
              <a:gd name="T44" fmla="*/ 95 w 127"/>
              <a:gd name="T45" fmla="*/ 196 h 204"/>
              <a:gd name="T46" fmla="*/ 104 w 127"/>
              <a:gd name="T47" fmla="*/ 191 h 204"/>
              <a:gd name="T48" fmla="*/ 114 w 127"/>
              <a:gd name="T49" fmla="*/ 181 h 204"/>
              <a:gd name="T50" fmla="*/ 119 w 127"/>
              <a:gd name="T51" fmla="*/ 172 h 204"/>
              <a:gd name="T52" fmla="*/ 125 w 127"/>
              <a:gd name="T53" fmla="*/ 161 h 204"/>
              <a:gd name="T54" fmla="*/ 127 w 127"/>
              <a:gd name="T55" fmla="*/ 150 h 204"/>
              <a:gd name="T56" fmla="*/ 127 w 127"/>
              <a:gd name="T57" fmla="*/ 137 h 204"/>
              <a:gd name="T58" fmla="*/ 121 w 127"/>
              <a:gd name="T59" fmla="*/ 58 h 204"/>
              <a:gd name="T60" fmla="*/ 121 w 127"/>
              <a:gd name="T61" fmla="*/ 58 h 204"/>
              <a:gd name="T62" fmla="*/ 119 w 127"/>
              <a:gd name="T63" fmla="*/ 47 h 204"/>
              <a:gd name="T64" fmla="*/ 114 w 127"/>
              <a:gd name="T65" fmla="*/ 34 h 204"/>
              <a:gd name="T66" fmla="*/ 108 w 127"/>
              <a:gd name="T67" fmla="*/ 25 h 204"/>
              <a:gd name="T68" fmla="*/ 101 w 127"/>
              <a:gd name="T69" fmla="*/ 15 h 204"/>
              <a:gd name="T70" fmla="*/ 91 w 127"/>
              <a:gd name="T71" fmla="*/ 10 h 204"/>
              <a:gd name="T72" fmla="*/ 80 w 127"/>
              <a:gd name="T73" fmla="*/ 4 h 204"/>
              <a:gd name="T74" fmla="*/ 69 w 127"/>
              <a:gd name="T75" fmla="*/ 0 h 204"/>
              <a:gd name="T76" fmla="*/ 56 w 127"/>
              <a:gd name="T77" fmla="*/ 0 h 204"/>
              <a:gd name="T78" fmla="*/ 56 w 127"/>
              <a:gd name="T7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204">
                <a:moveTo>
                  <a:pt x="56" y="0"/>
                </a:moveTo>
                <a:lnTo>
                  <a:pt x="56" y="0"/>
                </a:lnTo>
                <a:lnTo>
                  <a:pt x="43" y="2"/>
                </a:lnTo>
                <a:lnTo>
                  <a:pt x="32" y="8"/>
                </a:lnTo>
                <a:lnTo>
                  <a:pt x="22" y="13"/>
                </a:lnTo>
                <a:lnTo>
                  <a:pt x="13" y="23"/>
                </a:lnTo>
                <a:lnTo>
                  <a:pt x="7" y="32"/>
                </a:lnTo>
                <a:lnTo>
                  <a:pt x="4" y="43"/>
                </a:lnTo>
                <a:lnTo>
                  <a:pt x="0" y="54"/>
                </a:lnTo>
                <a:lnTo>
                  <a:pt x="0" y="68"/>
                </a:lnTo>
                <a:lnTo>
                  <a:pt x="5" y="146"/>
                </a:lnTo>
                <a:lnTo>
                  <a:pt x="5" y="146"/>
                </a:lnTo>
                <a:lnTo>
                  <a:pt x="7" y="157"/>
                </a:lnTo>
                <a:lnTo>
                  <a:pt x="13" y="170"/>
                </a:lnTo>
                <a:lnTo>
                  <a:pt x="18" y="179"/>
                </a:lnTo>
                <a:lnTo>
                  <a:pt x="26" y="189"/>
                </a:lnTo>
                <a:lnTo>
                  <a:pt x="35" y="194"/>
                </a:lnTo>
                <a:lnTo>
                  <a:pt x="46" y="200"/>
                </a:lnTo>
                <a:lnTo>
                  <a:pt x="58" y="204"/>
                </a:lnTo>
                <a:lnTo>
                  <a:pt x="71" y="204"/>
                </a:lnTo>
                <a:lnTo>
                  <a:pt x="71" y="204"/>
                </a:lnTo>
                <a:lnTo>
                  <a:pt x="84" y="202"/>
                </a:lnTo>
                <a:lnTo>
                  <a:pt x="95" y="196"/>
                </a:lnTo>
                <a:lnTo>
                  <a:pt x="104" y="191"/>
                </a:lnTo>
                <a:lnTo>
                  <a:pt x="114" y="181"/>
                </a:lnTo>
                <a:lnTo>
                  <a:pt x="119" y="172"/>
                </a:lnTo>
                <a:lnTo>
                  <a:pt x="125" y="161"/>
                </a:lnTo>
                <a:lnTo>
                  <a:pt x="127" y="150"/>
                </a:lnTo>
                <a:lnTo>
                  <a:pt x="127" y="137"/>
                </a:lnTo>
                <a:lnTo>
                  <a:pt x="121" y="58"/>
                </a:lnTo>
                <a:lnTo>
                  <a:pt x="121" y="58"/>
                </a:lnTo>
                <a:lnTo>
                  <a:pt x="119" y="47"/>
                </a:lnTo>
                <a:lnTo>
                  <a:pt x="114" y="34"/>
                </a:lnTo>
                <a:lnTo>
                  <a:pt x="108" y="25"/>
                </a:lnTo>
                <a:lnTo>
                  <a:pt x="101" y="15"/>
                </a:lnTo>
                <a:lnTo>
                  <a:pt x="91" y="10"/>
                </a:lnTo>
                <a:lnTo>
                  <a:pt x="80" y="4"/>
                </a:lnTo>
                <a:lnTo>
                  <a:pt x="69" y="0"/>
                </a:lnTo>
                <a:lnTo>
                  <a:pt x="56" y="0"/>
                </a:lnTo>
                <a:lnTo>
                  <a:pt x="56" y="0"/>
                </a:lnTo>
                <a:close/>
              </a:path>
            </a:pathLst>
          </a:custGeom>
          <a:solidFill>
            <a:srgbClr val="000000">
              <a:lumMod val="75000"/>
              <a:lumOff val="25000"/>
            </a:srgbClr>
          </a:solidFill>
          <a:ln>
            <a:noFill/>
          </a:ln>
        </p:spPr>
        <p:txBody>
          <a:bodyPr lIns="90000" tIns="46800" rIns="90000" bIns="46800" anchor="ctr">
            <a:normAutofit fontScale="25000" lnSpcReduction="20000"/>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29" name="任意多边形 28"/>
          <p:cNvSpPr/>
          <p:nvPr>
            <p:custDataLst>
              <p:tags r:id="rId11"/>
            </p:custDataLst>
          </p:nvPr>
        </p:nvSpPr>
        <p:spPr bwMode="auto">
          <a:xfrm>
            <a:off x="8402594" y="5154345"/>
            <a:ext cx="133936" cy="154482"/>
          </a:xfrm>
          <a:custGeom>
            <a:avLst/>
            <a:gdLst>
              <a:gd name="T0" fmla="*/ 730 w 741"/>
              <a:gd name="T1" fmla="*/ 232 h 641"/>
              <a:gd name="T2" fmla="*/ 721 w 741"/>
              <a:gd name="T3" fmla="*/ 205 h 641"/>
              <a:gd name="T4" fmla="*/ 709 w 741"/>
              <a:gd name="T5" fmla="*/ 180 h 641"/>
              <a:gd name="T6" fmla="*/ 679 w 741"/>
              <a:gd name="T7" fmla="*/ 134 h 641"/>
              <a:gd name="T8" fmla="*/ 640 w 741"/>
              <a:gd name="T9" fmla="*/ 94 h 641"/>
              <a:gd name="T10" fmla="*/ 596 w 741"/>
              <a:gd name="T11" fmla="*/ 63 h 641"/>
              <a:gd name="T12" fmla="*/ 546 w 741"/>
              <a:gd name="T13" fmla="*/ 37 h 641"/>
              <a:gd name="T14" fmla="*/ 493 w 741"/>
              <a:gd name="T15" fmla="*/ 19 h 641"/>
              <a:gd name="T16" fmla="*/ 438 w 741"/>
              <a:gd name="T17" fmla="*/ 6 h 641"/>
              <a:gd name="T18" fmla="*/ 383 w 741"/>
              <a:gd name="T19" fmla="*/ 0 h 641"/>
              <a:gd name="T20" fmla="*/ 364 w 741"/>
              <a:gd name="T21" fmla="*/ 0 h 641"/>
              <a:gd name="T22" fmla="*/ 326 w 741"/>
              <a:gd name="T23" fmla="*/ 1 h 641"/>
              <a:gd name="T24" fmla="*/ 273 w 741"/>
              <a:gd name="T25" fmla="*/ 9 h 641"/>
              <a:gd name="T26" fmla="*/ 206 w 741"/>
              <a:gd name="T27" fmla="*/ 27 h 641"/>
              <a:gd name="T28" fmla="*/ 145 w 741"/>
              <a:gd name="T29" fmla="*/ 56 h 641"/>
              <a:gd name="T30" fmla="*/ 105 w 741"/>
              <a:gd name="T31" fmla="*/ 84 h 641"/>
              <a:gd name="T32" fmla="*/ 82 w 741"/>
              <a:gd name="T33" fmla="*/ 104 h 641"/>
              <a:gd name="T34" fmla="*/ 61 w 741"/>
              <a:gd name="T35" fmla="*/ 127 h 641"/>
              <a:gd name="T36" fmla="*/ 43 w 741"/>
              <a:gd name="T37" fmla="*/ 151 h 641"/>
              <a:gd name="T38" fmla="*/ 27 w 741"/>
              <a:gd name="T39" fmla="*/ 178 h 641"/>
              <a:gd name="T40" fmla="*/ 16 w 741"/>
              <a:gd name="T41" fmla="*/ 205 h 641"/>
              <a:gd name="T42" fmla="*/ 6 w 741"/>
              <a:gd name="T43" fmla="*/ 233 h 641"/>
              <a:gd name="T44" fmla="*/ 1 w 741"/>
              <a:gd name="T45" fmla="*/ 263 h 641"/>
              <a:gd name="T46" fmla="*/ 0 w 741"/>
              <a:gd name="T47" fmla="*/ 278 h 641"/>
              <a:gd name="T48" fmla="*/ 2 w 741"/>
              <a:gd name="T49" fmla="*/ 333 h 641"/>
              <a:gd name="T50" fmla="*/ 16 w 741"/>
              <a:gd name="T51" fmla="*/ 381 h 641"/>
              <a:gd name="T52" fmla="*/ 37 w 741"/>
              <a:gd name="T53" fmla="*/ 425 h 641"/>
              <a:gd name="T54" fmla="*/ 65 w 741"/>
              <a:gd name="T55" fmla="*/ 463 h 641"/>
              <a:gd name="T56" fmla="*/ 100 w 741"/>
              <a:gd name="T57" fmla="*/ 495 h 641"/>
              <a:gd name="T58" fmla="*/ 139 w 741"/>
              <a:gd name="T59" fmla="*/ 523 h 641"/>
              <a:gd name="T60" fmla="*/ 181 w 741"/>
              <a:gd name="T61" fmla="*/ 545 h 641"/>
              <a:gd name="T62" fmla="*/ 226 w 741"/>
              <a:gd name="T63" fmla="*/ 564 h 641"/>
              <a:gd name="T64" fmla="*/ 244 w 741"/>
              <a:gd name="T65" fmla="*/ 570 h 641"/>
              <a:gd name="T66" fmla="*/ 283 w 741"/>
              <a:gd name="T67" fmla="*/ 577 h 641"/>
              <a:gd name="T68" fmla="*/ 324 w 741"/>
              <a:gd name="T69" fmla="*/ 582 h 641"/>
              <a:gd name="T70" fmla="*/ 385 w 741"/>
              <a:gd name="T71" fmla="*/ 584 h 641"/>
              <a:gd name="T72" fmla="*/ 462 w 741"/>
              <a:gd name="T73" fmla="*/ 576 h 641"/>
              <a:gd name="T74" fmla="*/ 527 w 741"/>
              <a:gd name="T75" fmla="*/ 563 h 641"/>
              <a:gd name="T76" fmla="*/ 561 w 741"/>
              <a:gd name="T77" fmla="*/ 587 h 641"/>
              <a:gd name="T78" fmla="*/ 593 w 741"/>
              <a:gd name="T79" fmla="*/ 608 h 641"/>
              <a:gd name="T80" fmla="*/ 630 w 741"/>
              <a:gd name="T81" fmla="*/ 626 h 641"/>
              <a:gd name="T82" fmla="*/ 680 w 741"/>
              <a:gd name="T83" fmla="*/ 641 h 641"/>
              <a:gd name="T84" fmla="*/ 660 w 741"/>
              <a:gd name="T85" fmla="*/ 591 h 641"/>
              <a:gd name="T86" fmla="*/ 653 w 741"/>
              <a:gd name="T87" fmla="*/ 561 h 641"/>
              <a:gd name="T88" fmla="*/ 652 w 741"/>
              <a:gd name="T89" fmla="*/ 544 h 641"/>
              <a:gd name="T90" fmla="*/ 654 w 741"/>
              <a:gd name="T91" fmla="*/ 526 h 641"/>
              <a:gd name="T92" fmla="*/ 662 w 741"/>
              <a:gd name="T93" fmla="*/ 508 h 641"/>
              <a:gd name="T94" fmla="*/ 684 w 741"/>
              <a:gd name="T95" fmla="*/ 474 h 641"/>
              <a:gd name="T96" fmla="*/ 695 w 741"/>
              <a:gd name="T97" fmla="*/ 458 h 641"/>
              <a:gd name="T98" fmla="*/ 714 w 741"/>
              <a:gd name="T99" fmla="*/ 427 h 641"/>
              <a:gd name="T100" fmla="*/ 727 w 741"/>
              <a:gd name="T101" fmla="*/ 396 h 641"/>
              <a:gd name="T102" fmla="*/ 736 w 741"/>
              <a:gd name="T103" fmla="*/ 366 h 641"/>
              <a:gd name="T104" fmla="*/ 740 w 741"/>
              <a:gd name="T105" fmla="*/ 337 h 641"/>
              <a:gd name="T106" fmla="*/ 741 w 741"/>
              <a:gd name="T107" fmla="*/ 307 h 641"/>
              <a:gd name="T108" fmla="*/ 736 w 741"/>
              <a:gd name="T109" fmla="*/ 262 h 641"/>
              <a:gd name="T110" fmla="*/ 730 w 741"/>
              <a:gd name="T111" fmla="*/ 232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1" h="641">
                <a:moveTo>
                  <a:pt x="730" y="232"/>
                </a:moveTo>
                <a:lnTo>
                  <a:pt x="730" y="232"/>
                </a:lnTo>
                <a:lnTo>
                  <a:pt x="726" y="219"/>
                </a:lnTo>
                <a:lnTo>
                  <a:pt x="721" y="205"/>
                </a:lnTo>
                <a:lnTo>
                  <a:pt x="715" y="192"/>
                </a:lnTo>
                <a:lnTo>
                  <a:pt x="709" y="180"/>
                </a:lnTo>
                <a:lnTo>
                  <a:pt x="695" y="155"/>
                </a:lnTo>
                <a:lnTo>
                  <a:pt x="679" y="134"/>
                </a:lnTo>
                <a:lnTo>
                  <a:pt x="660" y="113"/>
                </a:lnTo>
                <a:lnTo>
                  <a:pt x="640" y="94"/>
                </a:lnTo>
                <a:lnTo>
                  <a:pt x="619" y="78"/>
                </a:lnTo>
                <a:lnTo>
                  <a:pt x="596" y="63"/>
                </a:lnTo>
                <a:lnTo>
                  <a:pt x="571" y="50"/>
                </a:lnTo>
                <a:lnTo>
                  <a:pt x="546" y="37"/>
                </a:lnTo>
                <a:lnTo>
                  <a:pt x="520" y="27"/>
                </a:lnTo>
                <a:lnTo>
                  <a:pt x="493" y="19"/>
                </a:lnTo>
                <a:lnTo>
                  <a:pt x="465" y="11"/>
                </a:lnTo>
                <a:lnTo>
                  <a:pt x="438" y="6"/>
                </a:lnTo>
                <a:lnTo>
                  <a:pt x="411" y="2"/>
                </a:lnTo>
                <a:lnTo>
                  <a:pt x="383" y="0"/>
                </a:lnTo>
                <a:lnTo>
                  <a:pt x="383" y="0"/>
                </a:lnTo>
                <a:lnTo>
                  <a:pt x="364" y="0"/>
                </a:lnTo>
                <a:lnTo>
                  <a:pt x="345" y="0"/>
                </a:lnTo>
                <a:lnTo>
                  <a:pt x="326" y="1"/>
                </a:lnTo>
                <a:lnTo>
                  <a:pt x="309" y="2"/>
                </a:lnTo>
                <a:lnTo>
                  <a:pt x="273" y="9"/>
                </a:lnTo>
                <a:lnTo>
                  <a:pt x="238" y="16"/>
                </a:lnTo>
                <a:lnTo>
                  <a:pt x="206" y="27"/>
                </a:lnTo>
                <a:lnTo>
                  <a:pt x="175" y="41"/>
                </a:lnTo>
                <a:lnTo>
                  <a:pt x="145" y="56"/>
                </a:lnTo>
                <a:lnTo>
                  <a:pt x="118" y="75"/>
                </a:lnTo>
                <a:lnTo>
                  <a:pt x="105" y="84"/>
                </a:lnTo>
                <a:lnTo>
                  <a:pt x="93" y="94"/>
                </a:lnTo>
                <a:lnTo>
                  <a:pt x="82" y="104"/>
                </a:lnTo>
                <a:lnTo>
                  <a:pt x="70" y="115"/>
                </a:lnTo>
                <a:lnTo>
                  <a:pt x="61" y="127"/>
                </a:lnTo>
                <a:lnTo>
                  <a:pt x="52" y="139"/>
                </a:lnTo>
                <a:lnTo>
                  <a:pt x="43" y="151"/>
                </a:lnTo>
                <a:lnTo>
                  <a:pt x="34" y="164"/>
                </a:lnTo>
                <a:lnTo>
                  <a:pt x="27" y="178"/>
                </a:lnTo>
                <a:lnTo>
                  <a:pt x="21" y="191"/>
                </a:lnTo>
                <a:lnTo>
                  <a:pt x="16" y="205"/>
                </a:lnTo>
                <a:lnTo>
                  <a:pt x="11" y="219"/>
                </a:lnTo>
                <a:lnTo>
                  <a:pt x="6" y="233"/>
                </a:lnTo>
                <a:lnTo>
                  <a:pt x="3" y="248"/>
                </a:lnTo>
                <a:lnTo>
                  <a:pt x="1" y="263"/>
                </a:lnTo>
                <a:lnTo>
                  <a:pt x="0" y="278"/>
                </a:lnTo>
                <a:lnTo>
                  <a:pt x="0" y="278"/>
                </a:lnTo>
                <a:lnTo>
                  <a:pt x="0" y="305"/>
                </a:lnTo>
                <a:lnTo>
                  <a:pt x="2" y="333"/>
                </a:lnTo>
                <a:lnTo>
                  <a:pt x="8" y="358"/>
                </a:lnTo>
                <a:lnTo>
                  <a:pt x="16" y="381"/>
                </a:lnTo>
                <a:lnTo>
                  <a:pt x="26" y="404"/>
                </a:lnTo>
                <a:lnTo>
                  <a:pt x="37" y="425"/>
                </a:lnTo>
                <a:lnTo>
                  <a:pt x="51" y="445"/>
                </a:lnTo>
                <a:lnTo>
                  <a:pt x="65" y="463"/>
                </a:lnTo>
                <a:lnTo>
                  <a:pt x="82" y="479"/>
                </a:lnTo>
                <a:lnTo>
                  <a:pt x="100" y="495"/>
                </a:lnTo>
                <a:lnTo>
                  <a:pt x="119" y="510"/>
                </a:lnTo>
                <a:lnTo>
                  <a:pt x="139" y="523"/>
                </a:lnTo>
                <a:lnTo>
                  <a:pt x="160" y="535"/>
                </a:lnTo>
                <a:lnTo>
                  <a:pt x="181" y="545"/>
                </a:lnTo>
                <a:lnTo>
                  <a:pt x="203" y="555"/>
                </a:lnTo>
                <a:lnTo>
                  <a:pt x="226" y="564"/>
                </a:lnTo>
                <a:lnTo>
                  <a:pt x="226" y="564"/>
                </a:lnTo>
                <a:lnTo>
                  <a:pt x="244" y="570"/>
                </a:lnTo>
                <a:lnTo>
                  <a:pt x="263" y="574"/>
                </a:lnTo>
                <a:lnTo>
                  <a:pt x="283" y="577"/>
                </a:lnTo>
                <a:lnTo>
                  <a:pt x="304" y="581"/>
                </a:lnTo>
                <a:lnTo>
                  <a:pt x="324" y="582"/>
                </a:lnTo>
                <a:lnTo>
                  <a:pt x="344" y="584"/>
                </a:lnTo>
                <a:lnTo>
                  <a:pt x="385" y="584"/>
                </a:lnTo>
                <a:lnTo>
                  <a:pt x="424" y="581"/>
                </a:lnTo>
                <a:lnTo>
                  <a:pt x="462" y="576"/>
                </a:lnTo>
                <a:lnTo>
                  <a:pt x="496" y="570"/>
                </a:lnTo>
                <a:lnTo>
                  <a:pt x="527" y="563"/>
                </a:lnTo>
                <a:lnTo>
                  <a:pt x="527" y="563"/>
                </a:lnTo>
                <a:lnTo>
                  <a:pt x="561" y="587"/>
                </a:lnTo>
                <a:lnTo>
                  <a:pt x="577" y="597"/>
                </a:lnTo>
                <a:lnTo>
                  <a:pt x="593" y="608"/>
                </a:lnTo>
                <a:lnTo>
                  <a:pt x="611" y="617"/>
                </a:lnTo>
                <a:lnTo>
                  <a:pt x="630" y="626"/>
                </a:lnTo>
                <a:lnTo>
                  <a:pt x="654" y="635"/>
                </a:lnTo>
                <a:lnTo>
                  <a:pt x="680" y="641"/>
                </a:lnTo>
                <a:lnTo>
                  <a:pt x="680" y="641"/>
                </a:lnTo>
                <a:lnTo>
                  <a:pt x="660" y="591"/>
                </a:lnTo>
                <a:lnTo>
                  <a:pt x="654" y="571"/>
                </a:lnTo>
                <a:lnTo>
                  <a:pt x="653" y="561"/>
                </a:lnTo>
                <a:lnTo>
                  <a:pt x="652" y="553"/>
                </a:lnTo>
                <a:lnTo>
                  <a:pt x="652" y="544"/>
                </a:lnTo>
                <a:lnTo>
                  <a:pt x="652" y="535"/>
                </a:lnTo>
                <a:lnTo>
                  <a:pt x="654" y="526"/>
                </a:lnTo>
                <a:lnTo>
                  <a:pt x="657" y="518"/>
                </a:lnTo>
                <a:lnTo>
                  <a:pt x="662" y="508"/>
                </a:lnTo>
                <a:lnTo>
                  <a:pt x="668" y="498"/>
                </a:lnTo>
                <a:lnTo>
                  <a:pt x="684" y="474"/>
                </a:lnTo>
                <a:lnTo>
                  <a:pt x="684" y="474"/>
                </a:lnTo>
                <a:lnTo>
                  <a:pt x="695" y="458"/>
                </a:lnTo>
                <a:lnTo>
                  <a:pt x="705" y="442"/>
                </a:lnTo>
                <a:lnTo>
                  <a:pt x="714" y="427"/>
                </a:lnTo>
                <a:lnTo>
                  <a:pt x="721" y="411"/>
                </a:lnTo>
                <a:lnTo>
                  <a:pt x="727" y="396"/>
                </a:lnTo>
                <a:lnTo>
                  <a:pt x="732" y="381"/>
                </a:lnTo>
                <a:lnTo>
                  <a:pt x="736" y="366"/>
                </a:lnTo>
                <a:lnTo>
                  <a:pt x="739" y="351"/>
                </a:lnTo>
                <a:lnTo>
                  <a:pt x="740" y="337"/>
                </a:lnTo>
                <a:lnTo>
                  <a:pt x="741" y="322"/>
                </a:lnTo>
                <a:lnTo>
                  <a:pt x="741" y="307"/>
                </a:lnTo>
                <a:lnTo>
                  <a:pt x="740" y="292"/>
                </a:lnTo>
                <a:lnTo>
                  <a:pt x="736" y="262"/>
                </a:lnTo>
                <a:lnTo>
                  <a:pt x="730" y="232"/>
                </a:lnTo>
                <a:lnTo>
                  <a:pt x="730" y="232"/>
                </a:lnTo>
                <a:close/>
              </a:path>
            </a:pathLst>
          </a:custGeom>
          <a:solidFill>
            <a:srgbClr val="000000">
              <a:lumMod val="75000"/>
              <a:lumOff val="25000"/>
            </a:srgbClr>
          </a:solidFill>
          <a:ln>
            <a:noFill/>
          </a:ln>
        </p:spPr>
        <p:txBody>
          <a:bodyPr lIns="90000" tIns="46800" rIns="90000" bIns="46800" anchor="ctr">
            <a:normAutofit fontScale="25000" lnSpcReduction="20000"/>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1" name="任意多边形 30"/>
          <p:cNvSpPr/>
          <p:nvPr>
            <p:custDataLst>
              <p:tags r:id="rId12"/>
            </p:custDataLst>
          </p:nvPr>
        </p:nvSpPr>
        <p:spPr bwMode="auto">
          <a:xfrm>
            <a:off x="8461514" y="5258697"/>
            <a:ext cx="15907" cy="21449"/>
          </a:xfrm>
          <a:custGeom>
            <a:avLst/>
            <a:gdLst>
              <a:gd name="T0" fmla="*/ 76 w 88"/>
              <a:gd name="T1" fmla="*/ 76 h 89"/>
              <a:gd name="T2" fmla="*/ 76 w 88"/>
              <a:gd name="T3" fmla="*/ 76 h 89"/>
              <a:gd name="T4" fmla="*/ 70 w 88"/>
              <a:gd name="T5" fmla="*/ 81 h 89"/>
              <a:gd name="T6" fmla="*/ 62 w 88"/>
              <a:gd name="T7" fmla="*/ 85 h 89"/>
              <a:gd name="T8" fmla="*/ 54 w 88"/>
              <a:gd name="T9" fmla="*/ 87 h 89"/>
              <a:gd name="T10" fmla="*/ 45 w 88"/>
              <a:gd name="T11" fmla="*/ 89 h 89"/>
              <a:gd name="T12" fmla="*/ 45 w 88"/>
              <a:gd name="T13" fmla="*/ 89 h 89"/>
              <a:gd name="T14" fmla="*/ 36 w 88"/>
              <a:gd name="T15" fmla="*/ 87 h 89"/>
              <a:gd name="T16" fmla="*/ 29 w 88"/>
              <a:gd name="T17" fmla="*/ 86 h 89"/>
              <a:gd name="T18" fmla="*/ 21 w 88"/>
              <a:gd name="T19" fmla="*/ 82 h 89"/>
              <a:gd name="T20" fmla="*/ 14 w 88"/>
              <a:gd name="T21" fmla="*/ 77 h 89"/>
              <a:gd name="T22" fmla="*/ 14 w 88"/>
              <a:gd name="T23" fmla="*/ 77 h 89"/>
              <a:gd name="T24" fmla="*/ 8 w 88"/>
              <a:gd name="T25" fmla="*/ 71 h 89"/>
              <a:gd name="T26" fmla="*/ 4 w 88"/>
              <a:gd name="T27" fmla="*/ 64 h 89"/>
              <a:gd name="T28" fmla="*/ 2 w 88"/>
              <a:gd name="T29" fmla="*/ 55 h 89"/>
              <a:gd name="T30" fmla="*/ 0 w 88"/>
              <a:gd name="T31" fmla="*/ 45 h 89"/>
              <a:gd name="T32" fmla="*/ 0 w 88"/>
              <a:gd name="T33" fmla="*/ 45 h 89"/>
              <a:gd name="T34" fmla="*/ 0 w 88"/>
              <a:gd name="T35" fmla="*/ 36 h 89"/>
              <a:gd name="T36" fmla="*/ 3 w 88"/>
              <a:gd name="T37" fmla="*/ 28 h 89"/>
              <a:gd name="T38" fmla="*/ 6 w 88"/>
              <a:gd name="T39" fmla="*/ 20 h 89"/>
              <a:gd name="T40" fmla="*/ 13 w 88"/>
              <a:gd name="T41" fmla="*/ 13 h 89"/>
              <a:gd name="T42" fmla="*/ 13 w 88"/>
              <a:gd name="T43" fmla="*/ 13 h 89"/>
              <a:gd name="T44" fmla="*/ 19 w 88"/>
              <a:gd name="T45" fmla="*/ 8 h 89"/>
              <a:gd name="T46" fmla="*/ 28 w 88"/>
              <a:gd name="T47" fmla="*/ 4 h 89"/>
              <a:gd name="T48" fmla="*/ 35 w 88"/>
              <a:gd name="T49" fmla="*/ 2 h 89"/>
              <a:gd name="T50" fmla="*/ 44 w 88"/>
              <a:gd name="T51" fmla="*/ 0 h 89"/>
              <a:gd name="T52" fmla="*/ 44 w 88"/>
              <a:gd name="T53" fmla="*/ 0 h 89"/>
              <a:gd name="T54" fmla="*/ 54 w 88"/>
              <a:gd name="T55" fmla="*/ 0 h 89"/>
              <a:gd name="T56" fmla="*/ 61 w 88"/>
              <a:gd name="T57" fmla="*/ 3 h 89"/>
              <a:gd name="T58" fmla="*/ 69 w 88"/>
              <a:gd name="T59" fmla="*/ 7 h 89"/>
              <a:gd name="T60" fmla="*/ 76 w 88"/>
              <a:gd name="T61" fmla="*/ 13 h 89"/>
              <a:gd name="T62" fmla="*/ 76 w 88"/>
              <a:gd name="T63" fmla="*/ 13 h 89"/>
              <a:gd name="T64" fmla="*/ 81 w 88"/>
              <a:gd name="T65" fmla="*/ 19 h 89"/>
              <a:gd name="T66" fmla="*/ 86 w 88"/>
              <a:gd name="T67" fmla="*/ 26 h 89"/>
              <a:gd name="T68" fmla="*/ 88 w 88"/>
              <a:gd name="T69" fmla="*/ 35 h 89"/>
              <a:gd name="T70" fmla="*/ 88 w 88"/>
              <a:gd name="T71" fmla="*/ 44 h 89"/>
              <a:gd name="T72" fmla="*/ 88 w 88"/>
              <a:gd name="T73" fmla="*/ 44 h 89"/>
              <a:gd name="T74" fmla="*/ 88 w 88"/>
              <a:gd name="T75" fmla="*/ 54 h 89"/>
              <a:gd name="T76" fmla="*/ 86 w 88"/>
              <a:gd name="T77" fmla="*/ 62 h 89"/>
              <a:gd name="T78" fmla="*/ 82 w 88"/>
              <a:gd name="T79" fmla="*/ 70 h 89"/>
              <a:gd name="T80" fmla="*/ 76 w 88"/>
              <a:gd name="T81" fmla="*/ 76 h 89"/>
              <a:gd name="T82" fmla="*/ 76 w 88"/>
              <a:gd name="T83" fmla="*/ 7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89">
                <a:moveTo>
                  <a:pt x="76" y="76"/>
                </a:moveTo>
                <a:lnTo>
                  <a:pt x="76" y="76"/>
                </a:lnTo>
                <a:lnTo>
                  <a:pt x="70" y="81"/>
                </a:lnTo>
                <a:lnTo>
                  <a:pt x="62" y="85"/>
                </a:lnTo>
                <a:lnTo>
                  <a:pt x="54" y="87"/>
                </a:lnTo>
                <a:lnTo>
                  <a:pt x="45" y="89"/>
                </a:lnTo>
                <a:lnTo>
                  <a:pt x="45" y="89"/>
                </a:lnTo>
                <a:lnTo>
                  <a:pt x="36" y="87"/>
                </a:lnTo>
                <a:lnTo>
                  <a:pt x="29" y="86"/>
                </a:lnTo>
                <a:lnTo>
                  <a:pt x="21" y="82"/>
                </a:lnTo>
                <a:lnTo>
                  <a:pt x="14" y="77"/>
                </a:lnTo>
                <a:lnTo>
                  <a:pt x="14" y="77"/>
                </a:lnTo>
                <a:lnTo>
                  <a:pt x="8" y="71"/>
                </a:lnTo>
                <a:lnTo>
                  <a:pt x="4" y="64"/>
                </a:lnTo>
                <a:lnTo>
                  <a:pt x="2" y="55"/>
                </a:lnTo>
                <a:lnTo>
                  <a:pt x="0" y="45"/>
                </a:lnTo>
                <a:lnTo>
                  <a:pt x="0" y="45"/>
                </a:lnTo>
                <a:lnTo>
                  <a:pt x="0" y="36"/>
                </a:lnTo>
                <a:lnTo>
                  <a:pt x="3" y="28"/>
                </a:lnTo>
                <a:lnTo>
                  <a:pt x="6" y="20"/>
                </a:lnTo>
                <a:lnTo>
                  <a:pt x="13" y="13"/>
                </a:lnTo>
                <a:lnTo>
                  <a:pt x="13" y="13"/>
                </a:lnTo>
                <a:lnTo>
                  <a:pt x="19" y="8"/>
                </a:lnTo>
                <a:lnTo>
                  <a:pt x="28" y="4"/>
                </a:lnTo>
                <a:lnTo>
                  <a:pt x="35" y="2"/>
                </a:lnTo>
                <a:lnTo>
                  <a:pt x="44" y="0"/>
                </a:lnTo>
                <a:lnTo>
                  <a:pt x="44" y="0"/>
                </a:lnTo>
                <a:lnTo>
                  <a:pt x="54" y="0"/>
                </a:lnTo>
                <a:lnTo>
                  <a:pt x="61" y="3"/>
                </a:lnTo>
                <a:lnTo>
                  <a:pt x="69" y="7"/>
                </a:lnTo>
                <a:lnTo>
                  <a:pt x="76" y="13"/>
                </a:lnTo>
                <a:lnTo>
                  <a:pt x="76" y="13"/>
                </a:lnTo>
                <a:lnTo>
                  <a:pt x="81" y="19"/>
                </a:lnTo>
                <a:lnTo>
                  <a:pt x="86" y="26"/>
                </a:lnTo>
                <a:lnTo>
                  <a:pt x="88" y="35"/>
                </a:lnTo>
                <a:lnTo>
                  <a:pt x="88" y="44"/>
                </a:lnTo>
                <a:lnTo>
                  <a:pt x="88" y="44"/>
                </a:lnTo>
                <a:lnTo>
                  <a:pt x="88" y="54"/>
                </a:lnTo>
                <a:lnTo>
                  <a:pt x="86" y="62"/>
                </a:lnTo>
                <a:lnTo>
                  <a:pt x="82" y="70"/>
                </a:lnTo>
                <a:lnTo>
                  <a:pt x="76" y="76"/>
                </a:lnTo>
                <a:lnTo>
                  <a:pt x="76" y="7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fontScale="25000" lnSpcReduction="20000"/>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2" name="任意多边形 31"/>
          <p:cNvSpPr/>
          <p:nvPr>
            <p:custDataLst>
              <p:tags r:id="rId13"/>
            </p:custDataLst>
          </p:nvPr>
        </p:nvSpPr>
        <p:spPr bwMode="auto">
          <a:xfrm>
            <a:off x="8443801" y="5172419"/>
            <a:ext cx="53141" cy="79771"/>
          </a:xfrm>
          <a:custGeom>
            <a:avLst/>
            <a:gdLst>
              <a:gd name="T0" fmla="*/ 280 w 294"/>
              <a:gd name="T1" fmla="*/ 168 h 331"/>
              <a:gd name="T2" fmla="*/ 261 w 294"/>
              <a:gd name="T3" fmla="*/ 192 h 331"/>
              <a:gd name="T4" fmla="*/ 211 w 294"/>
              <a:gd name="T5" fmla="*/ 239 h 331"/>
              <a:gd name="T6" fmla="*/ 190 w 294"/>
              <a:gd name="T7" fmla="*/ 263 h 331"/>
              <a:gd name="T8" fmla="*/ 183 w 294"/>
              <a:gd name="T9" fmla="*/ 280 h 331"/>
              <a:gd name="T10" fmla="*/ 178 w 294"/>
              <a:gd name="T11" fmla="*/ 300 h 331"/>
              <a:gd name="T12" fmla="*/ 170 w 294"/>
              <a:gd name="T13" fmla="*/ 319 h 331"/>
              <a:gd name="T14" fmla="*/ 157 w 294"/>
              <a:gd name="T15" fmla="*/ 330 h 331"/>
              <a:gd name="T16" fmla="*/ 143 w 294"/>
              <a:gd name="T17" fmla="*/ 331 h 331"/>
              <a:gd name="T18" fmla="*/ 123 w 294"/>
              <a:gd name="T19" fmla="*/ 326 h 331"/>
              <a:gd name="T20" fmla="*/ 113 w 294"/>
              <a:gd name="T21" fmla="*/ 316 h 331"/>
              <a:gd name="T22" fmla="*/ 107 w 294"/>
              <a:gd name="T23" fmla="*/ 293 h 331"/>
              <a:gd name="T24" fmla="*/ 108 w 294"/>
              <a:gd name="T25" fmla="*/ 269 h 331"/>
              <a:gd name="T26" fmla="*/ 113 w 294"/>
              <a:gd name="T27" fmla="*/ 249 h 331"/>
              <a:gd name="T28" fmla="*/ 128 w 294"/>
              <a:gd name="T29" fmla="*/ 224 h 331"/>
              <a:gd name="T30" fmla="*/ 148 w 294"/>
              <a:gd name="T31" fmla="*/ 202 h 331"/>
              <a:gd name="T32" fmla="*/ 194 w 294"/>
              <a:gd name="T33" fmla="*/ 158 h 331"/>
              <a:gd name="T34" fmla="*/ 209 w 294"/>
              <a:gd name="T35" fmla="*/ 140 h 331"/>
              <a:gd name="T36" fmla="*/ 213 w 294"/>
              <a:gd name="T37" fmla="*/ 129 h 331"/>
              <a:gd name="T38" fmla="*/ 213 w 294"/>
              <a:gd name="T39" fmla="*/ 105 h 331"/>
              <a:gd name="T40" fmla="*/ 195 w 294"/>
              <a:gd name="T41" fmla="*/ 78 h 331"/>
              <a:gd name="T42" fmla="*/ 175 w 294"/>
              <a:gd name="T43" fmla="*/ 65 h 331"/>
              <a:gd name="T44" fmla="*/ 150 w 294"/>
              <a:gd name="T45" fmla="*/ 62 h 331"/>
              <a:gd name="T46" fmla="*/ 111 w 294"/>
              <a:gd name="T47" fmla="*/ 72 h 331"/>
              <a:gd name="T48" fmla="*/ 95 w 294"/>
              <a:gd name="T49" fmla="*/ 88 h 331"/>
              <a:gd name="T50" fmla="*/ 77 w 294"/>
              <a:gd name="T51" fmla="*/ 127 h 331"/>
              <a:gd name="T52" fmla="*/ 71 w 294"/>
              <a:gd name="T53" fmla="*/ 142 h 331"/>
              <a:gd name="T54" fmla="*/ 57 w 294"/>
              <a:gd name="T55" fmla="*/ 156 h 331"/>
              <a:gd name="T56" fmla="*/ 40 w 294"/>
              <a:gd name="T57" fmla="*/ 161 h 331"/>
              <a:gd name="T58" fmla="*/ 24 w 294"/>
              <a:gd name="T59" fmla="*/ 158 h 331"/>
              <a:gd name="T60" fmla="*/ 11 w 294"/>
              <a:gd name="T61" fmla="*/ 150 h 331"/>
              <a:gd name="T62" fmla="*/ 0 w 294"/>
              <a:gd name="T63" fmla="*/ 131 h 331"/>
              <a:gd name="T64" fmla="*/ 0 w 294"/>
              <a:gd name="T65" fmla="*/ 111 h 331"/>
              <a:gd name="T66" fmla="*/ 16 w 294"/>
              <a:gd name="T67" fmla="*/ 68 h 331"/>
              <a:gd name="T68" fmla="*/ 39 w 294"/>
              <a:gd name="T69" fmla="*/ 42 h 331"/>
              <a:gd name="T70" fmla="*/ 68 w 294"/>
              <a:gd name="T71" fmla="*/ 19 h 331"/>
              <a:gd name="T72" fmla="*/ 127 w 294"/>
              <a:gd name="T73" fmla="*/ 1 h 331"/>
              <a:gd name="T74" fmla="*/ 170 w 294"/>
              <a:gd name="T75" fmla="*/ 1 h 331"/>
              <a:gd name="T76" fmla="*/ 225 w 294"/>
              <a:gd name="T77" fmla="*/ 14 h 331"/>
              <a:gd name="T78" fmla="*/ 255 w 294"/>
              <a:gd name="T79" fmla="*/ 33 h 331"/>
              <a:gd name="T80" fmla="*/ 276 w 294"/>
              <a:gd name="T81" fmla="*/ 57 h 331"/>
              <a:gd name="T82" fmla="*/ 293 w 294"/>
              <a:gd name="T83" fmla="*/ 100 h 331"/>
              <a:gd name="T84" fmla="*/ 294 w 294"/>
              <a:gd name="T85" fmla="*/ 127 h 331"/>
              <a:gd name="T86" fmla="*/ 286 w 294"/>
              <a:gd name="T87" fmla="*/ 16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4" h="331">
                <a:moveTo>
                  <a:pt x="286" y="160"/>
                </a:moveTo>
                <a:lnTo>
                  <a:pt x="286" y="160"/>
                </a:lnTo>
                <a:lnTo>
                  <a:pt x="280" y="168"/>
                </a:lnTo>
                <a:lnTo>
                  <a:pt x="275" y="177"/>
                </a:lnTo>
                <a:lnTo>
                  <a:pt x="268" y="185"/>
                </a:lnTo>
                <a:lnTo>
                  <a:pt x="261" y="192"/>
                </a:lnTo>
                <a:lnTo>
                  <a:pt x="261" y="192"/>
                </a:lnTo>
                <a:lnTo>
                  <a:pt x="211" y="239"/>
                </a:lnTo>
                <a:lnTo>
                  <a:pt x="211" y="239"/>
                </a:lnTo>
                <a:lnTo>
                  <a:pt x="196" y="255"/>
                </a:lnTo>
                <a:lnTo>
                  <a:pt x="196" y="255"/>
                </a:lnTo>
                <a:lnTo>
                  <a:pt x="190" y="263"/>
                </a:lnTo>
                <a:lnTo>
                  <a:pt x="186" y="269"/>
                </a:lnTo>
                <a:lnTo>
                  <a:pt x="186" y="269"/>
                </a:lnTo>
                <a:lnTo>
                  <a:pt x="183" y="280"/>
                </a:lnTo>
                <a:lnTo>
                  <a:pt x="183" y="280"/>
                </a:lnTo>
                <a:lnTo>
                  <a:pt x="178" y="300"/>
                </a:lnTo>
                <a:lnTo>
                  <a:pt x="178" y="300"/>
                </a:lnTo>
                <a:lnTo>
                  <a:pt x="176" y="307"/>
                </a:lnTo>
                <a:lnTo>
                  <a:pt x="174" y="314"/>
                </a:lnTo>
                <a:lnTo>
                  <a:pt x="170" y="319"/>
                </a:lnTo>
                <a:lnTo>
                  <a:pt x="167" y="324"/>
                </a:lnTo>
                <a:lnTo>
                  <a:pt x="162" y="327"/>
                </a:lnTo>
                <a:lnTo>
                  <a:pt x="157" y="330"/>
                </a:lnTo>
                <a:lnTo>
                  <a:pt x="150" y="331"/>
                </a:lnTo>
                <a:lnTo>
                  <a:pt x="143" y="331"/>
                </a:lnTo>
                <a:lnTo>
                  <a:pt x="143" y="331"/>
                </a:lnTo>
                <a:lnTo>
                  <a:pt x="136" y="331"/>
                </a:lnTo>
                <a:lnTo>
                  <a:pt x="129" y="329"/>
                </a:lnTo>
                <a:lnTo>
                  <a:pt x="123" y="326"/>
                </a:lnTo>
                <a:lnTo>
                  <a:pt x="117" y="321"/>
                </a:lnTo>
                <a:lnTo>
                  <a:pt x="117" y="321"/>
                </a:lnTo>
                <a:lnTo>
                  <a:pt x="113" y="316"/>
                </a:lnTo>
                <a:lnTo>
                  <a:pt x="109" y="309"/>
                </a:lnTo>
                <a:lnTo>
                  <a:pt x="107" y="301"/>
                </a:lnTo>
                <a:lnTo>
                  <a:pt x="107" y="293"/>
                </a:lnTo>
                <a:lnTo>
                  <a:pt x="107" y="293"/>
                </a:lnTo>
                <a:lnTo>
                  <a:pt x="107" y="280"/>
                </a:lnTo>
                <a:lnTo>
                  <a:pt x="108" y="269"/>
                </a:lnTo>
                <a:lnTo>
                  <a:pt x="111" y="259"/>
                </a:lnTo>
                <a:lnTo>
                  <a:pt x="113" y="249"/>
                </a:lnTo>
                <a:lnTo>
                  <a:pt x="113" y="249"/>
                </a:lnTo>
                <a:lnTo>
                  <a:pt x="118" y="240"/>
                </a:lnTo>
                <a:lnTo>
                  <a:pt x="122" y="232"/>
                </a:lnTo>
                <a:lnTo>
                  <a:pt x="128" y="224"/>
                </a:lnTo>
                <a:lnTo>
                  <a:pt x="133" y="217"/>
                </a:lnTo>
                <a:lnTo>
                  <a:pt x="133" y="217"/>
                </a:lnTo>
                <a:lnTo>
                  <a:pt x="148" y="202"/>
                </a:lnTo>
                <a:lnTo>
                  <a:pt x="168" y="183"/>
                </a:lnTo>
                <a:lnTo>
                  <a:pt x="168" y="183"/>
                </a:lnTo>
                <a:lnTo>
                  <a:pt x="194" y="158"/>
                </a:lnTo>
                <a:lnTo>
                  <a:pt x="194" y="158"/>
                </a:lnTo>
                <a:lnTo>
                  <a:pt x="201" y="150"/>
                </a:lnTo>
                <a:lnTo>
                  <a:pt x="209" y="140"/>
                </a:lnTo>
                <a:lnTo>
                  <a:pt x="209" y="140"/>
                </a:lnTo>
                <a:lnTo>
                  <a:pt x="210" y="134"/>
                </a:lnTo>
                <a:lnTo>
                  <a:pt x="213" y="129"/>
                </a:lnTo>
                <a:lnTo>
                  <a:pt x="214" y="117"/>
                </a:lnTo>
                <a:lnTo>
                  <a:pt x="214" y="117"/>
                </a:lnTo>
                <a:lnTo>
                  <a:pt x="213" y="105"/>
                </a:lnTo>
                <a:lnTo>
                  <a:pt x="209" y="95"/>
                </a:lnTo>
                <a:lnTo>
                  <a:pt x="204" y="85"/>
                </a:lnTo>
                <a:lnTo>
                  <a:pt x="195" y="78"/>
                </a:lnTo>
                <a:lnTo>
                  <a:pt x="195" y="78"/>
                </a:lnTo>
                <a:lnTo>
                  <a:pt x="186" y="70"/>
                </a:lnTo>
                <a:lnTo>
                  <a:pt x="175" y="65"/>
                </a:lnTo>
                <a:lnTo>
                  <a:pt x="163" y="63"/>
                </a:lnTo>
                <a:lnTo>
                  <a:pt x="150" y="62"/>
                </a:lnTo>
                <a:lnTo>
                  <a:pt x="150" y="62"/>
                </a:lnTo>
                <a:lnTo>
                  <a:pt x="134" y="63"/>
                </a:lnTo>
                <a:lnTo>
                  <a:pt x="122" y="67"/>
                </a:lnTo>
                <a:lnTo>
                  <a:pt x="111" y="72"/>
                </a:lnTo>
                <a:lnTo>
                  <a:pt x="102" y="79"/>
                </a:lnTo>
                <a:lnTo>
                  <a:pt x="102" y="79"/>
                </a:lnTo>
                <a:lnTo>
                  <a:pt x="95" y="88"/>
                </a:lnTo>
                <a:lnTo>
                  <a:pt x="88" y="99"/>
                </a:lnTo>
                <a:lnTo>
                  <a:pt x="82" y="113"/>
                </a:lnTo>
                <a:lnTo>
                  <a:pt x="77" y="127"/>
                </a:lnTo>
                <a:lnTo>
                  <a:pt x="77" y="127"/>
                </a:lnTo>
                <a:lnTo>
                  <a:pt x="75" y="135"/>
                </a:lnTo>
                <a:lnTo>
                  <a:pt x="71" y="142"/>
                </a:lnTo>
                <a:lnTo>
                  <a:pt x="67" y="147"/>
                </a:lnTo>
                <a:lnTo>
                  <a:pt x="62" y="152"/>
                </a:lnTo>
                <a:lnTo>
                  <a:pt x="57" y="156"/>
                </a:lnTo>
                <a:lnTo>
                  <a:pt x="52" y="158"/>
                </a:lnTo>
                <a:lnTo>
                  <a:pt x="46" y="161"/>
                </a:lnTo>
                <a:lnTo>
                  <a:pt x="40" y="161"/>
                </a:lnTo>
                <a:lnTo>
                  <a:pt x="40" y="161"/>
                </a:lnTo>
                <a:lnTo>
                  <a:pt x="31" y="161"/>
                </a:lnTo>
                <a:lnTo>
                  <a:pt x="24" y="158"/>
                </a:lnTo>
                <a:lnTo>
                  <a:pt x="18" y="155"/>
                </a:lnTo>
                <a:lnTo>
                  <a:pt x="11" y="150"/>
                </a:lnTo>
                <a:lnTo>
                  <a:pt x="11" y="150"/>
                </a:lnTo>
                <a:lnTo>
                  <a:pt x="6" y="144"/>
                </a:lnTo>
                <a:lnTo>
                  <a:pt x="3" y="137"/>
                </a:lnTo>
                <a:lnTo>
                  <a:pt x="0" y="131"/>
                </a:lnTo>
                <a:lnTo>
                  <a:pt x="0" y="125"/>
                </a:lnTo>
                <a:lnTo>
                  <a:pt x="0" y="125"/>
                </a:lnTo>
                <a:lnTo>
                  <a:pt x="0" y="111"/>
                </a:lnTo>
                <a:lnTo>
                  <a:pt x="4" y="96"/>
                </a:lnTo>
                <a:lnTo>
                  <a:pt x="9" y="83"/>
                </a:lnTo>
                <a:lnTo>
                  <a:pt x="16" y="68"/>
                </a:lnTo>
                <a:lnTo>
                  <a:pt x="16" y="68"/>
                </a:lnTo>
                <a:lnTo>
                  <a:pt x="26" y="54"/>
                </a:lnTo>
                <a:lnTo>
                  <a:pt x="39" y="42"/>
                </a:lnTo>
                <a:lnTo>
                  <a:pt x="52" y="29"/>
                </a:lnTo>
                <a:lnTo>
                  <a:pt x="68" y="19"/>
                </a:lnTo>
                <a:lnTo>
                  <a:pt x="68" y="19"/>
                </a:lnTo>
                <a:lnTo>
                  <a:pt x="87" y="11"/>
                </a:lnTo>
                <a:lnTo>
                  <a:pt x="106" y="4"/>
                </a:lnTo>
                <a:lnTo>
                  <a:pt x="127" y="1"/>
                </a:lnTo>
                <a:lnTo>
                  <a:pt x="149" y="0"/>
                </a:lnTo>
                <a:lnTo>
                  <a:pt x="149" y="0"/>
                </a:lnTo>
                <a:lnTo>
                  <a:pt x="170" y="1"/>
                </a:lnTo>
                <a:lnTo>
                  <a:pt x="189" y="3"/>
                </a:lnTo>
                <a:lnTo>
                  <a:pt x="208" y="7"/>
                </a:lnTo>
                <a:lnTo>
                  <a:pt x="225" y="14"/>
                </a:lnTo>
                <a:lnTo>
                  <a:pt x="225" y="14"/>
                </a:lnTo>
                <a:lnTo>
                  <a:pt x="240" y="23"/>
                </a:lnTo>
                <a:lnTo>
                  <a:pt x="255" y="33"/>
                </a:lnTo>
                <a:lnTo>
                  <a:pt x="266" y="44"/>
                </a:lnTo>
                <a:lnTo>
                  <a:pt x="276" y="57"/>
                </a:lnTo>
                <a:lnTo>
                  <a:pt x="276" y="57"/>
                </a:lnTo>
                <a:lnTo>
                  <a:pt x="285" y="70"/>
                </a:lnTo>
                <a:lnTo>
                  <a:pt x="289" y="85"/>
                </a:lnTo>
                <a:lnTo>
                  <a:pt x="293" y="100"/>
                </a:lnTo>
                <a:lnTo>
                  <a:pt x="294" y="115"/>
                </a:lnTo>
                <a:lnTo>
                  <a:pt x="294" y="115"/>
                </a:lnTo>
                <a:lnTo>
                  <a:pt x="294" y="127"/>
                </a:lnTo>
                <a:lnTo>
                  <a:pt x="292" y="139"/>
                </a:lnTo>
                <a:lnTo>
                  <a:pt x="289" y="150"/>
                </a:lnTo>
                <a:lnTo>
                  <a:pt x="286" y="160"/>
                </a:lnTo>
                <a:lnTo>
                  <a:pt x="286" y="160"/>
                </a:lnTo>
                <a:close/>
              </a:path>
            </a:pathLst>
          </a:custGeom>
          <a:solidFill>
            <a:sysClr val="window" lastClr="FFFFFF"/>
          </a:solidFill>
          <a:ln>
            <a:noFill/>
          </a:ln>
        </p:spPr>
        <p:txBody>
          <a:bodyPr lIns="90000" tIns="46800" rIns="90000" bIns="46800" anchor="ctr">
            <a:normAutofit fontScale="25000" lnSpcReduction="20000"/>
          </a:bodyPr>
          <a:lstStyle/>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cxnSp>
        <p:nvCxnSpPr>
          <p:cNvPr id="21" name="直接连接符 20"/>
          <p:cNvCxnSpPr/>
          <p:nvPr>
            <p:custDataLst>
              <p:tags r:id="rId14"/>
            </p:custDataLst>
          </p:nvPr>
        </p:nvCxnSpPr>
        <p:spPr>
          <a:xfrm>
            <a:off x="6138563" y="5812549"/>
            <a:ext cx="2591639" cy="0"/>
          </a:xfrm>
          <a:prstGeom prst="line">
            <a:avLst/>
          </a:prstGeom>
          <a:noFill/>
          <a:ln w="38100" cap="rnd" cmpd="sng" algn="ctr">
            <a:solidFill>
              <a:srgbClr val="000000">
                <a:lumMod val="75000"/>
                <a:lumOff val="25000"/>
              </a:srgbClr>
            </a:solidFill>
            <a:prstDash val="solid"/>
            <a:round/>
          </a:ln>
          <a:effectLst/>
        </p:spPr>
      </p:cxnSp>
      <p:cxnSp>
        <p:nvCxnSpPr>
          <p:cNvPr id="22" name="直接连接符 21"/>
          <p:cNvCxnSpPr/>
          <p:nvPr>
            <p:custDataLst>
              <p:tags r:id="rId15"/>
            </p:custDataLst>
          </p:nvPr>
        </p:nvCxnSpPr>
        <p:spPr>
          <a:xfrm>
            <a:off x="8718265" y="5964244"/>
            <a:ext cx="132100" cy="0"/>
          </a:xfrm>
          <a:prstGeom prst="line">
            <a:avLst/>
          </a:prstGeom>
          <a:noFill/>
          <a:ln w="38100" cap="rnd" cmpd="sng" algn="ctr">
            <a:solidFill>
              <a:srgbClr val="000000">
                <a:lumMod val="75000"/>
                <a:lumOff val="25000"/>
              </a:srgbClr>
            </a:solidFill>
            <a:prstDash val="solid"/>
            <a:round/>
          </a:ln>
          <a:effectLst/>
        </p:spPr>
      </p:cxnSp>
      <p:cxnSp>
        <p:nvCxnSpPr>
          <p:cNvPr id="23" name="直接连接符 22"/>
          <p:cNvCxnSpPr/>
          <p:nvPr>
            <p:custDataLst>
              <p:tags r:id="rId16"/>
            </p:custDataLst>
          </p:nvPr>
        </p:nvCxnSpPr>
        <p:spPr>
          <a:xfrm>
            <a:off x="5749971" y="5812549"/>
            <a:ext cx="154017" cy="0"/>
          </a:xfrm>
          <a:prstGeom prst="line">
            <a:avLst/>
          </a:prstGeom>
          <a:noFill/>
          <a:ln w="38100" cap="rnd" cmpd="sng" algn="ctr">
            <a:solidFill>
              <a:srgbClr val="000000">
                <a:lumMod val="75000"/>
                <a:lumOff val="25000"/>
              </a:srgbClr>
            </a:solidFill>
            <a:prstDash val="solid"/>
            <a:round/>
          </a:ln>
          <a:effectLst/>
        </p:spPr>
      </p:cxnSp>
      <p:cxnSp>
        <p:nvCxnSpPr>
          <p:cNvPr id="24" name="直接连接符 23"/>
          <p:cNvCxnSpPr/>
          <p:nvPr>
            <p:custDataLst>
              <p:tags r:id="rId17"/>
            </p:custDataLst>
          </p:nvPr>
        </p:nvCxnSpPr>
        <p:spPr>
          <a:xfrm>
            <a:off x="7496033" y="5964244"/>
            <a:ext cx="658653" cy="0"/>
          </a:xfrm>
          <a:prstGeom prst="line">
            <a:avLst/>
          </a:prstGeom>
          <a:noFill/>
          <a:ln w="38100" cap="rnd" cmpd="sng" algn="ctr">
            <a:solidFill>
              <a:srgbClr val="000000">
                <a:lumMod val="75000"/>
                <a:lumOff val="25000"/>
              </a:srgbClr>
            </a:solidFill>
            <a:prstDash val="solid"/>
            <a:round/>
          </a:ln>
          <a:effectLst/>
        </p:spPr>
      </p:cxnSp>
      <p:cxnSp>
        <p:nvCxnSpPr>
          <p:cNvPr id="25" name="直接连接符 24"/>
          <p:cNvCxnSpPr/>
          <p:nvPr>
            <p:custDataLst>
              <p:tags r:id="rId18"/>
            </p:custDataLst>
          </p:nvPr>
        </p:nvCxnSpPr>
        <p:spPr>
          <a:xfrm>
            <a:off x="5193963" y="5964244"/>
            <a:ext cx="1073974" cy="0"/>
          </a:xfrm>
          <a:prstGeom prst="line">
            <a:avLst/>
          </a:prstGeom>
          <a:noFill/>
          <a:ln w="38100" cap="rnd" cmpd="sng" algn="ctr">
            <a:solidFill>
              <a:srgbClr val="000000">
                <a:lumMod val="75000"/>
                <a:lumOff val="25000"/>
              </a:srgbClr>
            </a:solidFill>
            <a:prstDash val="solid"/>
            <a:round/>
          </a:ln>
          <a:effectLst/>
        </p:spPr>
      </p:cxnSp>
      <p:cxnSp>
        <p:nvCxnSpPr>
          <p:cNvPr id="26" name="直接连接符 25"/>
          <p:cNvCxnSpPr/>
          <p:nvPr>
            <p:custDataLst>
              <p:tags r:id="rId19"/>
            </p:custDataLst>
          </p:nvPr>
        </p:nvCxnSpPr>
        <p:spPr>
          <a:xfrm>
            <a:off x="4944770" y="5964244"/>
            <a:ext cx="132100" cy="0"/>
          </a:xfrm>
          <a:prstGeom prst="line">
            <a:avLst/>
          </a:prstGeom>
          <a:noFill/>
          <a:ln w="38100" cap="rnd" cmpd="sng" algn="ctr">
            <a:solidFill>
              <a:srgbClr val="000000">
                <a:lumMod val="75000"/>
                <a:lumOff val="25000"/>
              </a:srgbClr>
            </a:solidFill>
            <a:prstDash val="solid"/>
            <a:round/>
          </a:ln>
          <a:effectLst/>
        </p:spPr>
      </p:cxnSp>
      <p:cxnSp>
        <p:nvCxnSpPr>
          <p:cNvPr id="27" name="直接连接符 26"/>
          <p:cNvCxnSpPr/>
          <p:nvPr>
            <p:custDataLst>
              <p:tags r:id="rId20"/>
            </p:custDataLst>
          </p:nvPr>
        </p:nvCxnSpPr>
        <p:spPr>
          <a:xfrm>
            <a:off x="5657616" y="6051264"/>
            <a:ext cx="551120" cy="0"/>
          </a:xfrm>
          <a:prstGeom prst="line">
            <a:avLst/>
          </a:prstGeom>
          <a:noFill/>
          <a:ln w="38100" cap="rnd" cmpd="sng" algn="ctr">
            <a:solidFill>
              <a:srgbClr val="000000">
                <a:lumMod val="75000"/>
                <a:lumOff val="25000"/>
              </a:srgbClr>
            </a:solidFill>
            <a:prstDash val="solid"/>
            <a:round/>
          </a:ln>
          <a:effectLst/>
        </p:spPr>
      </p:cxnSp>
      <p:cxnSp>
        <p:nvCxnSpPr>
          <p:cNvPr id="28" name="直接连接符 27"/>
          <p:cNvCxnSpPr/>
          <p:nvPr>
            <p:custDataLst>
              <p:tags r:id="rId21"/>
            </p:custDataLst>
          </p:nvPr>
        </p:nvCxnSpPr>
        <p:spPr>
          <a:xfrm>
            <a:off x="8154746" y="6051264"/>
            <a:ext cx="109036" cy="0"/>
          </a:xfrm>
          <a:prstGeom prst="line">
            <a:avLst/>
          </a:prstGeom>
          <a:noFill/>
          <a:ln w="38100" cap="rnd" cmpd="sng" algn="ctr">
            <a:solidFill>
              <a:srgbClr val="000000">
                <a:lumMod val="75000"/>
                <a:lumOff val="25000"/>
              </a:srgbClr>
            </a:solidFill>
            <a:prstDash val="solid"/>
            <a:round/>
          </a:ln>
          <a:effectLst/>
        </p:spPr>
      </p:cxnSp>
      <p:sp>
        <p:nvSpPr>
          <p:cNvPr id="11" name="文本框 10"/>
          <p:cNvSpPr txBox="1"/>
          <p:nvPr>
            <p:custDataLst>
              <p:tags r:id="rId22"/>
            </p:custDataLst>
          </p:nvPr>
        </p:nvSpPr>
        <p:spPr bwMode="auto">
          <a:xfrm>
            <a:off x="2997967" y="1751753"/>
            <a:ext cx="3737790" cy="1100216"/>
          </a:xfrm>
          <a:prstGeom prst="rect">
            <a:avLst/>
          </a:prstGeom>
          <a:noFill/>
          <a:sp3d prstMaterial="matte">
            <a:bevelT w="1270" h="1270"/>
          </a:sp3d>
        </p:spPr>
        <p:txBody>
          <a:bodyPr wrap="square" lIns="90000" tIns="46800" rIns="90000" bIns="46800" anchor="ctr">
            <a:scene3d>
              <a:camera prst="orthographicFront"/>
              <a:lightRig rig="threePt" dir="t"/>
            </a:scene3d>
            <a:sp3d>
              <a:bevelT w="0" h="0"/>
            </a:sp3d>
          </a:bodyPr>
          <a:lstStyle/>
          <a:p>
            <a:pPr>
              <a:lnSpc>
                <a:spcPct val="120000"/>
              </a:lnSpc>
              <a:buClr>
                <a:prstClr val="white"/>
              </a:buClr>
              <a:defRPr/>
            </a:pPr>
            <a:r>
              <a:rPr lang="zh-CN" altLang="en-US" sz="2000" dirty="0" smtClean="0">
                <a:solidFill>
                  <a:srgbClr val="C00000"/>
                </a:solidFill>
                <a:latin typeface="微软雅黑" panose="020B0503020204020204" charset="-122"/>
                <a:ea typeface="微软雅黑" panose="020B0503020204020204" charset="-122"/>
                <a:sym typeface="+mn-ea"/>
              </a:rPr>
              <a:t>密切接触者、</a:t>
            </a:r>
            <a:r>
              <a:rPr lang="zh-CN" altLang="en-US" sz="2000" dirty="0" smtClean="0">
                <a:solidFill>
                  <a:srgbClr val="C00000"/>
                </a:solidFill>
                <a:latin typeface="微软雅黑" panose="020B0503020204020204" charset="-122"/>
                <a:ea typeface="微软雅黑" panose="020B0503020204020204" charset="-122"/>
                <a:cs typeface="微软雅黑" panose="020B0503020204020204" charset="-122"/>
                <a:sym typeface="+mn-ea"/>
              </a:rPr>
              <a:t>不具备居家隔离条件的密接的密接</a:t>
            </a:r>
            <a:endParaRPr lang="zh-CN" altLang="en-US" sz="2000" spc="300" dirty="0" smtClean="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23"/>
            </p:custDataLst>
          </p:nvPr>
        </p:nvSpPr>
        <p:spPr bwMode="auto">
          <a:xfrm>
            <a:off x="6923291" y="1628288"/>
            <a:ext cx="2068585" cy="507546"/>
          </a:xfrm>
          <a:prstGeom prst="rect">
            <a:avLst/>
          </a:prstGeom>
          <a:noFill/>
          <a:sp3d prstMaterial="matte">
            <a:bevelT w="1270" h="1270"/>
          </a:sp3d>
        </p:spPr>
        <p:txBody>
          <a:bodyPr wrap="square" lIns="90000" tIns="46800" rIns="90000" bIns="46800" anchor="ctr">
            <a:noAutofit/>
            <a:scene3d>
              <a:camera prst="orthographicFront"/>
              <a:lightRig rig="threePt" dir="t"/>
            </a:scene3d>
            <a:sp3d>
              <a:bevelT w="0" h="0"/>
            </a:sp3d>
          </a:bodyPr>
          <a:lstStyle/>
          <a:p>
            <a:pPr algn="ctr">
              <a:lnSpc>
                <a:spcPct val="120000"/>
              </a:lnSpc>
              <a:buClr>
                <a:prstClr val="white"/>
              </a:buClr>
              <a:defRPr/>
            </a:pPr>
            <a:r>
              <a:rPr lang="zh-CN" altLang="en-US" sz="2400" spc="300" dirty="0">
                <a:latin typeface="微软雅黑" panose="020B0503020204020204" charset="-122"/>
                <a:ea typeface="微软雅黑" panose="020B0503020204020204" charset="-122"/>
                <a:cs typeface="+mn-ea"/>
                <a:sym typeface="+mn-ea"/>
              </a:rPr>
              <a:t>入境</a:t>
            </a:r>
            <a:r>
              <a:rPr lang="zh-CN" altLang="en-US" sz="2400" spc="300" dirty="0" smtClean="0">
                <a:latin typeface="微软雅黑" panose="020B0503020204020204" charset="-122"/>
                <a:ea typeface="微软雅黑" panose="020B0503020204020204" charset="-122"/>
                <a:cs typeface="+mn-ea"/>
                <a:sym typeface="+mn-ea"/>
              </a:rPr>
              <a:t>人员</a:t>
            </a:r>
          </a:p>
        </p:txBody>
      </p:sp>
      <p:sp>
        <p:nvSpPr>
          <p:cNvPr id="59" name="文本框 58"/>
          <p:cNvSpPr txBox="1"/>
          <p:nvPr>
            <p:custDataLst>
              <p:tags r:id="rId24"/>
            </p:custDataLst>
          </p:nvPr>
        </p:nvSpPr>
        <p:spPr bwMode="auto">
          <a:xfrm>
            <a:off x="6903085" y="2924810"/>
            <a:ext cx="3370580" cy="579755"/>
          </a:xfrm>
          <a:prstGeom prst="rect">
            <a:avLst/>
          </a:prstGeom>
          <a:noFill/>
          <a:sp3d prstMaterial="matte">
            <a:bevelT w="1270" h="1270"/>
          </a:sp3d>
        </p:spPr>
        <p:txBody>
          <a:bodyPr wrap="square" lIns="90000" tIns="46800" rIns="90000" bIns="46800" anchor="ctr">
            <a:scene3d>
              <a:camera prst="orthographicFront"/>
              <a:lightRig rig="threePt" dir="t"/>
            </a:scene3d>
            <a:sp3d>
              <a:bevelT w="0" h="0"/>
            </a:sp3d>
          </a:bodyPr>
          <a:lstStyle/>
          <a:p>
            <a:pPr>
              <a:lnSpc>
                <a:spcPct val="120000"/>
              </a:lnSpc>
              <a:buClr>
                <a:prstClr val="white"/>
              </a:buClr>
              <a:defRPr/>
            </a:pPr>
            <a:r>
              <a:rPr lang="zh-CN" altLang="en-US" sz="2400" dirty="0" smtClean="0">
                <a:latin typeface="微软雅黑" panose="020B0503020204020204" charset="-122"/>
                <a:ea typeface="微软雅黑" panose="020B0503020204020204" charset="-122"/>
                <a:cs typeface="微软雅黑" panose="020B0503020204020204" charset="-122"/>
                <a:sym typeface="+mn-ea"/>
              </a:rPr>
              <a:t>健康码</a:t>
            </a:r>
            <a:r>
              <a:rPr lang="en-US" altLang="zh-CN" sz="2400" dirty="0" smtClean="0">
                <a:latin typeface="微软雅黑" panose="020B0503020204020204" charset="-122"/>
                <a:ea typeface="微软雅黑" panose="020B0503020204020204" charset="-122"/>
                <a:cs typeface="微软雅黑" panose="020B0503020204020204" charset="-122"/>
                <a:sym typeface="+mn-ea"/>
              </a:rPr>
              <a:t>”</a:t>
            </a:r>
            <a:r>
              <a:rPr lang="zh-CN" altLang="en-US" sz="2400" dirty="0" smtClean="0">
                <a:latin typeface="微软雅黑" panose="020B0503020204020204" charset="-122"/>
                <a:ea typeface="微软雅黑" panose="020B0503020204020204" charset="-122"/>
                <a:cs typeface="微软雅黑" panose="020B0503020204020204" charset="-122"/>
                <a:sym typeface="+mn-ea"/>
              </a:rPr>
              <a:t>红码</a:t>
            </a:r>
            <a:r>
              <a:rPr lang="en-US" altLang="zh-CN" sz="2400" dirty="0" smtClean="0">
                <a:latin typeface="微软雅黑" panose="020B0503020204020204" charset="-122"/>
                <a:ea typeface="微软雅黑" panose="020B0503020204020204" charset="-122"/>
                <a:cs typeface="微软雅黑" panose="020B0503020204020204" charset="-122"/>
                <a:sym typeface="+mn-ea"/>
              </a:rPr>
              <a:t>“</a:t>
            </a:r>
            <a:r>
              <a:rPr lang="zh-CN" altLang="en-US" sz="2400" dirty="0" smtClean="0">
                <a:latin typeface="微软雅黑" panose="020B0503020204020204" charset="-122"/>
                <a:ea typeface="微软雅黑" panose="020B0503020204020204" charset="-122"/>
                <a:cs typeface="微软雅黑" panose="020B0503020204020204" charset="-122"/>
                <a:sym typeface="+mn-ea"/>
              </a:rPr>
              <a:t>人员</a:t>
            </a:r>
            <a:endParaRPr lang="zh-CN" altLang="en-US" sz="2400" b="1" spc="300" dirty="0" smtClean="0">
              <a:solidFill>
                <a:sysClr val="window" lastClr="FFFFFF"/>
              </a:solidFill>
              <a:latin typeface="微软雅黑" panose="020B0503020204020204" charset="-122"/>
              <a:ea typeface="微软雅黑" panose="020B0503020204020204" charset="-122"/>
              <a:cs typeface="微软雅黑" panose="020B0503020204020204" charset="-122"/>
              <a:sym typeface="+mn-ea"/>
            </a:endParaRPr>
          </a:p>
        </p:txBody>
      </p:sp>
      <p:sp>
        <p:nvSpPr>
          <p:cNvPr id="86" name="文本框 85"/>
          <p:cNvSpPr txBox="1"/>
          <p:nvPr>
            <p:custDataLst>
              <p:tags r:id="rId25"/>
            </p:custDataLst>
          </p:nvPr>
        </p:nvSpPr>
        <p:spPr bwMode="auto">
          <a:xfrm>
            <a:off x="6903085" y="4436745"/>
            <a:ext cx="4109085" cy="575945"/>
          </a:xfrm>
          <a:prstGeom prst="rect">
            <a:avLst/>
          </a:prstGeom>
          <a:noFill/>
          <a:sp3d prstMaterial="matte">
            <a:bevelT w="1270" h="1270"/>
          </a:sp3d>
        </p:spPr>
        <p:txBody>
          <a:bodyPr wrap="square" lIns="90000" tIns="46800" rIns="90000" bIns="46800" anchor="ctr">
            <a:scene3d>
              <a:camera prst="orthographicFront"/>
              <a:lightRig rig="threePt" dir="t"/>
            </a:scene3d>
            <a:sp3d>
              <a:bevelT w="0" h="0"/>
            </a:sp3d>
          </a:bodyPr>
          <a:lstStyle/>
          <a:p>
            <a:r>
              <a:rPr lang="zh-CN" altLang="en-US" sz="2400" dirty="0" smtClean="0">
                <a:latin typeface="微软雅黑" panose="020B0503020204020204" charset="-122"/>
                <a:ea typeface="微软雅黑" panose="020B0503020204020204" charset="-122"/>
                <a:cs typeface="微软雅黑" panose="020B0503020204020204" charset="-122"/>
                <a:sym typeface="+mn-ea"/>
              </a:rPr>
              <a:t>其他根据防控工作需要“应隔尽隔”人员</a:t>
            </a:r>
            <a:endParaRPr lang="zh-CN" altLang="en-US" sz="2400" b="1" spc="300" dirty="0" smtClean="0">
              <a:solidFill>
                <a:sysClr val="window" lastClr="FFFFFF"/>
              </a:solidFill>
              <a:latin typeface="微软雅黑" panose="020B0503020204020204" charset="-122"/>
              <a:ea typeface="微软雅黑" panose="020B0503020204020204" charset="-122"/>
              <a:cs typeface="微软雅黑" panose="020B0503020204020204" charset="-122"/>
              <a:sym typeface="+mn-ea"/>
            </a:endParaRPr>
          </a:p>
        </p:txBody>
      </p:sp>
      <p:sp>
        <p:nvSpPr>
          <p:cNvPr id="2"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t>一、隔离点知识</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23410" y="82550"/>
            <a:ext cx="3345180" cy="645160"/>
          </a:xfrm>
          <a:prstGeom prst="rect">
            <a:avLst/>
          </a:prstGeom>
          <a:noFill/>
        </p:spPr>
        <p:txBody>
          <a:bodyPr wrap="square" rtlCol="0" anchor="t">
            <a:spAutoFit/>
          </a:bodyPr>
          <a:lstStyle/>
          <a:p>
            <a:pPr>
              <a:lnSpc>
                <a:spcPct val="150000"/>
              </a:lnSpc>
            </a:pP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“三区两通道”</a:t>
            </a:r>
            <a:endPar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标题 5"/>
          <p:cNvSpPr>
            <a:spLocks noGrp="1"/>
          </p:cNvSpPr>
          <p:nvPr/>
        </p:nvSpPr>
        <p:spPr>
          <a:xfrm>
            <a:off x="346075" y="19177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t>一、隔离点知识</a:t>
            </a:r>
          </a:p>
        </p:txBody>
      </p:sp>
      <p:cxnSp>
        <p:nvCxnSpPr>
          <p:cNvPr id="23" name="直接连接符 22"/>
          <p:cNvCxnSpPr/>
          <p:nvPr>
            <p:custDataLst>
              <p:tags r:id="rId1"/>
            </p:custDataLst>
          </p:nvPr>
        </p:nvCxnSpPr>
        <p:spPr>
          <a:xfrm>
            <a:off x="1138516" y="2833621"/>
            <a:ext cx="8678568" cy="0"/>
          </a:xfrm>
          <a:prstGeom prst="line">
            <a:avLst/>
          </a:prstGeom>
          <a:noFill/>
          <a:ln w="25400" cap="rnd" cmpd="sng" algn="ctr">
            <a:solidFill>
              <a:srgbClr val="8EAADC"/>
            </a:solidFill>
            <a:prstDash val="solid"/>
            <a:miter lim="800000"/>
          </a:ln>
          <a:effectLst/>
        </p:spPr>
      </p:cxnSp>
      <p:sp>
        <p:nvSpPr>
          <p:cNvPr id="25" name="矩形 24"/>
          <p:cNvSpPr/>
          <p:nvPr>
            <p:custDataLst>
              <p:tags r:id="rId2"/>
            </p:custDataLst>
          </p:nvPr>
        </p:nvSpPr>
        <p:spPr>
          <a:xfrm>
            <a:off x="1138516" y="899101"/>
            <a:ext cx="2726652" cy="1470644"/>
          </a:xfrm>
          <a:prstGeom prst="rect">
            <a:avLst/>
          </a:prstGeom>
          <a:solidFill>
            <a:srgbClr val="8590CA"/>
          </a:solidFill>
          <a:ln w="12700" cap="flat" cmpd="sng" algn="ctr">
            <a:noFill/>
            <a:prstDash val="solid"/>
            <a:miter lim="800000"/>
          </a:ln>
          <a:effectLst/>
        </p:spPr>
        <p:txBody>
          <a:bodyPr rtlCol="0" anchor="ctr">
            <a:noAutofit/>
          </a:bodyPr>
          <a:lstStyle/>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31" name="等腰三角形 30"/>
          <p:cNvSpPr/>
          <p:nvPr>
            <p:custDataLst>
              <p:tags r:id="rId3"/>
            </p:custDataLst>
          </p:nvPr>
        </p:nvSpPr>
        <p:spPr>
          <a:xfrm rot="10800000">
            <a:off x="1140974" y="2369742"/>
            <a:ext cx="1366054" cy="190886"/>
          </a:xfrm>
          <a:prstGeom prst="triangle">
            <a:avLst>
              <a:gd name="adj" fmla="val 0"/>
            </a:avLst>
          </a:prstGeom>
          <a:solidFill>
            <a:srgbClr val="8590CA">
              <a:lumMod val="60000"/>
              <a:lumOff val="40000"/>
            </a:srgbClr>
          </a:solidFill>
          <a:ln w="12700" cap="flat" cmpd="sng" algn="ctr">
            <a:no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6" name="矩形 35"/>
          <p:cNvSpPr/>
          <p:nvPr>
            <p:custDataLst>
              <p:tags r:id="rId4"/>
            </p:custDataLst>
          </p:nvPr>
        </p:nvSpPr>
        <p:spPr>
          <a:xfrm>
            <a:off x="1221569" y="1097718"/>
            <a:ext cx="2651674" cy="1073408"/>
          </a:xfrm>
          <a:prstGeom prst="rect">
            <a:avLst/>
          </a:prstGeom>
        </p:spPr>
        <p:txBody>
          <a:bodyPr wrap="square" anchor="ctr">
            <a:normAutofit/>
          </a:bodyPr>
          <a:lstStyle/>
          <a:p>
            <a:pPr>
              <a:lnSpc>
                <a:spcPct val="120000"/>
              </a:lnSpc>
            </a:pPr>
            <a:r>
              <a:rPr lang="zh-CN" altLang="en-US" sz="2400" spc="150" dirty="0">
                <a:solidFill>
                  <a:sysClr val="window" lastClr="FFFFFF"/>
                </a:solidFill>
                <a:latin typeface="Arial" panose="020B0604020202020204" pitchFamily="34" charset="0"/>
                <a:ea typeface="微软雅黑" panose="020B0503020204020204" charset="-122"/>
                <a:sym typeface="Arial" panose="020B0604020202020204" pitchFamily="34" charset="0"/>
              </a:rPr>
              <a:t>隔离区域</a:t>
            </a:r>
          </a:p>
        </p:txBody>
      </p:sp>
      <p:sp>
        <p:nvSpPr>
          <p:cNvPr id="30" name="椭圆 29"/>
          <p:cNvSpPr/>
          <p:nvPr>
            <p:custDataLst>
              <p:tags r:id="rId5"/>
            </p:custDataLst>
          </p:nvPr>
        </p:nvSpPr>
        <p:spPr>
          <a:xfrm>
            <a:off x="2361875" y="2689397"/>
            <a:ext cx="290307" cy="290307"/>
          </a:xfrm>
          <a:prstGeom prst="ellipse">
            <a:avLst/>
          </a:prstGeom>
          <a:solidFill>
            <a:srgbClr val="8590CA"/>
          </a:solidFill>
          <a:ln w="28575" cap="flat" cmpd="sng" algn="ctr">
            <a:noFill/>
            <a:prstDash val="solid"/>
            <a:miter lim="800000"/>
          </a:ln>
          <a:effectLst/>
        </p:spPr>
        <p:txBody>
          <a:bodyPr rtlCol="0" anchor="ctr">
            <a:noAutofit/>
          </a:bodyPr>
          <a:lstStyle/>
          <a:p>
            <a:pPr algn="ctr"/>
            <a:r>
              <a:rPr lang="en-US" altLang="zh-CN" sz="23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p>
        </p:txBody>
      </p:sp>
      <p:sp>
        <p:nvSpPr>
          <p:cNvPr id="60" name="矩形 59"/>
          <p:cNvSpPr/>
          <p:nvPr>
            <p:custDataLst>
              <p:tags r:id="rId6"/>
            </p:custDataLst>
          </p:nvPr>
        </p:nvSpPr>
        <p:spPr>
          <a:xfrm>
            <a:off x="4114473" y="899101"/>
            <a:ext cx="2726652" cy="1470644"/>
          </a:xfrm>
          <a:prstGeom prst="rect">
            <a:avLst/>
          </a:prstGeom>
          <a:solidFill>
            <a:srgbClr val="8EAADC"/>
          </a:solidFill>
          <a:ln w="12700" cap="flat" cmpd="sng" algn="ctr">
            <a:noFill/>
            <a:prstDash val="solid"/>
            <a:miter lim="800000"/>
          </a:ln>
          <a:effectLst/>
        </p:spPr>
        <p:txBody>
          <a:bodyPr rtlCol="0" anchor="ctr">
            <a:noAutofit/>
          </a:bodyPr>
          <a:lstStyle/>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61" name="等腰三角形 60"/>
          <p:cNvSpPr/>
          <p:nvPr>
            <p:custDataLst>
              <p:tags r:id="rId7"/>
            </p:custDataLst>
          </p:nvPr>
        </p:nvSpPr>
        <p:spPr>
          <a:xfrm rot="10800000">
            <a:off x="4116931" y="2369742"/>
            <a:ext cx="1366054" cy="190886"/>
          </a:xfrm>
          <a:prstGeom prst="triangle">
            <a:avLst>
              <a:gd name="adj" fmla="val 0"/>
            </a:avLst>
          </a:prstGeom>
          <a:solidFill>
            <a:srgbClr val="8EAADC">
              <a:lumMod val="60000"/>
              <a:lumOff val="40000"/>
            </a:srgbClr>
          </a:solidFill>
          <a:ln w="12700" cap="flat" cmpd="sng" algn="ctr">
            <a:no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9" name="矩形 58"/>
          <p:cNvSpPr/>
          <p:nvPr>
            <p:custDataLst>
              <p:tags r:id="rId8"/>
            </p:custDataLst>
          </p:nvPr>
        </p:nvSpPr>
        <p:spPr>
          <a:xfrm>
            <a:off x="4090670" y="1028700"/>
            <a:ext cx="2784475" cy="1142365"/>
          </a:xfrm>
          <a:prstGeom prst="rect">
            <a:avLst/>
          </a:prstGeom>
        </p:spPr>
        <p:txBody>
          <a:bodyPr wrap="square" anchor="ctr">
            <a:normAutofit/>
          </a:bodyPr>
          <a:lstStyle/>
          <a:p>
            <a:pPr>
              <a:lnSpc>
                <a:spcPct val="120000"/>
              </a:lnSpc>
            </a:pPr>
            <a:r>
              <a:rPr lang="zh-CN" altLang="en-US" sz="2400" spc="150" dirty="0">
                <a:solidFill>
                  <a:sysClr val="window" lastClr="FFFFFF"/>
                </a:solidFill>
                <a:latin typeface="Arial" panose="020B0604020202020204" pitchFamily="34" charset="0"/>
                <a:ea typeface="微软雅黑" panose="020B0503020204020204" charset="-122"/>
                <a:sym typeface="Arial" panose="020B0604020202020204" pitchFamily="34" charset="0"/>
              </a:rPr>
              <a:t>工作准备区域（生活区与物资保障区）</a:t>
            </a:r>
          </a:p>
        </p:txBody>
      </p:sp>
      <p:sp>
        <p:nvSpPr>
          <p:cNvPr id="65" name="矩形 64"/>
          <p:cNvSpPr/>
          <p:nvPr>
            <p:custDataLst>
              <p:tags r:id="rId9"/>
            </p:custDataLst>
          </p:nvPr>
        </p:nvSpPr>
        <p:spPr>
          <a:xfrm>
            <a:off x="7092972" y="899101"/>
            <a:ext cx="2726652" cy="1470644"/>
          </a:xfrm>
          <a:prstGeom prst="rect">
            <a:avLst/>
          </a:prstGeom>
          <a:solidFill>
            <a:srgbClr val="79B6D3"/>
          </a:solidFill>
          <a:ln w="12700" cap="flat" cmpd="sng" algn="ctr">
            <a:noFill/>
            <a:prstDash val="solid"/>
            <a:miter lim="800000"/>
          </a:ln>
          <a:effectLst/>
        </p:spPr>
        <p:txBody>
          <a:bodyPr rtlCol="0" anchor="ctr">
            <a:noAutofit/>
          </a:bodyPr>
          <a:lstStyle/>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66" name="等腰三角形 65"/>
          <p:cNvSpPr/>
          <p:nvPr>
            <p:custDataLst>
              <p:tags r:id="rId10"/>
            </p:custDataLst>
          </p:nvPr>
        </p:nvSpPr>
        <p:spPr>
          <a:xfrm rot="10800000">
            <a:off x="7092890" y="2369742"/>
            <a:ext cx="1366054" cy="190886"/>
          </a:xfrm>
          <a:prstGeom prst="triangle">
            <a:avLst>
              <a:gd name="adj" fmla="val 0"/>
            </a:avLst>
          </a:prstGeom>
          <a:solidFill>
            <a:srgbClr val="79B6D3">
              <a:lumMod val="60000"/>
              <a:lumOff val="40000"/>
            </a:srgbClr>
          </a:solidFill>
          <a:ln w="12700" cap="flat" cmpd="sng" algn="ctr">
            <a:no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4" name="矩形 63"/>
          <p:cNvSpPr/>
          <p:nvPr>
            <p:custDataLst>
              <p:tags r:id="rId11"/>
            </p:custDataLst>
          </p:nvPr>
        </p:nvSpPr>
        <p:spPr>
          <a:xfrm>
            <a:off x="7173486" y="1097718"/>
            <a:ext cx="2651674" cy="1073408"/>
          </a:xfrm>
          <a:prstGeom prst="rect">
            <a:avLst/>
          </a:prstGeom>
        </p:spPr>
        <p:txBody>
          <a:bodyPr wrap="square" anchor="ctr">
            <a:normAutofit/>
          </a:bodyPr>
          <a:lstStyle/>
          <a:p>
            <a:pPr>
              <a:lnSpc>
                <a:spcPct val="120000"/>
              </a:lnSpc>
            </a:pPr>
            <a:r>
              <a:rPr lang="zh-CN" altLang="en-US" sz="2400" spc="150" dirty="0">
                <a:solidFill>
                  <a:sysClr val="window" lastClr="FFFFFF"/>
                </a:solidFill>
                <a:latin typeface="Arial" panose="020B0604020202020204" pitchFamily="34" charset="0"/>
                <a:ea typeface="微软雅黑" panose="020B0503020204020204" charset="-122"/>
                <a:sym typeface="Arial" panose="020B0604020202020204" pitchFamily="34" charset="0"/>
              </a:rPr>
              <a:t>缓冲区域</a:t>
            </a:r>
          </a:p>
        </p:txBody>
      </p:sp>
      <p:sp>
        <p:nvSpPr>
          <p:cNvPr id="68" name="椭圆 67"/>
          <p:cNvSpPr/>
          <p:nvPr>
            <p:custDataLst>
              <p:tags r:id="rId12"/>
            </p:custDataLst>
          </p:nvPr>
        </p:nvSpPr>
        <p:spPr>
          <a:xfrm>
            <a:off x="5332644" y="2689397"/>
            <a:ext cx="290307" cy="290307"/>
          </a:xfrm>
          <a:prstGeom prst="ellipse">
            <a:avLst/>
          </a:prstGeom>
          <a:solidFill>
            <a:srgbClr val="8EAADC"/>
          </a:solidFill>
          <a:ln w="28575" cap="flat" cmpd="sng" algn="ctr">
            <a:noFill/>
            <a:prstDash val="solid"/>
            <a:miter lim="800000"/>
          </a:ln>
          <a:effectLst/>
        </p:spPr>
        <p:txBody>
          <a:bodyPr rtlCol="0" anchor="ctr">
            <a:noAutofit/>
          </a:bodyPr>
          <a:lstStyle/>
          <a:p>
            <a:pPr algn="ctr"/>
            <a:r>
              <a:rPr lang="en-US" altLang="zh-CN" sz="23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p>
        </p:txBody>
      </p:sp>
      <p:sp>
        <p:nvSpPr>
          <p:cNvPr id="71" name="椭圆 70"/>
          <p:cNvSpPr/>
          <p:nvPr>
            <p:custDataLst>
              <p:tags r:id="rId13"/>
            </p:custDataLst>
          </p:nvPr>
        </p:nvSpPr>
        <p:spPr>
          <a:xfrm>
            <a:off x="8313790" y="2689397"/>
            <a:ext cx="290307" cy="290307"/>
          </a:xfrm>
          <a:prstGeom prst="ellipse">
            <a:avLst/>
          </a:prstGeom>
          <a:solidFill>
            <a:srgbClr val="79B6D3"/>
          </a:solidFill>
          <a:ln w="28575" cap="flat" cmpd="sng" algn="ctr">
            <a:noFill/>
            <a:prstDash val="solid"/>
            <a:miter lim="800000"/>
          </a:ln>
          <a:effectLst/>
        </p:spPr>
        <p:txBody>
          <a:bodyPr rtlCol="0" anchor="ctr">
            <a:noAutofit/>
          </a:bodyPr>
          <a:lstStyle/>
          <a:p>
            <a:pPr algn="ctr"/>
            <a:r>
              <a:rPr lang="en-US" altLang="zh-CN" sz="23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p>
        </p:txBody>
      </p:sp>
      <p:sp>
        <p:nvSpPr>
          <p:cNvPr id="8" name="圆角矩形 7"/>
          <p:cNvSpPr/>
          <p:nvPr/>
        </p:nvSpPr>
        <p:spPr>
          <a:xfrm>
            <a:off x="474345" y="3497580"/>
            <a:ext cx="11389360" cy="1812925"/>
          </a:xfrm>
          <a:prstGeom prst="roundRect">
            <a:avLst/>
          </a:prstGeom>
          <a:solidFill>
            <a:schemeClr val="bg1"/>
          </a:solidFill>
          <a:ln w="19050" cap="flat" cmpd="sng" algn="ctr">
            <a:solidFill>
              <a:srgbClr val="8590CA"/>
            </a:solidFill>
            <a:prstDash val="solid"/>
            <a:round/>
            <a:headEnd type="none" w="med" len="med"/>
            <a:tailEnd type="none" w="med" len="med"/>
          </a:ln>
          <a:effectLst/>
        </p:spPr>
        <p:txBody>
          <a:bodyPr vert="horz" wrap="square" lIns="91440" tIns="45720" rIns="91440" bIns="45720" numCol="1" anchor="t" anchorCtr="0" compatLnSpc="1"/>
          <a:lstStyle/>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lang="zh-CN" altLang="en-US" sz="2400">
                <a:latin typeface="微软雅黑" panose="020B0503020204020204" charset="-122"/>
                <a:ea typeface="微软雅黑" panose="020B0503020204020204" charset="-122"/>
                <a:cs typeface="微软雅黑" panose="020B0503020204020204" charset="-122"/>
                <a:sym typeface="+mn-ea"/>
              </a:rPr>
              <a:t>不同区域之间应有</a:t>
            </a:r>
            <a:r>
              <a:rPr lang="zh-CN" altLang="en-US" sz="240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严格分界，采取物理隔断方式进行隔离，设置明显标识</a:t>
            </a:r>
            <a:r>
              <a:rPr lang="zh-CN" altLang="en-US" sz="2400">
                <a:latin typeface="微软雅黑" panose="020B0503020204020204" charset="-122"/>
                <a:ea typeface="微软雅黑" panose="020B0503020204020204" charset="-122"/>
                <a:cs typeface="微软雅黑" panose="020B0503020204020204" charset="-122"/>
                <a:sym typeface="+mn-ea"/>
              </a:rPr>
              <a:t>。</a:t>
            </a:r>
          </a:p>
          <a:p>
            <a: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pPr>
            <a:r>
              <a:rPr lang="zh-CN" altLang="en-US" sz="2400">
                <a:latin typeface="微软雅黑" panose="020B0503020204020204" charset="-122"/>
                <a:ea typeface="微软雅黑" panose="020B0503020204020204" charset="-122"/>
                <a:cs typeface="微软雅黑" panose="020B0503020204020204" charset="-122"/>
                <a:sym typeface="+mn-ea"/>
              </a:rPr>
              <a:t>生活区不宜与医学观察区同一楼层。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22775" y="224790"/>
            <a:ext cx="3345180" cy="645160"/>
          </a:xfrm>
          <a:prstGeom prst="rect">
            <a:avLst/>
          </a:prstGeom>
          <a:noFill/>
        </p:spPr>
        <p:txBody>
          <a:bodyPr wrap="square" rtlCol="0" anchor="t">
            <a:spAutoFit/>
          </a:bodyPr>
          <a:lstStyle/>
          <a:p>
            <a:pPr>
              <a:lnSpc>
                <a:spcPct val="150000"/>
              </a:lnSpc>
            </a:pP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“三区两通道”</a:t>
            </a:r>
            <a:endPar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标题 5"/>
          <p:cNvSpPr>
            <a:spLocks noGrp="1"/>
          </p:cNvSpPr>
          <p:nvPr/>
        </p:nvSpPr>
        <p:spPr>
          <a:xfrm>
            <a:off x="346075" y="15875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t>一、隔离点知识</a:t>
            </a:r>
          </a:p>
        </p:txBody>
      </p:sp>
      <p:sp>
        <p:nvSpPr>
          <p:cNvPr id="4" name="文本框 3"/>
          <p:cNvSpPr txBox="1"/>
          <p:nvPr/>
        </p:nvSpPr>
        <p:spPr>
          <a:xfrm>
            <a:off x="581660" y="1049020"/>
            <a:ext cx="5548630" cy="5077460"/>
          </a:xfrm>
          <a:prstGeom prst="rect">
            <a:avLst/>
          </a:prstGeom>
          <a:noFill/>
        </p:spPr>
        <p:txBody>
          <a:bodyPr wrap="square" rtlCol="0" anchor="t">
            <a:spAutoFit/>
          </a:bodyPr>
          <a:lstStyle/>
          <a:p>
            <a:pPr marL="342900" indent="-342900">
              <a:lnSpc>
                <a:spcPct val="150000"/>
              </a:lnSpc>
              <a:buFont typeface="Wingdings" panose="05000000000000000000" charset="0"/>
              <a:buChar char=""/>
            </a:pPr>
            <a:r>
              <a:rPr lang="zh-CN" altLang="en-US" sz="2400" dirty="0">
                <a:latin typeface="微软雅黑" panose="020B0503020204020204" charset="-122"/>
                <a:ea typeface="微软雅黑" panose="020B0503020204020204" charset="-122"/>
                <a:cs typeface="微软雅黑" panose="020B0503020204020204" charset="-122"/>
                <a:sym typeface="+mn-ea"/>
              </a:rPr>
              <a:t>指</a:t>
            </a:r>
            <a:r>
              <a:rPr lang="en-US" altLang="zh-CN" sz="2400" dirty="0">
                <a:solidFill>
                  <a:srgbClr val="00B050"/>
                </a:solidFill>
                <a:latin typeface="微软雅黑" panose="020B0503020204020204" charset="-122"/>
                <a:ea typeface="微软雅黑" panose="020B0503020204020204" charset="-122"/>
                <a:cs typeface="微软雅黑" panose="020B0503020204020204" charset="-122"/>
                <a:sym typeface="+mn-ea"/>
              </a:rPr>
              <a:t>工作人员通道</a:t>
            </a:r>
            <a:r>
              <a:rPr lang="en-US" altLang="zh-CN" sz="2400" dirty="0">
                <a:latin typeface="微软雅黑" panose="020B0503020204020204" charset="-122"/>
                <a:ea typeface="微软雅黑" panose="020B0503020204020204" charset="-122"/>
                <a:cs typeface="微软雅黑" panose="020B0503020204020204" charset="-122"/>
                <a:sym typeface="+mn-ea"/>
              </a:rPr>
              <a:t>和</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ea"/>
              </a:rPr>
              <a:t>隔离人员通道</a:t>
            </a:r>
            <a:r>
              <a:rPr lang="en-US" altLang="zh-CN" sz="2400" dirty="0">
                <a:latin typeface="微软雅黑" panose="020B0503020204020204" charset="-122"/>
                <a:ea typeface="微软雅黑" panose="020B0503020204020204" charset="-122"/>
                <a:cs typeface="微软雅黑" panose="020B0503020204020204" charset="-122"/>
                <a:sym typeface="+mn-ea"/>
              </a:rPr>
              <a:t>。</a:t>
            </a:r>
          </a:p>
          <a:p>
            <a:pPr marL="342900" indent="-342900">
              <a:lnSpc>
                <a:spcPct val="150000"/>
              </a:lnSpc>
              <a:buFont typeface="Wingdings" panose="05000000000000000000" charset="0"/>
              <a:buChar char=""/>
            </a:pPr>
            <a:r>
              <a:rPr lang="zh-CN" altLang="en-US" sz="2400">
                <a:latin typeface="微软雅黑" panose="020B0503020204020204" charset="-122"/>
                <a:ea typeface="微软雅黑" panose="020B0503020204020204" charset="-122"/>
                <a:cs typeface="微软雅黑" panose="020B0503020204020204" charset="-122"/>
                <a:sym typeface="+mn-ea"/>
              </a:rPr>
              <a:t>隔离人员通道：还可被用于运送餐食、水、生活物资等清洁物品，以及医疗废物和核酸检测标本等污染物品转运。</a:t>
            </a:r>
          </a:p>
          <a:p>
            <a:pPr marL="342900" indent="-342900">
              <a:lnSpc>
                <a:spcPct val="150000"/>
              </a:lnSpc>
              <a:buFont typeface="Wingdings" panose="05000000000000000000" charset="0"/>
              <a:buChar char=""/>
            </a:pPr>
            <a:r>
              <a:rPr lang="zh-CN" altLang="en-US" sz="2400">
                <a:latin typeface="微软雅黑" panose="020B0503020204020204" charset="-122"/>
                <a:ea typeface="微软雅黑" panose="020B0503020204020204" charset="-122"/>
                <a:cs typeface="微软雅黑" panose="020B0503020204020204" charset="-122"/>
                <a:sym typeface="+mn-ea"/>
              </a:rPr>
              <a:t>有条件的，可设置专门的物资通道以及医疗废物和核酸检测标本转运通道。</a:t>
            </a:r>
          </a:p>
          <a:p>
            <a:pPr marL="342900" indent="-342900">
              <a:lnSpc>
                <a:spcPct val="150000"/>
              </a:lnSpc>
              <a:buFont typeface="Wingdings" panose="05000000000000000000" charset="0"/>
              <a:buChar char=""/>
            </a:pPr>
            <a:r>
              <a:rPr lang="zh-CN" altLang="en-US" sz="2400">
                <a:latin typeface="微软雅黑" panose="020B0503020204020204" charset="-122"/>
                <a:ea typeface="微软雅黑" panose="020B0503020204020204" charset="-122"/>
                <a:cs typeface="微软雅黑" panose="020B0503020204020204" charset="-122"/>
                <a:sym typeface="+mn-ea"/>
              </a:rPr>
              <a:t>要求</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两通道不能交叉</a:t>
            </a:r>
            <a:r>
              <a:rPr lang="zh-CN" altLang="en-US" sz="2400">
                <a:latin typeface="微软雅黑" panose="020B0503020204020204" charset="-122"/>
                <a:ea typeface="微软雅黑" panose="020B0503020204020204" charset="-122"/>
                <a:cs typeface="微软雅黑" panose="020B0503020204020204" charset="-122"/>
                <a:sym typeface="+mn-ea"/>
              </a:rPr>
              <a:t>，尽量分布在场所两端，并设置明显标识。</a:t>
            </a:r>
            <a:endParaRPr lang="zh-CN" altLang="en-US" sz="240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10" name="内容占位符 9"/>
          <p:cNvPicPr>
            <a:picLocks noGrp="1" noChangeAspect="1"/>
          </p:cNvPicPr>
          <p:nvPr>
            <p:ph idx="1"/>
          </p:nvPr>
        </p:nvPicPr>
        <p:blipFill>
          <a:blip r:embed="rId3"/>
          <a:stretch>
            <a:fillRect/>
          </a:stretch>
        </p:blipFill>
        <p:spPr>
          <a:xfrm>
            <a:off x="6306185" y="1598295"/>
            <a:ext cx="5271135" cy="368681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22775" y="224790"/>
            <a:ext cx="3345180" cy="645160"/>
          </a:xfrm>
          <a:prstGeom prst="rect">
            <a:avLst/>
          </a:prstGeom>
          <a:noFill/>
        </p:spPr>
        <p:txBody>
          <a:bodyPr wrap="square" rtlCol="0" anchor="t">
            <a:spAutoFit/>
          </a:bodyPr>
          <a:lstStyle/>
          <a:p>
            <a:pPr>
              <a:lnSpc>
                <a:spcPct val="150000"/>
              </a:lnSpc>
            </a:pP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ea"/>
              </a:rPr>
              <a:t>3.</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隔离房间设施要求</a:t>
            </a:r>
            <a:endPar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标题 5"/>
          <p:cNvSpPr>
            <a:spLocks noGrp="1"/>
          </p:cNvSpPr>
          <p:nvPr/>
        </p:nvSpPr>
        <p:spPr>
          <a:xfrm>
            <a:off x="346075" y="15875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t>一、隔离点知识</a:t>
            </a:r>
          </a:p>
        </p:txBody>
      </p:sp>
      <p:sp>
        <p:nvSpPr>
          <p:cNvPr id="4" name="文本框 3"/>
          <p:cNvSpPr txBox="1"/>
          <p:nvPr/>
        </p:nvSpPr>
        <p:spPr>
          <a:xfrm>
            <a:off x="581660" y="1049020"/>
            <a:ext cx="10995025" cy="3415030"/>
          </a:xfrm>
          <a:prstGeom prst="rect">
            <a:avLst/>
          </a:prstGeom>
          <a:noFill/>
        </p:spPr>
        <p:txBody>
          <a:bodyPr wrap="square" rtlCol="0" anchor="t">
            <a:spAutoFit/>
          </a:bodyPr>
          <a:lstStyle/>
          <a:p>
            <a:pPr marL="342900" indent="-342900">
              <a:lnSpc>
                <a:spcPct val="150000"/>
              </a:lnSpc>
              <a:buFont typeface="Wingdings" panose="05000000000000000000" charset="0"/>
              <a:buChar char=""/>
            </a:pPr>
            <a:r>
              <a:rPr lang="zh-CN" sz="2400" dirty="0">
                <a:latin typeface="微软雅黑" panose="020B0503020204020204" charset="-122"/>
                <a:ea typeface="微软雅黑" panose="020B0503020204020204" charset="-122"/>
                <a:cs typeface="微软雅黑" panose="020B0503020204020204" charset="-122"/>
                <a:sym typeface="+mn-ea"/>
              </a:rPr>
              <a:t>原则上</a:t>
            </a:r>
            <a:r>
              <a:rPr sz="2400" dirty="0">
                <a:solidFill>
                  <a:srgbClr val="FF0000"/>
                </a:solidFill>
                <a:latin typeface="微软雅黑" panose="020B0503020204020204" charset="-122"/>
                <a:ea typeface="微软雅黑" panose="020B0503020204020204" charset="-122"/>
                <a:cs typeface="微软雅黑" panose="020B0503020204020204" charset="-122"/>
                <a:sym typeface="+mn-ea"/>
              </a:rPr>
              <a:t>单人单间隔离</a:t>
            </a:r>
            <a:r>
              <a:rPr sz="2400" dirty="0">
                <a:latin typeface="微软雅黑" panose="020B0503020204020204" charset="-122"/>
                <a:ea typeface="微软雅黑" panose="020B0503020204020204" charset="-122"/>
                <a:cs typeface="微软雅黑" panose="020B0503020204020204" charset="-122"/>
                <a:sym typeface="+mn-ea"/>
              </a:rPr>
              <a:t>，不能独立生活的同一家庭隔离对象可两人一间。</a:t>
            </a:r>
          </a:p>
          <a:p>
            <a:pPr marL="342900" indent="-342900">
              <a:lnSpc>
                <a:spcPct val="150000"/>
              </a:lnSpc>
              <a:buFont typeface="Wingdings" panose="05000000000000000000" charset="0"/>
              <a:buChar char=""/>
            </a:pPr>
            <a:r>
              <a:rPr sz="2400" dirty="0">
                <a:latin typeface="微软雅黑" panose="020B0503020204020204" charset="-122"/>
                <a:ea typeface="微软雅黑" panose="020B0503020204020204" charset="-122"/>
                <a:cs typeface="微软雅黑" panose="020B0503020204020204" charset="-122"/>
                <a:sym typeface="+mn-ea"/>
              </a:rPr>
              <a:t>隔离对象</a:t>
            </a:r>
            <a:r>
              <a:rPr sz="2400" dirty="0">
                <a:solidFill>
                  <a:srgbClr val="FF0000"/>
                </a:solidFill>
                <a:latin typeface="微软雅黑" panose="020B0503020204020204" charset="-122"/>
                <a:ea typeface="微软雅黑" panose="020B0503020204020204" charset="-122"/>
                <a:cs typeface="微软雅黑" panose="020B0503020204020204" charset="-122"/>
                <a:sym typeface="+mn-ea"/>
              </a:rPr>
              <a:t>独立卫生间</a:t>
            </a:r>
            <a:r>
              <a:rPr sz="2400" dirty="0">
                <a:latin typeface="微软雅黑" panose="020B0503020204020204" charset="-122"/>
                <a:ea typeface="微软雅黑" panose="020B0503020204020204" charset="-122"/>
                <a:cs typeface="微软雅黑" panose="020B0503020204020204" charset="-122"/>
                <a:sym typeface="+mn-ea"/>
              </a:rPr>
              <a:t>，房间内和公共区域应当具备通风条件，窗户限位，确保安全，满足日常清洁和消毒措施的落实。</a:t>
            </a:r>
          </a:p>
          <a:p>
            <a:pPr marL="342900" indent="-342900">
              <a:lnSpc>
                <a:spcPct val="150000"/>
              </a:lnSpc>
              <a:buFont typeface="Wingdings" panose="05000000000000000000" charset="0"/>
              <a:buChar char=""/>
            </a:pPr>
            <a:r>
              <a:rPr sz="2400" dirty="0">
                <a:latin typeface="微软雅黑" panose="020B0503020204020204" charset="-122"/>
                <a:ea typeface="微软雅黑" panose="020B0503020204020204" charset="-122"/>
                <a:cs typeface="微软雅黑" panose="020B0503020204020204" charset="-122"/>
                <a:sym typeface="+mn-ea"/>
              </a:rPr>
              <a:t>房间内及楼层的卫生间均配备肥皂或洗手液、流动水和消毒用品</a:t>
            </a:r>
            <a:r>
              <a:rPr lang="zh-CN" sz="2400" dirty="0">
                <a:latin typeface="微软雅黑" panose="020B0503020204020204" charset="-122"/>
                <a:ea typeface="微软雅黑" panose="020B0503020204020204" charset="-122"/>
                <a:cs typeface="微软雅黑" panose="020B0503020204020204" charset="-122"/>
                <a:sym typeface="+mn-ea"/>
              </a:rPr>
              <a:t>。</a:t>
            </a:r>
          </a:p>
          <a:p>
            <a:pPr marL="342900" indent="-342900">
              <a:lnSpc>
                <a:spcPct val="150000"/>
              </a:lnSpc>
              <a:buFont typeface="Wingdings" panose="05000000000000000000" charset="0"/>
              <a:buChar char=""/>
            </a:pPr>
            <a:r>
              <a:rPr sz="2400" dirty="0">
                <a:latin typeface="微软雅黑" panose="020B0503020204020204" charset="-122"/>
                <a:ea typeface="微软雅黑" panose="020B0503020204020204" charset="-122"/>
                <a:cs typeface="微软雅黑" panose="020B0503020204020204" charset="-122"/>
                <a:sym typeface="+mn-ea"/>
              </a:rPr>
              <a:t>定期向地漏加水，每次加水 350ml。</a:t>
            </a:r>
          </a:p>
          <a:p>
            <a:pPr marL="342900" indent="-342900">
              <a:lnSpc>
                <a:spcPct val="150000"/>
              </a:lnSpc>
              <a:buFont typeface="Wingdings" panose="05000000000000000000" charset="0"/>
              <a:buChar char=""/>
            </a:pPr>
            <a:r>
              <a:rPr sz="2400" dirty="0">
                <a:latin typeface="微软雅黑" panose="020B0503020204020204" charset="-122"/>
                <a:ea typeface="微软雅黑" panose="020B0503020204020204" charset="-122"/>
                <a:cs typeface="微软雅黑" panose="020B0503020204020204" charset="-122"/>
                <a:sym typeface="+mn-ea"/>
              </a:rPr>
              <a:t>每个房间在卫生间和生活区各放置一个垃圾桶，桶内均套上医疗废物包装袋。</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22775" y="224790"/>
            <a:ext cx="3345180" cy="645160"/>
          </a:xfrm>
          <a:prstGeom prst="rect">
            <a:avLst/>
          </a:prstGeom>
          <a:noFill/>
        </p:spPr>
        <p:txBody>
          <a:bodyPr wrap="square" rtlCol="0" anchor="t">
            <a:spAutoFit/>
          </a:bodyPr>
          <a:lstStyle/>
          <a:p>
            <a:pPr>
              <a:lnSpc>
                <a:spcPct val="150000"/>
              </a:lnSpc>
            </a:pP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ea"/>
              </a:rPr>
              <a:t>4.</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监控设施</a:t>
            </a:r>
          </a:p>
        </p:txBody>
      </p:sp>
      <p:sp>
        <p:nvSpPr>
          <p:cNvPr id="7" name="标题 5"/>
          <p:cNvSpPr>
            <a:spLocks noGrp="1"/>
          </p:cNvSpPr>
          <p:nvPr/>
        </p:nvSpPr>
        <p:spPr>
          <a:xfrm>
            <a:off x="346075" y="158750"/>
            <a:ext cx="11231033" cy="711200"/>
          </a:xfrm>
          <a:prstGeom prst="rect">
            <a:avLst/>
          </a:prstGeom>
          <a:noFill/>
          <a:ln>
            <a:noFill/>
          </a:ln>
        </p:spPr>
        <p:txBody>
          <a:bodyPr vert="horz" wrap="square" lIns="99634" tIns="49817" rIns="99634" bIns="49817" numCol="1" anchor="ctr" anchorCtr="0" compatLnSpc="1"/>
          <a:lstStyle>
            <a:lvl1pPr algn="ctr" defTabSz="998220" rtl="0" eaLnBrk="1" fontAlgn="base" hangingPunct="1">
              <a:spcBef>
                <a:spcPct val="0"/>
              </a:spcBef>
              <a:spcAft>
                <a:spcPct val="0"/>
              </a:spcAft>
              <a:defRPr sz="5600" b="1">
                <a:solidFill>
                  <a:schemeClr val="tx1"/>
                </a:solidFill>
                <a:latin typeface="+mj-lt"/>
                <a:ea typeface="+mj-ea"/>
                <a:cs typeface="+mj-cs"/>
              </a:defRPr>
            </a:lvl1pPr>
            <a:lvl2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2pPr>
            <a:lvl3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3pPr>
            <a:lvl4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4pPr>
            <a:lvl5pPr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5pPr>
            <a:lvl6pPr marL="4572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6pPr>
            <a:lvl7pPr marL="9144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7pPr>
            <a:lvl8pPr marL="13716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8pPr>
            <a:lvl9pPr marL="1828800" algn="ctr" defTabSz="998220" rtl="0" eaLnBrk="1" fontAlgn="base" hangingPunct="1">
              <a:spcBef>
                <a:spcPct val="0"/>
              </a:spcBef>
              <a:spcAft>
                <a:spcPct val="0"/>
              </a:spcAft>
              <a:defRPr sz="4000" b="1">
                <a:solidFill>
                  <a:srgbClr val="000099"/>
                </a:solidFill>
                <a:latin typeface="黑体" panose="02010609060101010101" pitchFamily="49" charset="-122"/>
                <a:ea typeface="黑体" panose="02010609060101010101" pitchFamily="49" charset="-122"/>
              </a:defRPr>
            </a:lvl9pPr>
          </a:lstStyle>
          <a:p>
            <a:pPr algn="l"/>
            <a:r>
              <a:rPr lang="zh-CN" altLang="en-US" sz="2800" dirty="0" smtClean="0"/>
              <a:t>一、隔离点知识</a:t>
            </a:r>
          </a:p>
        </p:txBody>
      </p:sp>
      <p:sp>
        <p:nvSpPr>
          <p:cNvPr id="4" name="文本框 3"/>
          <p:cNvSpPr txBox="1"/>
          <p:nvPr/>
        </p:nvSpPr>
        <p:spPr>
          <a:xfrm>
            <a:off x="581660" y="1049020"/>
            <a:ext cx="9154160" cy="5077460"/>
          </a:xfrm>
          <a:prstGeom prst="rect">
            <a:avLst/>
          </a:prstGeom>
          <a:noFill/>
        </p:spPr>
        <p:txBody>
          <a:bodyPr wrap="square" rtlCol="0" anchor="t">
            <a:spAutoFit/>
          </a:bodyPr>
          <a:lstStyle/>
          <a:p>
            <a:pPr indent="0">
              <a:lnSpc>
                <a:spcPct val="150000"/>
              </a:lnSpc>
              <a:buFont typeface="Wingdings" panose="05000000000000000000" charset="0"/>
              <a:buNone/>
            </a:pPr>
            <a:r>
              <a:rPr lang="zh-CN" altLang="en-US" sz="2400">
                <a:latin typeface="微软雅黑" panose="020B0503020204020204" charset="-122"/>
                <a:ea typeface="微软雅黑" panose="020B0503020204020204" charset="-122"/>
                <a:cs typeface="微软雅黑" panose="020B0503020204020204" charset="-122"/>
                <a:sym typeface="+mn-ea"/>
              </a:rPr>
              <a:t>以下区域均应安装在线监控，监控录像储存期大于１个月：</a:t>
            </a:r>
            <a:endParaRPr lang="zh-CN" altLang="en-US" sz="24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charset="0"/>
              <a:buChar char=""/>
            </a:pPr>
            <a:r>
              <a:rPr lang="zh-CN" altLang="en-US" sz="2400">
                <a:latin typeface="微软雅黑" panose="020B0503020204020204" charset="-122"/>
                <a:ea typeface="微软雅黑" panose="020B0503020204020204" charset="-122"/>
                <a:cs typeface="微软雅黑" panose="020B0503020204020204" charset="-122"/>
                <a:sym typeface="+mn-ea"/>
              </a:rPr>
              <a:t>所有公共区域（走廊、楼梯间等）</a:t>
            </a:r>
            <a:endParaRPr lang="zh-CN" altLang="en-US" sz="24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charset="0"/>
              <a:buChar char=""/>
            </a:pPr>
            <a:r>
              <a:rPr lang="zh-CN" altLang="en-US" sz="2400">
                <a:latin typeface="微软雅黑" panose="020B0503020204020204" charset="-122"/>
                <a:ea typeface="微软雅黑" panose="020B0503020204020204" charset="-122"/>
                <a:cs typeface="微软雅黑" panose="020B0503020204020204" charset="-122"/>
                <a:sym typeface="+mn-ea"/>
              </a:rPr>
              <a:t>医学观察区</a:t>
            </a:r>
            <a:endParaRPr lang="zh-CN" altLang="en-US" sz="24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charset="0"/>
              <a:buChar char=""/>
            </a:pPr>
            <a:r>
              <a:rPr lang="zh-CN" altLang="en-US" sz="2400">
                <a:latin typeface="微软雅黑" panose="020B0503020204020204" charset="-122"/>
                <a:ea typeface="微软雅黑" panose="020B0503020204020204" charset="-122"/>
                <a:cs typeface="微软雅黑" panose="020B0503020204020204" charset="-122"/>
                <a:sym typeface="+mn-ea"/>
              </a:rPr>
              <a:t>进出医学观察区的“卫生通过”</a:t>
            </a:r>
            <a:endParaRPr lang="zh-CN" altLang="en-US" sz="24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charset="0"/>
              <a:buChar char=""/>
            </a:pPr>
            <a:r>
              <a:rPr lang="zh-CN" altLang="en-US" sz="2400">
                <a:latin typeface="微软雅黑" panose="020B0503020204020204" charset="-122"/>
                <a:ea typeface="微软雅黑" panose="020B0503020204020204" charset="-122"/>
                <a:cs typeface="微软雅黑" panose="020B0503020204020204" charset="-122"/>
                <a:sym typeface="+mn-ea"/>
              </a:rPr>
              <a:t>穿脱个人防护用品区域</a:t>
            </a:r>
            <a:endParaRPr lang="zh-CN" altLang="en-US" sz="240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endParaRPr sz="240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Wingdings" panose="05000000000000000000" charset="0"/>
              <a:buNone/>
            </a:pPr>
            <a:r>
              <a:rPr sz="240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监管人员24小时全覆盖</a:t>
            </a:r>
            <a:r>
              <a:rPr lang="zh-CN" sz="240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240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zh-CN" altLang="en-US" sz="2400">
                <a:latin typeface="微软雅黑" panose="020B0503020204020204" charset="-122"/>
                <a:ea typeface="微软雅黑" panose="020B0503020204020204" charset="-122"/>
                <a:cs typeface="微软雅黑" panose="020B0503020204020204" charset="-122"/>
                <a:sym typeface="+mn-ea"/>
              </a:rPr>
              <a:t>目的是督导和追溯隔离对象的感染风险与工作人员职业暴露的风险。</a:t>
            </a:r>
            <a:endParaRPr lang="zh-CN" altLang="en-US" sz="240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endParaRPr sz="2400" dirty="0">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3"/>
          <a:stretch>
            <a:fillRect/>
          </a:stretch>
        </p:blipFill>
        <p:spPr>
          <a:xfrm>
            <a:off x="6293485" y="1617345"/>
            <a:ext cx="5086350" cy="240220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zY4ODIxODA2ZGVkNzJjOTI1NDNlMTk4OThhMzMyYWM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627_5*l_h_i*1_3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7"/>
  <p:tag name="KSO_WM_UNIT_ID" val="diagram20181212_3*l_h_i*1_2_37"/>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3"/>
  <p:tag name="KSO_WM_UNIT_ID" val="diagram20181212_3*l_h_i*1_2_13"/>
  <p:tag name="KSO_WM_TEMPLATE_CATEGORY" val="diagram"/>
  <p:tag name="KSO_WM_TEMPLATE_INDEX" val="20181212"/>
  <p:tag name="KSO_WM_UNIT_LAYERLEVEL" val="1_1_1"/>
  <p:tag name="KSO_WM_TAG_VERSION" val="1.0"/>
  <p:tag name="KSO_WM_BEAUTIFY_FLAG" val="#wm#"/>
  <p:tag name="KSO_WM_UNIT_LINE_FORE_SCHEMECOLOR_INDEX" val="15"/>
  <p:tag name="KSO_WM_UNIT_LINE_FILL_TYPE" val="2"/>
  <p:tag name="KSO_WM_UNIT_TEXT_FILL_FORE_SCHEMECOLOR_INDEX" val="13"/>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4"/>
  <p:tag name="KSO_WM_UNIT_ID" val="diagram20181212_3*l_h_i*1_2_14"/>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5"/>
  <p:tag name="KSO_WM_UNIT_ID" val="diagram20181212_3*l_h_i*1_2_15"/>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7"/>
  <p:tag name="KSO_WM_UNIT_ID" val="diagram20181212_3*l_h_i*1_2_17"/>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8"/>
  <p:tag name="KSO_WM_UNIT_ID" val="diagram20181212_3*l_h_i*1_2_18"/>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9"/>
  <p:tag name="KSO_WM_UNIT_ID" val="diagram20181212_3*l_h_i*1_2_19"/>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3"/>
  <p:tag name="KSO_WM_UNIT_ID" val="diagram20181212_3*l_h_i*1_2_33"/>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20181212_3*l_h_i*1_2_8"/>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0"/>
  <p:tag name="KSO_WM_UNIT_ID" val="diagram20181212_3*l_h_i*1_2_20"/>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27_5*l_h_i*1_3_1"/>
  <p:tag name="KSO_WM_TEMPLATE_CATEGORY" val="diagram"/>
  <p:tag name="KSO_WM_TEMPLATE_INDEX" val="62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1"/>
  <p:tag name="KSO_WM_UNIT_ID" val="diagram20181212_3*l_h_i*1_2_21"/>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2"/>
  <p:tag name="KSO_WM_UNIT_ID" val="diagram20181212_3*l_h_i*1_2_22"/>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4"/>
  <p:tag name="KSO_WM_UNIT_ID" val="diagram20181212_3*l_h_i*1_2_24"/>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5"/>
  <p:tag name="KSO_WM_UNIT_ID" val="diagram20181212_3*l_h_i*1_2_25"/>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6"/>
  <p:tag name="KSO_WM_UNIT_ID" val="diagram20181212_3*l_h_i*1_2_26"/>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81212_3*l_h_i*1_2_4"/>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6"/>
  <p:tag name="KSO_WM_UNIT_ID" val="diagram20181212_3*l_h_i*1_2_16"/>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8"/>
  <p:tag name="KSO_WM_UNIT_ID" val="diagram20181212_3*l_h_i*1_2_28"/>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9"/>
  <p:tag name="KSO_WM_UNIT_ID" val="diagram20181212_3*l_h_i*1_2_29"/>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0"/>
  <p:tag name="KSO_WM_UNIT_ID" val="diagram20181212_3*l_h_i*1_2_30"/>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627_5*l_h_i*1_3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1"/>
  <p:tag name="KSO_WM_UNIT_ID" val="diagram20181212_3*l_h_i*1_2_31"/>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2"/>
  <p:tag name="KSO_WM_UNIT_ID" val="diagram20181212_3*l_h_i*1_2_32"/>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2"/>
  <p:tag name="KSO_WM_UNIT_ID" val="diagram20181212_3*l_h_i*1_2_12"/>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3"/>
  <p:tag name="KSO_WM_UNIT_ID" val="diagram20181212_3*l_h_i*1_2_23"/>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4"/>
  <p:tag name="KSO_WM_UNIT_ID" val="diagram20181212_3*l_h_i*1_2_34"/>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5"/>
  <p:tag name="KSO_WM_UNIT_ID" val="diagram20181212_3*l_h_i*1_2_35"/>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6"/>
  <p:tag name="KSO_WM_UNIT_ID" val="diagram20181212_3*l_h_i*1_2_36"/>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8"/>
  <p:tag name="KSO_WM_UNIT_ID" val="diagram20181212_3*l_h_i*1_2_38"/>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1212_3*l_h_i*1_2_2"/>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1212_3*l_h_i*1_2_3"/>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627_5*l_h_f*1_3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181212_3*l_h_i*1_2_5"/>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181212_3*l_h_i*1_2_6"/>
  <p:tag name="KSO_WM_TEMPLATE_CATEGORY" val="diagram"/>
  <p:tag name="KSO_WM_TEMPLATE_INDEX" val="20181212"/>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0181212_3*l_h_i*1_2_7"/>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20181212_3*l_h_i*1_2_9"/>
  <p:tag name="KSO_WM_TEMPLATE_CATEGORY" val="diagram"/>
  <p:tag name="KSO_WM_TEMPLATE_INDEX" val="20181212"/>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20181212_3*l_h_i*1_2_10"/>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1"/>
  <p:tag name="KSO_WM_UNIT_ID" val="diagram20181212_3*l_h_i*1_2_11"/>
  <p:tag name="KSO_WM_TEMPLATE_CATEGORY" val="diagram"/>
  <p:tag name="KSO_WM_TEMPLATE_INDEX" val="20181212"/>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1212_3*l_h_i*1_3_1"/>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2"/>
  <p:tag name="KSO_WM_UNIT_ID" val="diagram20181212_3*l_h_i*1_3_22"/>
  <p:tag name="KSO_WM_TEMPLATE_CATEGORY" val="diagram"/>
  <p:tag name="KSO_WM_TEMPLATE_INDEX" val="20181212"/>
  <p:tag name="KSO_WM_UNIT_LAYERLEVEL" val="1_1_1"/>
  <p:tag name="KSO_WM_TAG_VERSION" val="1.0"/>
  <p:tag name="KSO_WM_BEAUTIFY_FLAG" val="#wm#"/>
  <p:tag name="KSO_WM_UNIT_LINE_FORE_SCHEMECOLOR_INDEX" val="15"/>
  <p:tag name="KSO_WM_UNIT_LINE_FILL_TYPE" val="2"/>
  <p:tag name="KSO_WM_UNIT_TEXT_FILL_FORE_SCHEMECOLOR_INDEX" val="13"/>
  <p:tag name="KSO_WM_UNIT_TEXT_FILL_TYPE" val="1"/>
  <p:tag name="KSO_WM_UNIT_USESOURCEFORMAT_APPLY" val="1"/>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3"/>
  <p:tag name="KSO_WM_UNIT_ID" val="diagram20181212_3*l_h_i*1_3_33"/>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0181212_3*l_h_i*1_3_7"/>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627_5*l_h_i*1_4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20181212_3*l_h_i*1_3_9"/>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20181212_3*l_h_i*1_3_10"/>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1"/>
  <p:tag name="KSO_WM_UNIT_ID" val="diagram20181212_3*l_h_i*1_3_11"/>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3"/>
  <p:tag name="KSO_WM_UNIT_ID" val="diagram20181212_3*l_h_i*1_3_13"/>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4"/>
  <p:tag name="KSO_WM_UNIT_ID" val="diagram20181212_3*l_h_i*1_3_14"/>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9"/>
  <p:tag name="KSO_WM_UNIT_ID" val="diagram20181212_3*l_h_i*1_3_29"/>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20181212_3*l_h_i*1_3_8"/>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5"/>
  <p:tag name="KSO_WM_UNIT_ID" val="diagram20181212_3*l_h_i*1_3_15"/>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7"/>
  <p:tag name="KSO_WM_UNIT_ID" val="diagram20181212_3*l_h_i*1_3_17"/>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8"/>
  <p:tag name="KSO_WM_UNIT_ID" val="diagram20181212_3*l_h_i*1_3_18"/>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627_5*l_h_i*1_4_1"/>
  <p:tag name="KSO_WM_TEMPLATE_CATEGORY" val="diagram"/>
  <p:tag name="KSO_WM_TEMPLATE_INDEX" val="627"/>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9"/>
  <p:tag name="KSO_WM_UNIT_ID" val="diagram20181212_3*l_h_i*1_3_19"/>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0"/>
  <p:tag name="KSO_WM_UNIT_ID" val="diagram20181212_3*l_h_i*1_3_20"/>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1"/>
  <p:tag name="KSO_WM_UNIT_ID" val="diagram20181212_3*l_h_i*1_3_21"/>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181212_3*l_h_i*1_3_4"/>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6"/>
  <p:tag name="KSO_WM_UNIT_ID" val="diagram20181212_3*l_h_i*1_3_16"/>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4"/>
  <p:tag name="KSO_WM_UNIT_ID" val="diagram20181212_3*l_h_i*1_3_24"/>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5"/>
  <p:tag name="KSO_WM_UNIT_ID" val="diagram20181212_3*l_h_i*1_3_25"/>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6"/>
  <p:tag name="KSO_WM_UNIT_ID" val="diagram20181212_3*l_h_i*1_3_26"/>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7"/>
  <p:tag name="KSO_WM_UNIT_ID" val="diagram20181212_3*l_h_i*1_3_27"/>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8"/>
  <p:tag name="KSO_WM_UNIT_ID" val="diagram20181212_3*l_h_i*1_3_28"/>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627_5*l_h_i*1_4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2"/>
  <p:tag name="KSO_WM_UNIT_ID" val="diagram20181212_3*l_h_i*1_3_12"/>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3"/>
  <p:tag name="KSO_WM_UNIT_ID" val="diagram20181212_3*l_h_i*1_3_23"/>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0"/>
  <p:tag name="KSO_WM_UNIT_ID" val="diagram20181212_3*l_h_i*1_3_30"/>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1"/>
  <p:tag name="KSO_WM_UNIT_ID" val="diagram20181212_3*l_h_i*1_3_31"/>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2"/>
  <p:tag name="KSO_WM_UNIT_ID" val="diagram20181212_3*l_h_i*1_3_32"/>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4"/>
  <p:tag name="KSO_WM_UNIT_ID" val="diagram20181212_3*l_h_i*1_3_34"/>
  <p:tag name="KSO_WM_TEMPLATE_CATEGORY" val="diagram"/>
  <p:tag name="KSO_WM_TEMPLATE_INDEX" val="20181212"/>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1212_3*l_h_i*1_3_2"/>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81212_3*l_h_i*1_3_3"/>
  <p:tag name="KSO_WM_TEMPLATE_CATEGORY" val="diagram"/>
  <p:tag name="KSO_WM_TEMPLATE_INDEX" val="20181212"/>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181212_3*l_h_i*1_3_5"/>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6"/>
  <p:tag name="KSO_WM_UNIT_ID" val="diagram20181212_3*l_h_i*1_3_6"/>
  <p:tag name="KSO_WM_TEMPLATE_CATEGORY" val="diagram"/>
  <p:tag name="KSO_WM_TEMPLATE_INDEX" val="20181212"/>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627_5*l_h_f*1_4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请在这里输入您的内容文字请在这里输入您的内容文字请在这里输入您的内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1212_3*l_h_f*1_3_1"/>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9262_4*l_h_i*1_1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9262_4*l_h_f*1_1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25"/>
  <p:tag name="KSO_WM_UNIT_TEXT_FILL_FORE_SCHEMECOLOR_INDEX_BRIGHTNESS" val="0.25"/>
  <p:tag name="KSO_WM_UNIT_TEXT_FILL_FORE_SCHEMECOLOR_INDEX" val="13"/>
  <p:tag name="KSO_WM_UNIT_TEXT_FILL_TYPE" val="1"/>
  <p:tag name="KSO_WM_UNIT_USESOURCEFORMAT_APPLY" val="1"/>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9262_4*l_h_i*1_1_2"/>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9262_4*l_h_i*1_2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9262_4*l_h_i*1_2_2"/>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7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9262_4*l_h_f*1_2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25"/>
  <p:tag name="KSO_WM_UNIT_TEXT_FILL_FORE_SCHEMECOLOR_INDEX_BRIGHTNESS" val="0.25"/>
  <p:tag name="KSO_WM_UNIT_TEXT_FILL_FORE_SCHEMECOLOR_INDEX" val="13"/>
  <p:tag name="KSO_WM_UNIT_TEXT_FILL_TYPE" val="1"/>
  <p:tag name="KSO_WM_UNIT_USESOURCEFORMAT_APPLY" val="1"/>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19262_4*l_h_i*1_3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19262_4*l_h_i*1_3_2"/>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7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9262_4*l_h_f*1_3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25"/>
  <p:tag name="KSO_WM_UNIT_TEXT_FILL_FORE_SCHEMECOLOR_INDEX_BRIGHTNESS" val="0.25"/>
  <p:tag name="KSO_WM_UNIT_TEXT_FILL_FORE_SCHEMECOLOR_INDEX" val="13"/>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627_5*l_h_i*1_5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19262_4*l_h_i*1_4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19262_4*l_h_i*1_4_2"/>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8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19262_4*l_h_f*1_4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25"/>
  <p:tag name="KSO_WM_UNIT_TEXT_FILL_FORE_SCHEMECOLOR_INDEX_BRIGHTNESS" val="0.25"/>
  <p:tag name="KSO_WM_UNIT_TEXT_FILL_FORE_SCHEMECOLOR_INDEX" val="13"/>
  <p:tag name="KSO_WM_UNIT_TEXT_FILL_TYPE" val="1"/>
  <p:tag name="KSO_WM_UNIT_USESOURCEFORMAT_APPLY" val="1"/>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19262_4*l_h_i*1_4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19262_4*l_h_i*1_4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19262_4*l_h_i*1_4_2"/>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8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19262_4*l_h_f*1_4_1"/>
  <p:tag name="KSO_WM_TEMPLATE_CATEGORY" val="diagram"/>
  <p:tag name="KSO_WM_TEMPLATE_INDEX" val="20219262"/>
  <p:tag name="KSO_WM_UNIT_LAYERLEVEL" val="1_1_1"/>
  <p:tag name="KSO_WM_TAG_VERSION" val="1.0"/>
  <p:tag name="KSO_WM_BEAUTIFY_FLAG" val="#wm#"/>
  <p:tag name="KSO_WM_CHIP_GROUPID" val="60b9df6365103b6cf1b285f0"/>
  <p:tag name="KSO_WM_CHIP_XID" val="60b9df6365103b6cf1b285f1"/>
  <p:tag name="KSO_WM_ASSEMBLE_CHIP_INDEX" val="9c0cc0aa10c34494bd4bdef0e5faf733"/>
  <p:tag name="KSO_WM_UNIT_VALUE" val="25"/>
  <p:tag name="KSO_WM_UNIT_TEXT_FILL_FORE_SCHEMECOLOR_INDEX_BRIGHTNESS" val="0.25"/>
  <p:tag name="KSO_WM_UNIT_TEXT_FILL_FORE_SCHEMECOLOR_INDEX" val="13"/>
  <p:tag name="KSO_WM_UNIT_TEXT_FILL_TYPE" val="1"/>
  <p:tag name="KSO_WM_UNIT_USESOURCEFORMAT_APPLY" val="1"/>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8_1"/>
  <p:tag name="KSO_WM_UNIT_ID" val="diagram20169773_7*n_h_h_i*1_2_8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169773_7*n_h_h_i*1_2_4_3"/>
  <p:tag name="KSO_WM_TEMPLATE_CATEGORY" val="diagram"/>
  <p:tag name="KSO_WM_TEMPLATE_INDEX" val="20169773"/>
  <p:tag name="KSO_WM_UNIT_LAYERLEVEL" val="1_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7_3"/>
  <p:tag name="KSO_WM_UNIT_ID" val="diagram20169773_7*n_h_h_i*1_2_7_3"/>
  <p:tag name="KSO_WM_TEMPLATE_CATEGORY" val="diagram"/>
  <p:tag name="KSO_WM_TEMPLATE_INDEX" val="20169773"/>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627_5*l_h_i*1_5_1"/>
  <p:tag name="KSO_WM_TEMPLATE_CATEGORY" val="diagram"/>
  <p:tag name="KSO_WM_TEMPLATE_INDEX" val="627"/>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6_3"/>
  <p:tag name="KSO_WM_UNIT_ID" val="diagram20169773_7*n_h_h_i*1_2_6_3"/>
  <p:tag name="KSO_WM_TEMPLATE_CATEGORY" val="diagram"/>
  <p:tag name="KSO_WM_TEMPLATE_INDEX" val="20169773"/>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3"/>
  <p:tag name="KSO_WM_UNIT_ID" val="diagram20169773_7*n_h_h_i*1_2_5_3"/>
  <p:tag name="KSO_WM_TEMPLATE_CATEGORY" val="diagram"/>
  <p:tag name="KSO_WM_TEMPLATE_INDEX" val="20169773"/>
  <p:tag name="KSO_WM_UNIT_LAYERLEVEL" val="1_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169773_7*n_h_h_i*1_2_1_3"/>
  <p:tag name="KSO_WM_TEMPLATE_CATEGORY" val="diagram"/>
  <p:tag name="KSO_WM_TEMPLATE_INDEX" val="20169773"/>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169773_7*n_h_h_i*1_2_2_3"/>
  <p:tag name="KSO_WM_TEMPLATE_CATEGORY" val="diagram"/>
  <p:tag name="KSO_WM_TEMPLATE_INDEX" val="20169773"/>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8_3"/>
  <p:tag name="KSO_WM_UNIT_ID" val="diagram20169773_7*n_h_h_i*1_2_8_3"/>
  <p:tag name="KSO_WM_TEMPLATE_CATEGORY" val="diagram"/>
  <p:tag name="KSO_WM_TEMPLATE_INDEX" val="20169773"/>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169773_7*n_h_h_i*1_2_3_3"/>
  <p:tag name="KSO_WM_TEMPLATE_CATEGORY" val="diagram"/>
  <p:tag name="KSO_WM_TEMPLATE_INDEX" val="20169773"/>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69773_7*n_h_i*1_1_1"/>
  <p:tag name="KSO_WM_TEMPLATE_CATEGORY" val="diagram"/>
  <p:tag name="KSO_WM_TEMPLATE_INDEX" val="201697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2"/>
  <p:tag name="KSO_WM_UNIT_ID" val="diagram20169773_7*n_h_h_i*1_2_5_2"/>
  <p:tag name="KSO_WM_TEMPLATE_CATEGORY" val="diagram"/>
  <p:tag name="KSO_WM_TEMPLATE_INDEX" val="20169773"/>
  <p:tag name="KSO_WM_UNIT_LAYERLEVEL" val="1_1_1_1"/>
  <p:tag name="KSO_WM_TAG_VERSION" val="1.0"/>
  <p:tag name="KSO_WM_BEAUTIFY_FLAG" val="#wm#"/>
  <p:tag name="KSO_WM_UNIT_TEXT_FILL_FORE_SCHEMECOLOR_INDEX" val="14"/>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2"/>
  <p:tag name="KSO_WM_UNIT_ID" val="diagram20169773_7*n_h_h_i*1_2_4_2"/>
  <p:tag name="KSO_WM_TEMPLATE_CATEGORY" val="diagram"/>
  <p:tag name="KSO_WM_TEMPLATE_INDEX" val="20169773"/>
  <p:tag name="KSO_WM_UNIT_LAYERLEVEL" val="1_1_1_1"/>
  <p:tag name="KSO_WM_TAG_VERSION" val="1.0"/>
  <p:tag name="KSO_WM_BEAUTIFY_FLAG" val="#wm#"/>
  <p:tag name="KSO_WM_UNIT_TEXT_FILL_FORE_SCHEMECOLOR_INDEX" val="14"/>
  <p:tag name="KSO_WM_UNIT_TEXT_FILL_TYPE" val="1"/>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6_2"/>
  <p:tag name="KSO_WM_UNIT_ID" val="diagram20169773_7*n_h_h_i*1_2_6_2"/>
  <p:tag name="KSO_WM_TEMPLATE_CATEGORY" val="diagram"/>
  <p:tag name="KSO_WM_TEMPLATE_INDEX" val="20169773"/>
  <p:tag name="KSO_WM_UNIT_LAYERLEVEL" val="1_1_1_1"/>
  <p:tag name="KSO_WM_TAG_VERSION" val="1.0"/>
  <p:tag name="KSO_WM_BEAUTIFY_FLAG" val="#wm#"/>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627_5*l_h_i*1_1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diagram627_5*l_h_i*1_5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169773_7*n_h_h_i*1_2_3_2"/>
  <p:tag name="KSO_WM_TEMPLATE_CATEGORY" val="diagram"/>
  <p:tag name="KSO_WM_TEMPLATE_INDEX" val="20169773"/>
  <p:tag name="KSO_WM_UNIT_LAYERLEVEL" val="1_1_1_1"/>
  <p:tag name="KSO_WM_TAG_VERSION" val="1.0"/>
  <p:tag name="KSO_WM_BEAUTIFY_FLAG" val="#wm#"/>
  <p:tag name="KSO_WM_UNIT_TEXT_FILL_FORE_SCHEMECOLOR_INDEX" val="14"/>
  <p:tag name="KSO_WM_UNIT_TEXT_FILL_TYPE" val="1"/>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8_2"/>
  <p:tag name="KSO_WM_UNIT_ID" val="diagram20169773_7*n_h_h_i*1_2_8_2"/>
  <p:tag name="KSO_WM_TEMPLATE_CATEGORY" val="diagram"/>
  <p:tag name="KSO_WM_TEMPLATE_INDEX" val="20169773"/>
  <p:tag name="KSO_WM_UNIT_LAYERLEVEL" val="1_1_1_1"/>
  <p:tag name="KSO_WM_TAG_VERSION" val="1.0"/>
  <p:tag name="KSO_WM_BEAUTIFY_FLAG" val="#wm#"/>
  <p:tag name="KSO_WM_UNIT_TEXT_FILL_FORE_SCHEMECOLOR_INDEX" val="14"/>
  <p:tag name="KSO_WM_UNIT_TEXT_FILL_TYPE" val="1"/>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7_2"/>
  <p:tag name="KSO_WM_UNIT_ID" val="diagram20169773_7*n_h_h_i*1_2_7_2"/>
  <p:tag name="KSO_WM_TEMPLATE_CATEGORY" val="diagram"/>
  <p:tag name="KSO_WM_TEMPLATE_INDEX" val="20169773"/>
  <p:tag name="KSO_WM_UNIT_LAYERLEVEL" val="1_1_1_1"/>
  <p:tag name="KSO_WM_TAG_VERSION" val="1.0"/>
  <p:tag name="KSO_WM_BEAUTIFY_FLAG" val="#wm#"/>
  <p:tag name="KSO_WM_UNIT_TEXT_FILL_FORE_SCHEMECOLOR_INDEX" val="14"/>
  <p:tag name="KSO_WM_UNIT_TEXT_FILL_TYPE" val="1"/>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169773_7*n_h_h_i*1_2_2_2"/>
  <p:tag name="KSO_WM_TEMPLATE_CATEGORY" val="diagram"/>
  <p:tag name="KSO_WM_TEMPLATE_INDEX" val="20169773"/>
  <p:tag name="KSO_WM_UNIT_LAYERLEVEL" val="1_1_1_1"/>
  <p:tag name="KSO_WM_TAG_VERSION" val="1.0"/>
  <p:tag name="KSO_WM_BEAUTIFY_FLAG" val="#wm#"/>
  <p:tag name="KSO_WM_UNIT_TEXT_FILL_FORE_SCHEMECOLOR_INDEX" val="14"/>
  <p:tag name="KSO_WM_UNIT_TEXT_FILL_TYPE" val="1"/>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169773_7*n_h_h_i*1_2_1_2"/>
  <p:tag name="KSO_WM_TEMPLATE_CATEGORY" val="diagram"/>
  <p:tag name="KSO_WM_TEMPLATE_INDEX" val="20169773"/>
  <p:tag name="KSO_WM_UNIT_LAYERLEVEL" val="1_1_1_1"/>
  <p:tag name="KSO_WM_TAG_VERSION" val="1.0"/>
  <p:tag name="KSO_WM_BEAUTIFY_FLAG" val="#wm#"/>
  <p:tag name="KSO_WM_UNIT_TEXT_FILL_FORE_SCHEMECOLOR_INDEX" val="14"/>
  <p:tag name="KSO_WM_UNIT_TEXT_FILL_TYPE" val="1"/>
</p:tagLst>
</file>

<file path=ppt/tags/tag20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69773_7*n_h_a*1_1_1"/>
  <p:tag name="KSO_WM_TEMPLATE_CATEGORY" val="diagram"/>
  <p:tag name="KSO_WM_TEMPLATE_INDEX" val="20169773"/>
  <p:tag name="KSO_WM_UNIT_LAYERLEVEL" val="1_1_1"/>
  <p:tag name="KSO_WM_TAG_VERSION" val="1.0"/>
  <p:tag name="KSO_WM_BEAUTIFY_FLAG" val="#wm#"/>
  <p:tag name="KSO_WM_UNIT_PRESET_TEXT" val="2020&#10;整体规划"/>
  <p:tag name="KSO_WM_UNIT_TEXT_FILL_FORE_SCHEMECOLOR_INDEX" val="14"/>
  <p:tag name="KSO_WM_UNIT_TEXT_FILL_TYPE" val="1"/>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169773_7*n_h_h_i*1_2_4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20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4_1"/>
  <p:tag name="KSO_WM_UNIT_ID" val="diagram20169773_7*n_h_h_a*1_2_4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169773_7*n_h_h_f*1_2_4_1"/>
  <p:tag name="KSO_WM_TEMPLATE_CATEGORY" val="diagram"/>
  <p:tag name="KSO_WM_TEMPLATE_INDEX" val="20169773"/>
  <p:tag name="KSO_WM_UNIT_LAYERLEVEL" val="1_1_1_1"/>
  <p:tag name="KSO_WM_TAG_VERSION" val="1.0"/>
  <p:tag name="KSO_WM_BEAUTIFY_FLAG" val="#wm#"/>
  <p:tag name="KSO_WM_UNIT_PRESET_TEXT" val="点击添加内容，请简单阐述您的观点。"/>
  <p:tag name="KSO_WM_UNIT_TEXT_FILL_FORE_SCHEMECOLOR_INDEX" val="13"/>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69773_7*n_h_h_i*1_2_3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627_5*l_h_f*1_5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21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169773_7*n_h_h_a*1_2_3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69773_7*n_h_h_i*1_2_2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169773_7*n_h_h_a*1_2_2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69773_7*n_h_h_f*1_2_2_1"/>
  <p:tag name="KSO_WM_TEMPLATE_CATEGORY" val="diagram"/>
  <p:tag name="KSO_WM_TEMPLATE_INDEX" val="20169773"/>
  <p:tag name="KSO_WM_UNIT_LAYERLEVEL" val="1_1_1_1"/>
  <p:tag name="KSO_WM_TAG_VERSION" val="1.0"/>
  <p:tag name="KSO_WM_BEAUTIFY_FLAG" val="#wm#"/>
  <p:tag name="KSO_WM_UNIT_PRESET_TEXT" val="点击添加内容，请简单阐述您的观点。"/>
  <p:tag name="KSO_WM_UNIT_TEXT_FILL_FORE_SCHEMECOLOR_INDEX" val="13"/>
  <p:tag name="KSO_WM_UNIT_TEX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69773_7*n_h_h_i*1_2_1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169773_7*n_h_h_a*1_2_1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69773_7*n_h_h_f*1_2_1_1"/>
  <p:tag name="KSO_WM_TEMPLATE_CATEGORY" val="diagram"/>
  <p:tag name="KSO_WM_TEMPLATE_INDEX" val="20169773"/>
  <p:tag name="KSO_WM_UNIT_LAYERLEVEL" val="1_1_1_1"/>
  <p:tag name="KSO_WM_TAG_VERSION" val="1.0"/>
  <p:tag name="KSO_WM_BEAUTIFY_FLAG" val="#wm#"/>
  <p:tag name="KSO_WM_UNIT_PRESET_TEXT" val="点击添加内容，请简单阐述您的观点。"/>
  <p:tag name="KSO_WM_UNIT_TEXT_FILL_FORE_SCHEMECOLOR_INDEX" val="13"/>
  <p:tag name="KSO_WM_UNIT_TEXT_FILL_TYPE" val="1"/>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6_1"/>
  <p:tag name="KSO_WM_UNIT_ID" val="diagram20169773_7*n_h_h_i*1_2_6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6_1"/>
  <p:tag name="KSO_WM_UNIT_ID" val="diagram20169773_7*n_h_h_a*1_2_6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19.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6_1"/>
  <p:tag name="KSO_WM_UNIT_ID" val="diagram20169773_7*n_h_h_f*1_2_6_1"/>
  <p:tag name="KSO_WM_TEMPLATE_CATEGORY" val="diagram"/>
  <p:tag name="KSO_WM_TEMPLATE_INDEX" val="20169773"/>
  <p:tag name="KSO_WM_UNIT_LAYERLEVEL" val="1_1_1_1"/>
  <p:tag name="KSO_WM_TAG_VERSION" val="1.0"/>
  <p:tag name="KSO_WM_BEAUTIFY_FLAG" val="#wm#"/>
  <p:tag name="KSO_WM_UNIT_PRESET_TEXT" val="点击添加内容，请简单阐述您的观点。"/>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627_5*l_h_i*1_6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7_1"/>
  <p:tag name="KSO_WM_UNIT_ID" val="diagram20169773_7*n_h_h_i*1_2_7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7_1"/>
  <p:tag name="KSO_WM_UNIT_ID" val="diagram20169773_7*n_h_h_a*1_2_7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169773_7*n_h_h_i*1_2_5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5_1"/>
  <p:tag name="KSO_WM_UNIT_ID" val="diagram20169773_7*n_h_h_a*1_2_5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24.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5_1"/>
  <p:tag name="KSO_WM_UNIT_ID" val="diagram20169773_7*n_h_h_f*1_2_5_1"/>
  <p:tag name="KSO_WM_TEMPLATE_CATEGORY" val="diagram"/>
  <p:tag name="KSO_WM_TEMPLATE_INDEX" val="20169773"/>
  <p:tag name="KSO_WM_UNIT_LAYERLEVEL" val="1_1_1_1"/>
  <p:tag name="KSO_WM_TAG_VERSION" val="1.0"/>
  <p:tag name="KSO_WM_BEAUTIFY_FLAG" val="#wm#"/>
  <p:tag name="KSO_WM_UNIT_PRESET_TEXT" val="点击添加内容，请简单阐述您的观点。"/>
  <p:tag name="KSO_WM_UNIT_TEXT_FILL_FORE_SCHEMECOLOR_INDEX" val="13"/>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8_1"/>
  <p:tag name="KSO_WM_UNIT_ID" val="diagram20169773_7*n_h_h_i*1_2_8_1"/>
  <p:tag name="KSO_WM_TEMPLATE_CATEGORY" val="diagram"/>
  <p:tag name="KSO_WM_TEMPLATE_INDEX" val="20169773"/>
  <p:tag name="KSO_WM_UNIT_LAYERLEVEL" val="1_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8_1"/>
  <p:tag name="KSO_WM_UNIT_ID" val="diagram20169773_7*n_h_h_a*1_2_8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8_1"/>
  <p:tag name="KSO_WM_UNIT_ID" val="diagram20169773_7*n_h_h_a*1_2_8_1"/>
  <p:tag name="KSO_WM_TEMPLATE_CATEGORY" val="diagram"/>
  <p:tag name="KSO_WM_TEMPLATE_INDEX" val="20169773"/>
  <p:tag name="KSO_WM_UNIT_LAYERLEVEL" val="1_1_1_1"/>
  <p:tag name="KSO_WM_TAG_VERSION" val="1.0"/>
  <p:tag name="KSO_WM_BEAUTIFY_FLAG" val="#wm#"/>
  <p:tag name="KSO_WM_UNIT_PRESET_TEXT" val="点击添加标题"/>
  <p:tag name="KSO_WM_UNIT_TEXT_FILL_FORE_SCHEMECOLOR_INDEX" val="13"/>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6_1"/>
  <p:tag name="KSO_WM_UNIT_ID" val="diagram20169773_7*n_h_h_f*1_2_6_1"/>
  <p:tag name="KSO_WM_TEMPLATE_CATEGORY" val="diagram"/>
  <p:tag name="KSO_WM_TEMPLATE_INDEX" val="20169773"/>
  <p:tag name="KSO_WM_UNIT_LAYERLEVEL" val="1_1_1_1"/>
  <p:tag name="KSO_WM_TAG_VERSION" val="1.0"/>
  <p:tag name="KSO_WM_BEAUTIFY_FLAG" val="#wm#"/>
  <p:tag name="KSO_WM_UNIT_PRESET_TEXT" val="点击添加内容，请简单阐述您的观点。"/>
  <p:tag name="KSO_WM_UNIT_TEXT_FILL_FORE_SCHEMECOLOR_INDEX" val="13"/>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169773_7*n_h_h_f*1_2_4_1"/>
  <p:tag name="KSO_WM_TEMPLATE_CATEGORY" val="diagram"/>
  <p:tag name="KSO_WM_TEMPLATE_INDEX" val="20169773"/>
  <p:tag name="KSO_WM_UNIT_LAYERLEVEL" val="1_1_1_1"/>
  <p:tag name="KSO_WM_TAG_VERSION" val="1.0"/>
  <p:tag name="KSO_WM_BEAUTIFY_FLAG" val="#wm#"/>
  <p:tag name="KSO_WM_UNIT_PRESET_TEXT" val="点击添加内容，请简单阐述您的观点。"/>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627_5*l_h_i*1_6_1"/>
  <p:tag name="KSO_WM_TEMPLATE_CATEGORY" val="diagram"/>
  <p:tag name="KSO_WM_TEMPLATE_INDEX" val="627"/>
  <p:tag name="KSO_WM_UNIT_LAYERLEVEL" val="1_1_1"/>
  <p:tag name="KSO_WM_TAG_VERSION" val="1.0"/>
  <p:tag name="KSO_WM_BEAUTIFY_FLAG" val="#wm#"/>
  <p:tag name="KSO_WM_UNIT_FILL_FORE_SCHEMECOLOR_INDEX" val="15"/>
  <p:tag name="KSO_WM_UNIT_FILL_TYPE" val="1"/>
  <p:tag name="KSO_WM_UNIT_TEXT_FILL_FORE_SCHEMECOLOR_INDEX" val="14"/>
  <p:tag name="KSO_WM_UNIT_TEXT_FILL_TYPE" val="1"/>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2601"/>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3*l_h_i*1_1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3*l_h_i*1_2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3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3*l_h_f*1_2_1"/>
  <p:tag name="KSO_WM_TEMPLATE_CATEGORY" val="diagram"/>
  <p:tag name="KSO_WM_TEMPLATE_INDEX" val="160126"/>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3*l_h_i*1_3_1"/>
  <p:tag name="KSO_WM_TEMPLATE_CATEGORY" val="diagram"/>
  <p:tag name="KSO_WM_TEMPLATE_INDEX" val="160126"/>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3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2"/>
  <p:tag name="KSO_WM_UNIT_ID" val="diagram627_5*l_h_i*1_6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160418_4*l_h_i*1_5_1"/>
  <p:tag name="KSO_WM_TEMPLATE_CATEGORY" val="diagram"/>
  <p:tag name="KSO_WM_TEMPLATE_INDEX" val="160418"/>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160418_4*l_h_i*1_5_2"/>
  <p:tag name="KSO_WM_TEMPLATE_CATEGORY" val="diagram"/>
  <p:tag name="KSO_WM_TEMPLATE_INDEX" val="160418"/>
  <p:tag name="KSO_WM_UNIT_LAYERLEVEL" val="1_1_1"/>
  <p:tag name="KSO_WM_TAG_VERSION" val="1.0"/>
  <p:tag name="KSO_WM_BEAUTIFY_FLAG" val="#wm#"/>
</p:tagLst>
</file>

<file path=ppt/tags/tag24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地阐述你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160418_4*l_h_f*1_5_1"/>
  <p:tag name="KSO_WM_TEMPLATE_CATEGORY" val="diagram"/>
  <p:tag name="KSO_WM_TEMPLATE_INDEX" val="160418"/>
  <p:tag name="KSO_WM_UNIT_LAYERLEVEL" val="1_1_1"/>
  <p:tag name="KSO_WM_TAG_VERSION" val="1.0"/>
  <p:tag name="KSO_WM_BEAUTIFY_FLAG" val="#wm#"/>
  <p:tag name="KSO_WM_UNIT_TEXT_FILL_FORE_SCHEMECOLOR_INDEX" val="13"/>
  <p:tag name="KSO_WM_UNIT_TEXT_FILL_TYPE" val="1"/>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418_4*l_h_i*1_1_1"/>
  <p:tag name="KSO_WM_TEMPLATE_CATEGORY" val="diagram"/>
  <p:tag name="KSO_WM_TEMPLATE_INDEX" val="16041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418_4*l_h_i*1_1_2"/>
  <p:tag name="KSO_WM_TEMPLATE_CATEGORY" val="diagram"/>
  <p:tag name="KSO_WM_TEMPLATE_INDEX" val="160418"/>
  <p:tag name="KSO_WM_UNIT_LAYERLEVEL" val="1_1_1"/>
  <p:tag name="KSO_WM_TAG_VERSION" val="1.0"/>
  <p:tag name="KSO_WM_BEAUTIFY_FLAG" val="#wm#"/>
</p:tagLst>
</file>

<file path=ppt/tags/tag24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地阐述你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418_4*l_h_f*1_1_1"/>
  <p:tag name="KSO_WM_TEMPLATE_CATEGORY" val="diagram"/>
  <p:tag name="KSO_WM_TEMPLATE_INDEX" val="160418"/>
  <p:tag name="KSO_WM_UNIT_LAYERLEVEL" val="1_1_1"/>
  <p:tag name="KSO_WM_TAG_VERSION" val="1.0"/>
  <p:tag name="KSO_WM_BEAUTIFY_FLAG" val="#wm#"/>
  <p:tag name="KSO_WM_UNIT_TEXT_FILL_FORE_SCHEMECOLOR_INDEX" val="13"/>
  <p:tag name="KSO_WM_UNIT_TEXT_FILL_TYPE" val="1"/>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418_4*l_h_i*1_3_1"/>
  <p:tag name="KSO_WM_TEMPLATE_CATEGORY" val="diagram"/>
  <p:tag name="KSO_WM_TEMPLATE_INDEX" val="160418"/>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418_4*l_h_i*1_3_2"/>
  <p:tag name="KSO_WM_TEMPLATE_CATEGORY" val="diagram"/>
  <p:tag name="KSO_WM_TEMPLATE_INDEX" val="160418"/>
  <p:tag name="KSO_WM_UNIT_LAYERLEVEL" val="1_1_1"/>
  <p:tag name="KSO_WM_TAG_VERSION" val="1.0"/>
  <p:tag name="KSO_WM_BEAUTIFY_FLAG" val="#wm#"/>
</p:tagLst>
</file>

<file path=ppt/tags/tag24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地阐述你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418_4*l_h_f*1_3_1"/>
  <p:tag name="KSO_WM_TEMPLATE_CATEGORY" val="diagram"/>
  <p:tag name="KSO_WM_TEMPLATE_INDEX" val="160418"/>
  <p:tag name="KSO_WM_UNIT_LAYERLEVEL" val="1_1_1"/>
  <p:tag name="KSO_WM_TAG_VERSION" val="1.0"/>
  <p:tag name="KSO_WM_BEAUTIFY_FLAG" val="#wm#"/>
  <p:tag name="KSO_WM_UNIT_TEXT_FILL_FORE_SCHEMECOLOR_INDEX" val="13"/>
  <p:tag name="KSO_WM_UNIT_TEXT_FILL_TYPE" val="1"/>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418_4*l_h_i*1_2_1"/>
  <p:tag name="KSO_WM_TEMPLATE_CATEGORY" val="diagram"/>
  <p:tag name="KSO_WM_TEMPLATE_INDEX" val="16041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627_5*l_h_f*1_6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418_4*l_h_i*1_2_2"/>
  <p:tag name="KSO_WM_TEMPLATE_CATEGORY" val="diagram"/>
  <p:tag name="KSO_WM_TEMPLATE_INDEX" val="160418"/>
  <p:tag name="KSO_WM_UNIT_LAYERLEVEL" val="1_1_1"/>
  <p:tag name="KSO_WM_TAG_VERSION" val="1.0"/>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地阐述你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418_4*l_h_f*1_2_1"/>
  <p:tag name="KSO_WM_TEMPLATE_CATEGORY" val="diagram"/>
  <p:tag name="KSO_WM_TEMPLATE_INDEX" val="160418"/>
  <p:tag name="KSO_WM_UNIT_LAYERLEVEL" val="1_1_1"/>
  <p:tag name="KSO_WM_TAG_VERSION" val="1.0"/>
  <p:tag name="KSO_WM_BEAUTIFY_FLAG" val="#wm#"/>
  <p:tag name="KSO_WM_UNIT_TEXT_FILL_FORE_SCHEMECOLOR_INDEX" val="13"/>
  <p:tag name="KSO_WM_UNIT_TEXT_FILL_TYPE" val="1"/>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60418_4*l_h_i*1_4_1"/>
  <p:tag name="KSO_WM_TEMPLATE_CATEGORY" val="diagram"/>
  <p:tag name="KSO_WM_TEMPLATE_INDEX" val="160418"/>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418_4*l_h_i*1_4_2"/>
  <p:tag name="KSO_WM_TEMPLATE_CATEGORY" val="diagram"/>
  <p:tag name="KSO_WM_TEMPLATE_INDEX" val="160418"/>
  <p:tag name="KSO_WM_UNIT_LAYERLEVEL" val="1_1_1"/>
  <p:tag name="KSO_WM_TAG_VERSION" val="1.0"/>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地阐述你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160418_4*l_h_f*1_4_1"/>
  <p:tag name="KSO_WM_TEMPLATE_CATEGORY" val="diagram"/>
  <p:tag name="KSO_WM_TEMPLATE_INDEX" val="160418"/>
  <p:tag name="KSO_WM_UNIT_LAYERLEVEL" val="1_1_1"/>
  <p:tag name="KSO_WM_TAG_VERSION" val="1.0"/>
  <p:tag name="KSO_WM_BEAUTIFY_FLAG" val="#wm#"/>
  <p:tag name="KSO_WM_UNIT_TEXT_FILL_FORE_SCHEMECOLOR_INDEX" val="13"/>
  <p:tag name="KSO_WM_UNIT_TEXT_FILL_TYPE" val="1"/>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160418_4*l_h_i*1_1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160418_4*l_h_i*1_3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160418_4*l_h_i*1_2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160418_4*l_h_i*1_4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3"/>
  <p:tag name="KSO_WM_UNIT_ID" val="diagram160418_4*l_h_i*1_5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14_5*l_h_i*1_3_1"/>
  <p:tag name="KSO_WM_TEMPLATE_CATEGORY" val="diagram"/>
  <p:tag name="KSO_WM_TEMPLATE_INDEX" val="20187714"/>
  <p:tag name="KSO_WM_UNIT_LAYERLEVEL" val="1_1_1"/>
  <p:tag name="KSO_WM_TAG_VERSION" val="1.0"/>
  <p:tag name="KSO_WM_BEAUTIFY_FLAG" val="#wm#"/>
  <p:tag name="KSO_WM_UNIT_FILL_FORE_SCHEMECOLOR_INDEX" val="7"/>
  <p:tag name="KSO_WM_UNIT_FILL_TYPE" val="1"/>
  <p:tag name="KSO_WM_UNIT_LINE_FORE_SCHEMECOLOR_INDEX" val="7"/>
  <p:tag name="KSO_WM_UNIT_LINE_FILL_TYPE" val="2"/>
  <p:tag name="KSO_WM_UNIT_TEXT_FILL_FORE_SCHEMECOLOR_INDEX" val="13"/>
  <p:tag name="KSO_WM_UNIT_TEXT_FILL_TYPE" val="1"/>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5043_1*l_h_i*1_1_2"/>
  <p:tag name="KSO_WM_TEMPLATE_CATEGORY" val="diagram"/>
  <p:tag name="KSO_WM_TEMPLATE_INDEX" val="20165043"/>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5043_1*l_h_i*1_2_1"/>
  <p:tag name="KSO_WM_TEMPLATE_CATEGORY" val="diagram"/>
  <p:tag name="KSO_WM_TEMPLATE_INDEX" val="20165043"/>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5043_1*l_h_i*1_4_1"/>
  <p:tag name="KSO_WM_TEMPLATE_CATEGORY" val="diagram"/>
  <p:tag name="KSO_WM_TEMPLATE_INDEX" val="20165043"/>
  <p:tag name="KSO_WM_UNIT_LAYERLEVEL" val="1_1_1"/>
  <p:tag name="KSO_WM_TAG_VERSION" val="1.0"/>
  <p:tag name="KSO_WM_BEAUTIFY_FLAG" val="#wm#"/>
  <p:tag name="KSO_WM_UNIT_LINE_FORE_SCHEMECOLOR_INDEX" val="8"/>
  <p:tag name="KSO_WM_UNIT_LINE_FILL_TYPE" val="2"/>
  <p:tag name="KSO_WM_UNIT_TEXT_FILL_FORE_SCHEMECOLOR_INDEX" val="13"/>
  <p:tag name="KSO_WM_UNIT_TEXT_FILL_TYPE"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5043_1*l_h_i*1_3_1"/>
  <p:tag name="KSO_WM_TEMPLATE_CATEGORY" val="diagram"/>
  <p:tag name="KSO_WM_TEMPLATE_INDEX" val="20165043"/>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65043_1*l_i*1_1"/>
  <p:tag name="KSO_WM_TEMPLATE_CATEGORY" val="diagram"/>
  <p:tag name="KSO_WM_TEMPLATE_INDEX" val="2016504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5043_1*l_h_i*1_2_3"/>
  <p:tag name="KSO_WM_TEMPLATE_CATEGORY" val="diagram"/>
  <p:tag name="KSO_WM_TEMPLATE_INDEX" val="20165043"/>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65043_1*l_h_i*1_4_3"/>
  <p:tag name="KSO_WM_TEMPLATE_CATEGORY" val="diagram"/>
  <p:tag name="KSO_WM_TEMPLATE_INDEX" val="2016504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5043_1*l_h_i*1_3_3"/>
  <p:tag name="KSO_WM_TEMPLATE_CATEGORY" val="diagram"/>
  <p:tag name="KSO_WM_TEMPLATE_INDEX" val="2016504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5043_1*l_h_i*1_1_3"/>
  <p:tag name="KSO_WM_TEMPLATE_CATEGORY" val="diagram"/>
  <p:tag name="KSO_WM_TEMPLATE_INDEX" val="2016504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5043_1*l_h_i*1_1_1"/>
  <p:tag name="KSO_WM_TEMPLATE_CATEGORY" val="diagram"/>
  <p:tag name="KSO_WM_TEMPLATE_INDEX" val="20165043"/>
  <p:tag name="KSO_WM_UNIT_LAYERLEVEL" val="1_1_1"/>
  <p:tag name="KSO_WM_TAG_VERSION" val="1.0"/>
  <p:tag name="KSO_WM_BEAUTIFY_FLAG" val="#wm#"/>
  <p:tag name="KSO_WM_UNIT_TEXT_FILL_FORE_SCHEMECOLOR_INDEX" val="14"/>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14_5*l_h_i*1_2_1"/>
  <p:tag name="KSO_WM_TEMPLATE_CATEGORY" val="diagram"/>
  <p:tag name="KSO_WM_TEMPLATE_INDEX" val="20187714"/>
  <p:tag name="KSO_WM_UNIT_LAYERLEVEL" val="1_1_1"/>
  <p:tag name="KSO_WM_TAG_VERSION" val="1.0"/>
  <p:tag name="KSO_WM_BEAUTIFY_FLAG" val="#wm#"/>
  <p:tag name="KSO_WM_UNIT_FILL_FORE_SCHEMECOLOR_INDEX" val="6"/>
  <p:tag name="KSO_WM_UNIT_FILL_TYPE" val="1"/>
  <p:tag name="KSO_WM_UNIT_LINE_FORE_SCHEMECOLOR_INDEX" val="5"/>
  <p:tag name="KSO_WM_UNIT_LINE_FILL_TYPE" val="2"/>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5043_1*l_h_i*1_2_2"/>
  <p:tag name="KSO_WM_TEMPLATE_CATEGORY" val="diagram"/>
  <p:tag name="KSO_WM_TEMPLATE_INDEX" val="20165043"/>
  <p:tag name="KSO_WM_UNIT_LAYERLEVEL" val="1_1_1"/>
  <p:tag name="KSO_WM_TAG_VERSION" val="1.0"/>
  <p:tag name="KSO_WM_BEAUTIFY_FLAG" val="#wm#"/>
  <p:tag name="KSO_WM_UNIT_TEXT_FILL_FORE_SCHEMECOLOR_INDEX" val="14"/>
  <p:tag name="KSO_WM_UNIT_TEXT_FILL_TYPE" val="1"/>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5043_1*l_h_i*1_3_2"/>
  <p:tag name="KSO_WM_TEMPLATE_CATEGORY" val="diagram"/>
  <p:tag name="KSO_WM_TEMPLATE_INDEX" val="20165043"/>
  <p:tag name="KSO_WM_UNIT_LAYERLEVEL" val="1_1_1"/>
  <p:tag name="KSO_WM_TAG_VERSION" val="1.0"/>
  <p:tag name="KSO_WM_BEAUTIFY_FLAG" val="#wm#"/>
  <p:tag name="KSO_WM_UNIT_TEXT_FILL_FORE_SCHEMECOLOR_INDEX" val="14"/>
  <p:tag name="KSO_WM_UNIT_TEXT_FILL_TYPE" val="1"/>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5043_1*l_h_i*1_4_2"/>
  <p:tag name="KSO_WM_TEMPLATE_CATEGORY" val="diagram"/>
  <p:tag name="KSO_WM_TEMPLATE_INDEX" val="20165043"/>
  <p:tag name="KSO_WM_UNIT_LAYERLEVEL" val="1_1_1"/>
  <p:tag name="KSO_WM_TAG_VERSION" val="1.0"/>
  <p:tag name="KSO_WM_BEAUTIFY_FLAG" val="#wm#"/>
  <p:tag name="KSO_WM_UNIT_TEXT_FILL_FORE_SCHEMECOLOR_INDEX" val="14"/>
  <p:tag name="KSO_WM_UNIT_TEXT_FILL_TYPE" val="1"/>
</p:tagLst>
</file>

<file path=ppt/tags/tag2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5043_1*l_h_a*1_1_1"/>
  <p:tag name="KSO_WM_TEMPLATE_CATEGORY" val="diagram"/>
  <p:tag name="KSO_WM_TEMPLATE_INDEX" val="20165043"/>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2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5043_1*l_h_a*1_2_1"/>
  <p:tag name="KSO_WM_TEMPLATE_CATEGORY" val="diagram"/>
  <p:tag name="KSO_WM_TEMPLATE_INDEX" val="20165043"/>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2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5043_1*l_h_a*1_4_1"/>
  <p:tag name="KSO_WM_TEMPLATE_CATEGORY" val="diagram"/>
  <p:tag name="KSO_WM_TEMPLATE_INDEX" val="20165043"/>
  <p:tag name="KSO_WM_UNIT_LAYERLEVEL" val="1_1_1"/>
  <p:tag name="KSO_WM_TAG_VERSION" val="1.0"/>
  <p:tag name="KSO_WM_BEAUTIFY_FLAG" val="#wm#"/>
  <p:tag name="KSO_WM_UNIT_PRESET_TEXT" val="添加标题"/>
  <p:tag name="KSO_WM_UNIT_TEXT_FILL_FORE_SCHEMECOLOR_INDEX" val="8"/>
  <p:tag name="KSO_WM_UNIT_TEXT_FILL_TYPE" val="1"/>
</p:tagLst>
</file>

<file path=ppt/tags/tag27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5043_1*l_h_a*1_3_1"/>
  <p:tag name="KSO_WM_TEMPLATE_CATEGORY" val="diagram"/>
  <p:tag name="KSO_WM_TEMPLATE_INDEX" val="20165043"/>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27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4_1"/>
  <p:tag name="KSO_WM_UNIT_ID" val="diagram783_5*q_h_i*1_4_1"/>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9"/>
  <p:tag name="KSO_WM_UNIT_FILL_TYPE" val="1"/>
  <p:tag name="KSO_WM_UNIT_TEXT_FILL_FORE_SCHEMECOLOR_INDEX" val="2"/>
  <p:tag name="KSO_WM_UNIT_TEXT_FILL_TYPE" val="1"/>
</p:tagLst>
</file>

<file path=ppt/tags/tag27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x"/>
  <p:tag name="KSO_WM_UNIT_INDEX" val="1_4_1"/>
  <p:tag name="KSO_WM_UNIT_ID" val="diagram783_5*q_h_x*1_4_1"/>
  <p:tag name="KSO_WM_UNIT_LAYERLEVEL" val="1_1_1"/>
  <p:tag name="KSO_WM_BEAUTIFY_FLAG" val="#wm#"/>
  <p:tag name="KSO_WM_DIAGRAM_GROUP_CODE" val="q1-1"/>
  <p:tag name="KSO_WM_UNIT_VALUE" val="121*117"/>
  <p:tag name="KSO_WM_UNIT_HIGHLIGHT" val="0"/>
  <p:tag name="KSO_WM_UNIT_COMPATIBLE" val="0"/>
  <p:tag name="KSO_WM_UNIT_DIAGRAM_ISNUMVISUAL" val="0"/>
  <p:tag name="KSO_WM_UNIT_DIAGRAM_ISREFERUNIT" val="0"/>
  <p:tag name="KSO_WM_UNIT_FILL_FORE_SCHEMECOLOR_INDEX" val="14"/>
  <p:tag name="KSO_WM_UNIT_FILL_TYPE" val="1"/>
</p:tagLst>
</file>

<file path=ppt/tags/tag27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2_4"/>
  <p:tag name="KSO_WM_UNIT_ID" val="diagram783_5*q_h_i*1_2_4"/>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14_5*l_h_i*1_4_1"/>
  <p:tag name="KSO_WM_TEMPLATE_CATEGORY" val="diagram"/>
  <p:tag name="KSO_WM_TEMPLATE_INDEX" val="20187714"/>
  <p:tag name="KSO_WM_UNIT_LAYERLEVEL" val="1_1_1"/>
  <p:tag name="KSO_WM_TAG_VERSION" val="1.0"/>
  <p:tag name="KSO_WM_BEAUTIFY_FLAG" val="#wm#"/>
  <p:tag name="KSO_WM_UNIT_FILL_FORE_SCHEMECOLOR_INDEX" val="8"/>
  <p:tag name="KSO_WM_UNIT_FILL_TYPE" val="1"/>
  <p:tag name="KSO_WM_UNIT_LINE_FORE_SCHEMECOLOR_INDEX" val="8"/>
  <p:tag name="KSO_WM_UNIT_LINE_FILL_TYPE" val="2"/>
  <p:tag name="KSO_WM_UNIT_TEXT_FILL_FORE_SCHEMECOLOR_INDEX" val="13"/>
  <p:tag name="KSO_WM_UNIT_TEXT_FILL_TYPE" val="1"/>
</p:tagLst>
</file>

<file path=ppt/tags/tag28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x"/>
  <p:tag name="KSO_WM_UNIT_INDEX" val="1_2_1"/>
  <p:tag name="KSO_WM_UNIT_ID" val="diagram783_5*q_h_x*1_2_1"/>
  <p:tag name="KSO_WM_UNIT_LAYERLEVEL" val="1_1_1"/>
  <p:tag name="KSO_WM_BEAUTIFY_FLAG" val="#wm#"/>
  <p:tag name="KSO_WM_DIAGRAM_GROUP_CODE" val="q1-1"/>
  <p:tag name="KSO_WM_UNIT_VALUE" val="152*117"/>
  <p:tag name="KSO_WM_UNIT_HIGHLIGHT" val="0"/>
  <p:tag name="KSO_WM_UNIT_COMPATIBLE" val="0"/>
  <p:tag name="KSO_WM_UNIT_DIAGRAM_ISNUMVISUAL" val="0"/>
  <p:tag name="KSO_WM_UNIT_DIAGRAM_ISREFERUNIT" val="0"/>
  <p:tag name="KSO_WM_UNIT_FILL_FORE_SCHEMECOLOR_INDEX" val="14"/>
  <p:tag name="KSO_WM_UNIT_FILL_TYPE" val="1"/>
</p:tagLst>
</file>

<file path=ppt/tags/tag28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3_2"/>
  <p:tag name="KSO_WM_UNIT_ID" val="diagram783_5*q_h_i*1_3_2"/>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28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x"/>
  <p:tag name="KSO_WM_UNIT_INDEX" val="1_3_1"/>
  <p:tag name="KSO_WM_UNIT_ID" val="diagram783_5*q_h_x*1_3_1"/>
  <p:tag name="KSO_WM_UNIT_LAYERLEVEL" val="1_1_1"/>
  <p:tag name="KSO_WM_BEAUTIFY_FLAG" val="#wm#"/>
  <p:tag name="KSO_WM_DIAGRAM_GROUP_CODE" val="q1-1"/>
  <p:tag name="KSO_WM_UNIT_VALUE" val="167*102"/>
  <p:tag name="KSO_WM_UNIT_HIGHLIGHT" val="0"/>
  <p:tag name="KSO_WM_UNIT_COMPATIBLE" val="0"/>
  <p:tag name="KSO_WM_UNIT_DIAGRAM_ISNUMVISUAL" val="0"/>
  <p:tag name="KSO_WM_UNIT_DIAGRAM_ISREFERUNIT" val="0"/>
  <p:tag name="KSO_WM_UNIT_FILL_FORE_SCHEMECOLOR_INDEX" val="14"/>
  <p:tag name="KSO_WM_UNIT_FILL_TYPE" val="1"/>
</p:tagLst>
</file>

<file path=ppt/tags/tag28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1_5"/>
  <p:tag name="KSO_WM_UNIT_ID" val="diagram783_5*q_h_i*1_1_5"/>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Lst>
</file>

<file path=ppt/tags/tag28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x"/>
  <p:tag name="KSO_WM_UNIT_INDEX" val="1_1_1"/>
  <p:tag name="KSO_WM_UNIT_ID" val="diagram783_5*q_h_x*1_1_1"/>
  <p:tag name="KSO_WM_UNIT_LAYERLEVEL" val="1_1_1"/>
  <p:tag name="KSO_WM_BEAUTIFY_FLAG" val="#wm#"/>
  <p:tag name="KSO_WM_DIAGRAM_GROUP_CODE" val="q1-1"/>
  <p:tag name="KSO_WM_UNIT_VALUE" val="156*153"/>
  <p:tag name="KSO_WM_UNIT_HIGHLIGHT" val="0"/>
  <p:tag name="KSO_WM_UNIT_COMPATIBLE" val="0"/>
  <p:tag name="KSO_WM_UNIT_DIAGRAM_ISNUMVISUAL" val="0"/>
  <p:tag name="KSO_WM_UNIT_DIAGRAM_ISREFERUNIT" val="0"/>
  <p:tag name="KSO_WM_UNIT_FILL_FORE_SCHEMECOLOR_INDEX" val="14"/>
  <p:tag name="KSO_WM_UNIT_FILL_TYPE" val="1"/>
</p:tagLst>
</file>

<file path=ppt/tags/tag28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3_4"/>
  <p:tag name="KSO_WM_UNIT_ID" val="diagram783_5*q_h_i*1_3_4"/>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28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i"/>
  <p:tag name="KSO_WM_UNIT_INDEX" val="1_1"/>
  <p:tag name="KSO_WM_UNIT_ID" val="diagram783_5*q_i*1_1"/>
  <p:tag name="KSO_WM_UNIT_LAYERLEVEL" val="1_1"/>
  <p:tag name="KSO_WM_BEAUTIFY_FLAG" val="#wm#"/>
  <p:tag name="KSO_WM_DIAGRAM_GROUP_CODE" val="q1-1"/>
  <p:tag name="KSO_WM_UNIT_HIGHLIGHT" val="0"/>
  <p:tag name="KSO_WM_UNIT_COMPATIBLE" val="0"/>
  <p:tag name="KSO_WM_UNIT_DIAGRAM_ISNUMVISUAL" val="0"/>
  <p:tag name="KSO_WM_UNIT_DIAGRAM_ISREFERUNIT" val="0"/>
  <p:tag name="KSO_WM_UNIT_TEXT_FILL_FORE_SCHEMECOLOR_INDEX" val="2"/>
  <p:tag name="KSO_WM_UNIT_TEXT_FILL_TYPE" val="1"/>
</p:tagLst>
</file>

<file path=ppt/tags/tag28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x"/>
  <p:tag name="KSO_WM_UNIT_INDEX" val="1_1"/>
  <p:tag name="KSO_WM_UNIT_ID" val="diagram783_5*q_x*1_1"/>
  <p:tag name="KSO_WM_UNIT_LAYERLEVEL" val="1_1"/>
  <p:tag name="KSO_WM_BEAUTIFY_FLAG" val="#wm#"/>
  <p:tag name="KSO_WM_DIAGRAM_GROUP_CODE" val="q1-1"/>
  <p:tag name="KSO_WM_UNIT_VALUE" val="110*99"/>
  <p:tag name="KSO_WM_UNIT_HIGHLIGHT" val="0"/>
  <p:tag name="KSO_WM_UNIT_COMPATIBLE" val="0"/>
  <p:tag name="KSO_WM_UNIT_DIAGRAM_ISNUMVISUAL" val="0"/>
  <p:tag name="KSO_WM_UNIT_DIAGRAM_ISREFERUNIT" val="0"/>
  <p:tag name="KSO_WM_UNIT_FILL_FORE_SCHEMECOLOR_INDEX" val="14"/>
  <p:tag name="KSO_WM_UNIT_FILL_TYPE" val="1"/>
</p:tagLst>
</file>

<file path=ppt/tags/tag28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1_1"/>
  <p:tag name="KSO_WM_UNIT_ID" val="diagram783_5*q_h_i*1_1_1"/>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28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1_2"/>
  <p:tag name="KSO_WM_UNIT_ID" val="diagram783_5*q_h_i*1_1_2"/>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187714_5*l_h_i*1_6_1"/>
  <p:tag name="KSO_WM_TEMPLATE_CATEGORY" val="diagram"/>
  <p:tag name="KSO_WM_TEMPLATE_INDEX" val="20187714"/>
  <p:tag name="KSO_WM_UNIT_LAYERLEVEL" val="1_1_1"/>
  <p:tag name="KSO_WM_TAG_VERSION" val="1.0"/>
  <p:tag name="KSO_WM_BEAUTIFY_FLAG" val="#wm#"/>
  <p:tag name="KSO_WM_UNIT_FILL_FORE_SCHEMECOLOR_INDEX" val="10"/>
  <p:tag name="KSO_WM_UNIT_FILL_TYPE" val="1"/>
  <p:tag name="KSO_WM_UNIT_LINE_FORE_SCHEMECOLOR_INDEX" val="10"/>
  <p:tag name="KSO_WM_UNIT_LINE_FILL_TYPE" val="2"/>
  <p:tag name="KSO_WM_UNIT_TEXT_FILL_FORE_SCHEMECOLOR_INDEX" val="13"/>
  <p:tag name="KSO_WM_UNIT_TEXT_FILL_TYPE" val="1"/>
</p:tagLst>
</file>

<file path=ppt/tags/tag29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1_3"/>
  <p:tag name="KSO_WM_UNIT_ID" val="diagram783_5*q_h_i*1_1_3"/>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29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3_1"/>
  <p:tag name="KSO_WM_UNIT_ID" val="diagram783_5*q_h_i*1_3_1"/>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29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a"/>
  <p:tag name="KSO_WM_UNIT_INDEX" val="1_1_1"/>
  <p:tag name="KSO_WM_UNIT_ID" val="diagram783_5*q_h_a*1_1_1"/>
  <p:tag name="KSO_WM_UNIT_LAYERLEVEL" val="1_1_1"/>
  <p:tag name="KSO_WM_UNIT_VALUE" val="7"/>
  <p:tag name="KSO_WM_UNIT_HIGHLIGHT" val="0"/>
  <p:tag name="KSO_WM_UNIT_COMPATIBLE" val="0"/>
  <p:tag name="KSO_WM_BEAUTIFY_FLAG" val="#wm#"/>
  <p:tag name="KSO_WM_DIAGRAM_GROUP_CODE" val="q1-1"/>
  <p:tag name="KSO_WM_UNIT_PRESET_TEXT" val="添加标题"/>
  <p:tag name="KSO_WM_UNIT_ISCONTENTSTITLE" val="0"/>
  <p:tag name="KSO_WM_UNIT_NOCLEAR" val="0"/>
  <p:tag name="KSO_WM_UNIT_DIAGRAM_ISNUMVISUAL" val="0"/>
  <p:tag name="KSO_WM_UNIT_DIAGRAM_ISREFERUNIT" val="0"/>
  <p:tag name="KSO_WM_UNIT_TEXT_FILL_FORE_SCHEMECOLOR_INDEX" val="5"/>
  <p:tag name="KSO_WM_UNIT_TEXT_FILL_TYPE" val="1"/>
</p:tagLst>
</file>

<file path=ppt/tags/tag29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a"/>
  <p:tag name="KSO_WM_UNIT_INDEX" val="1_3_1"/>
  <p:tag name="KSO_WM_UNIT_ID" val="diagram783_5*q_h_a*1_3_1"/>
  <p:tag name="KSO_WM_UNIT_LAYERLEVEL" val="1_1_1"/>
  <p:tag name="KSO_WM_UNIT_VALUE" val="7"/>
  <p:tag name="KSO_WM_UNIT_HIGHLIGHT" val="0"/>
  <p:tag name="KSO_WM_UNIT_COMPATIBLE" val="0"/>
  <p:tag name="KSO_WM_BEAUTIFY_FLAG" val="#wm#"/>
  <p:tag name="KSO_WM_DIAGRAM_GROUP_CODE" val="q1-1"/>
  <p:tag name="KSO_WM_UNIT_PRESET_TEXT" val="添加标题"/>
  <p:tag name="KSO_WM_UNIT_ISCONTENTSTITLE" val="0"/>
  <p:tag name="KSO_WM_UNIT_NOCLEAR" val="0"/>
  <p:tag name="KSO_WM_UNIT_DIAGRAM_ISNUMVISUAL" val="0"/>
  <p:tag name="KSO_WM_UNIT_DIAGRAM_ISREFERUNIT" val="0"/>
  <p:tag name="KSO_WM_UNIT_TEXT_FILL_FORE_SCHEMECOLOR_INDEX" val="6"/>
  <p:tag name="KSO_WM_UNIT_TEXT_FILL_TYPE" val="1"/>
</p:tagLst>
</file>

<file path=ppt/tags/tag29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a"/>
  <p:tag name="KSO_WM_UNIT_INDEX" val="1_4_1"/>
  <p:tag name="KSO_WM_UNIT_ID" val="diagram783_5*q_h_a*1_4_1"/>
  <p:tag name="KSO_WM_UNIT_LAYERLEVEL" val="1_1_1"/>
  <p:tag name="KSO_WM_UNIT_VALUE" val="7"/>
  <p:tag name="KSO_WM_UNIT_HIGHLIGHT" val="0"/>
  <p:tag name="KSO_WM_UNIT_COMPATIBLE" val="0"/>
  <p:tag name="KSO_WM_BEAUTIFY_FLAG" val="#wm#"/>
  <p:tag name="KSO_WM_DIAGRAM_GROUP_CODE" val="q1-1"/>
  <p:tag name="KSO_WM_UNIT_PRESET_TEXT" val="添加标题"/>
  <p:tag name="KSO_WM_UNIT_ISCONTENTSTITLE" val="0"/>
  <p:tag name="KSO_WM_UNIT_NOCLEAR" val="0"/>
  <p:tag name="KSO_WM_UNIT_DIAGRAM_ISNUMVISUAL" val="0"/>
  <p:tag name="KSO_WM_UNIT_DIAGRAM_ISREFERUNIT" val="0"/>
  <p:tag name="KSO_WM_UNIT_TEXT_FILL_FORE_SCHEMECOLOR_INDEX" val="9"/>
  <p:tag name="KSO_WM_UNIT_TEXT_FILL_TYPE" val="1"/>
</p:tagLst>
</file>

<file path=ppt/tags/tag29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a"/>
  <p:tag name="KSO_WM_UNIT_INDEX" val="1_2_1"/>
  <p:tag name="KSO_WM_UNIT_ID" val="diagram783_5*q_h_a*1_2_1"/>
  <p:tag name="KSO_WM_UNIT_LAYERLEVEL" val="1_1_1"/>
  <p:tag name="KSO_WM_UNIT_VALUE" val="7"/>
  <p:tag name="KSO_WM_UNIT_HIGHLIGHT" val="0"/>
  <p:tag name="KSO_WM_UNIT_COMPATIBLE" val="0"/>
  <p:tag name="KSO_WM_BEAUTIFY_FLAG" val="#wm#"/>
  <p:tag name="KSO_WM_DIAGRAM_GROUP_CODE" val="q1-1"/>
  <p:tag name="KSO_WM_UNIT_PRESET_TEXT" val="添加标题"/>
  <p:tag name="KSO_WM_UNIT_ISCONTENTSTITLE" val="0"/>
  <p:tag name="KSO_WM_UNIT_NOCLEAR" val="0"/>
  <p:tag name="KSO_WM_UNIT_DIAGRAM_ISNUMVISUAL" val="0"/>
  <p:tag name="KSO_WM_UNIT_DIAGRAM_ISREFERUNIT" val="0"/>
  <p:tag name="KSO_WM_UNIT_TEXT_FILL_FORE_SCHEMECOLOR_INDEX" val="8"/>
  <p:tag name="KSO_WM_UNIT_TEXT_FILL_TYPE" val="1"/>
</p:tagLst>
</file>

<file path=ppt/tags/tag29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1_4"/>
  <p:tag name="KSO_WM_UNIT_ID" val="diagram783_5*q_h_i*1_1_4"/>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Lst>
</file>

<file path=ppt/tags/tag29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2_1"/>
  <p:tag name="KSO_WM_UNIT_ID" val="diagram783_5*q_h_i*1_2_1"/>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Lst>
</file>

<file path=ppt/tags/tag29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4_2"/>
  <p:tag name="KSO_WM_UNIT_ID" val="diagram783_5*q_h_i*1_4_2"/>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9"/>
  <p:tag name="KSO_WM_UNIT_FILL_TYPE" val="1"/>
  <p:tag name="KSO_WM_UNIT_TEXT_FILL_FORE_SCHEMECOLOR_INDEX" val="2"/>
  <p:tag name="KSO_WM_UNIT_TEXT_FILL_TYPE" val="1"/>
</p:tagLst>
</file>

<file path=ppt/tags/tag29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6_1"/>
  <p:tag name="KSO_WM_UNIT_ID" val="diagram783_5*q_h_i*1_6_1"/>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10"/>
  <p:tag name="KSO_WM_UNIT_FILL_TYPE" val="1"/>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27_5*l_h_i*1_1_1"/>
  <p:tag name="KSO_WM_TEMPLATE_CATEGORY" val="diagram"/>
  <p:tag name="KSO_WM_TEMPLATE_INDEX" val="62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87714_5*l_h_i*1_5_1"/>
  <p:tag name="KSO_WM_TEMPLATE_CATEGORY" val="diagram"/>
  <p:tag name="KSO_WM_TEMPLATE_INDEX" val="20187714"/>
  <p:tag name="KSO_WM_UNIT_LAYERLEVEL" val="1_1_1"/>
  <p:tag name="KSO_WM_TAG_VERSION" val="1.0"/>
  <p:tag name="KSO_WM_BEAUTIFY_FLAG" val="#wm#"/>
  <p:tag name="KSO_WM_UNIT_FILL_FORE_SCHEMECOLOR_INDEX" val="9"/>
  <p:tag name="KSO_WM_UNIT_FILL_TYPE" val="1"/>
  <p:tag name="KSO_WM_UNIT_LINE_FORE_SCHEMECOLOR_INDEX" val="9"/>
  <p:tag name="KSO_WM_UNIT_LINE_FILL_TYPE" val="2"/>
  <p:tag name="KSO_WM_UNIT_TEXT_FILL_FORE_SCHEMECOLOR_INDEX" val="13"/>
  <p:tag name="KSO_WM_UNIT_TEXT_FILL_TYPE" val="1"/>
</p:tagLst>
</file>

<file path=ppt/tags/tag30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5_1"/>
  <p:tag name="KSO_WM_UNIT_ID" val="diagram783_5*q_h_i*1_5_1"/>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Lst>
</file>

<file path=ppt/tags/tag30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6_2"/>
  <p:tag name="KSO_WM_UNIT_ID" val="diagram783_5*q_h_i*1_6_2"/>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10"/>
  <p:tag name="KSO_WM_UNIT_FILL_TYPE" val="1"/>
  <p:tag name="KSO_WM_UNIT_TEXT_FILL_FORE_SCHEMECOLOR_INDEX" val="2"/>
  <p:tag name="KSO_WM_UNIT_TEXT_FILL_TYPE" val="1"/>
</p:tagLst>
</file>

<file path=ppt/tags/tag30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x"/>
  <p:tag name="KSO_WM_UNIT_INDEX" val="1_6_1"/>
  <p:tag name="KSO_WM_UNIT_ID" val="diagram783_5*q_h_x*1_6_1"/>
  <p:tag name="KSO_WM_UNIT_LAYERLEVEL" val="1_1_1"/>
  <p:tag name="KSO_WM_BEAUTIFY_FLAG" val="#wm#"/>
  <p:tag name="KSO_WM_DIAGRAM_GROUP_CODE" val="q1-1"/>
  <p:tag name="KSO_WM_UNIT_VALUE" val="149*154"/>
  <p:tag name="KSO_WM_UNIT_HIGHLIGHT" val="0"/>
  <p:tag name="KSO_WM_UNIT_COMPATIBLE" val="0"/>
  <p:tag name="KSO_WM_UNIT_DIAGRAM_ISNUMVISUAL" val="0"/>
  <p:tag name="KSO_WM_UNIT_DIAGRAM_ISREFERUNIT" val="0"/>
  <p:tag name="KSO_WM_UNIT_FILL_FORE_SCHEMECOLOR_INDEX" val="14"/>
  <p:tag name="KSO_WM_UNIT_FILL_TYPE" val="1"/>
</p:tagLst>
</file>

<file path=ppt/tags/tag30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5_2"/>
  <p:tag name="KSO_WM_UNIT_ID" val="diagram783_5*q_h_i*1_5_2"/>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Lst>
</file>

<file path=ppt/tags/tag30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x"/>
  <p:tag name="KSO_WM_UNIT_INDEX" val="1_5_1"/>
  <p:tag name="KSO_WM_UNIT_ID" val="diagram783_5*q_h_x*1_5_1"/>
  <p:tag name="KSO_WM_UNIT_LAYERLEVEL" val="1_1_1"/>
  <p:tag name="KSO_WM_BEAUTIFY_FLAG" val="#wm#"/>
  <p:tag name="KSO_WM_DIAGRAM_GROUP_CODE" val="q1-1"/>
  <p:tag name="KSO_WM_UNIT_VALUE" val="159*142"/>
  <p:tag name="KSO_WM_UNIT_HIGHLIGHT" val="0"/>
  <p:tag name="KSO_WM_UNIT_COMPATIBLE" val="0"/>
  <p:tag name="KSO_WM_UNIT_DIAGRAM_ISNUMVISUAL" val="0"/>
  <p:tag name="KSO_WM_UNIT_DIAGRAM_ISREFERUNIT" val="0"/>
  <p:tag name="KSO_WM_UNIT_FILL_FORE_SCHEMECOLOR_INDEX" val="14"/>
  <p:tag name="KSO_WM_UNIT_FILL_TYPE" val="1"/>
</p:tagLst>
</file>

<file path=ppt/tags/tag30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5_4"/>
  <p:tag name="KSO_WM_UNIT_ID" val="diagram783_5*q_h_i*1_5_4"/>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0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5_5"/>
  <p:tag name="KSO_WM_UNIT_ID" val="diagram783_5*q_h_i*1_5_5"/>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0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5_6"/>
  <p:tag name="KSO_WM_UNIT_ID" val="diagram783_5*q_h_i*1_5_6"/>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0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a"/>
  <p:tag name="KSO_WM_UNIT_INDEX" val="1_5_1"/>
  <p:tag name="KSO_WM_UNIT_ID" val="diagram783_5*q_h_a*1_5_1"/>
  <p:tag name="KSO_WM_UNIT_LAYERLEVEL" val="1_1_1"/>
  <p:tag name="KSO_WM_UNIT_VALUE" val="7"/>
  <p:tag name="KSO_WM_UNIT_HIGHLIGHT" val="0"/>
  <p:tag name="KSO_WM_UNIT_COMPATIBLE" val="0"/>
  <p:tag name="KSO_WM_BEAUTIFY_FLAG" val="#wm#"/>
  <p:tag name="KSO_WM_DIAGRAM_GROUP_CODE" val="q1-1"/>
  <p:tag name="KSO_WM_UNIT_PRESET_TEXT" val="添加标题"/>
  <p:tag name="KSO_WM_UNIT_ISCONTENTSTITLE" val="0"/>
  <p:tag name="KSO_WM_UNIT_NOCLEAR" val="0"/>
  <p:tag name="KSO_WM_UNIT_DIAGRAM_ISNUMVISUAL" val="0"/>
  <p:tag name="KSO_WM_UNIT_DIAGRAM_ISREFERUNIT" val="0"/>
  <p:tag name="KSO_WM_UNIT_TEXT_FILL_FORE_SCHEMECOLOR_INDEX" val="7"/>
  <p:tag name="KSO_WM_UNIT_TEXT_FILL_TYPE" val="1"/>
</p:tagLst>
</file>

<file path=ppt/tags/tag30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2_2"/>
  <p:tag name="KSO_WM_UNIT_ID" val="diagram783_5*q_h_i*1_2_2"/>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87714_5*l_i*1_4"/>
  <p:tag name="KSO_WM_TEMPLATE_CATEGORY" val="diagram"/>
  <p:tag name="KSO_WM_TEMPLATE_INDEX" val="20187714"/>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3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2_3"/>
  <p:tag name="KSO_WM_UNIT_ID" val="diagram783_5*q_h_i*1_2_3"/>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2_5"/>
  <p:tag name="KSO_WM_UNIT_ID" val="diagram783_5*q_h_i*1_2_5"/>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4_4"/>
  <p:tag name="KSO_WM_UNIT_ID" val="diagram783_5*q_h_i*1_4_4"/>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6_4"/>
  <p:tag name="KSO_WM_UNIT_ID" val="diagram783_5*q_h_i*1_6_4"/>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6_5"/>
  <p:tag name="KSO_WM_UNIT_ID" val="diagram783_5*q_h_i*1_6_5"/>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i"/>
  <p:tag name="KSO_WM_UNIT_INDEX" val="1_6_6"/>
  <p:tag name="KSO_WM_UNIT_ID" val="diagram783_5*q_h_i*1_6_6"/>
  <p:tag name="KSO_WM_UNIT_LAYERLEVEL" val="1_1_1"/>
  <p:tag name="KSO_WM_BEAUTIFY_FLAG" val="#wm#"/>
  <p:tag name="KSO_WM_DIAGRAM_GROUP_CODE" val="q1-1"/>
  <p:tag name="KSO_WM_UNIT_HIGHLIGHT" val="0"/>
  <p:tag name="KSO_WM_UNIT_COMPATIBLE" val="0"/>
  <p:tag name="KSO_WM_UNIT_DIAGRAM_ISNUMVISUAL" val="0"/>
  <p:tag name="KSO_WM_UNIT_DIAGRAM_ISREFERUNIT" val="0"/>
  <p:tag name="KSO_WM_UNIT_LINE_FORE_SCHEMECOLOR_INDEX" val="13"/>
  <p:tag name="KSO_WM_UNIT_LINE_FILL_TYPE" val="2"/>
</p:tagLst>
</file>

<file path=ppt/tags/tag3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783"/>
  <p:tag name="KSO_WM_TAG_VERSION" val="1.0"/>
  <p:tag name="KSO_WM_UNIT_TYPE" val="q_h_a"/>
  <p:tag name="KSO_WM_UNIT_INDEX" val="1_6_1"/>
  <p:tag name="KSO_WM_UNIT_ID" val="diagram783_5*q_h_a*1_6_1"/>
  <p:tag name="KSO_WM_UNIT_LAYERLEVEL" val="1_1_1"/>
  <p:tag name="KSO_WM_UNIT_VALUE" val="7"/>
  <p:tag name="KSO_WM_UNIT_HIGHLIGHT" val="0"/>
  <p:tag name="KSO_WM_UNIT_COMPATIBLE" val="0"/>
  <p:tag name="KSO_WM_BEAUTIFY_FLAG" val="#wm#"/>
  <p:tag name="KSO_WM_DIAGRAM_GROUP_CODE" val="q1-1"/>
  <p:tag name="KSO_WM_UNIT_PRESET_TEXT" val="添加标题"/>
  <p:tag name="KSO_WM_UNIT_ISCONTENTSTITLE" val="0"/>
  <p:tag name="KSO_WM_UNIT_NOCLEAR" val="0"/>
  <p:tag name="KSO_WM_UNIT_DIAGRAM_ISNUMVISUAL" val="0"/>
  <p:tag name="KSO_WM_UNIT_DIAGRAM_ISREFERUNIT" val="0"/>
  <p:tag name="KSO_WM_UNIT_TEXT_FILL_FORE_SCHEMECOLOR_INDEX" val="10"/>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6"/>
  <p:tag name="KSO_WM_UNIT_ID" val="diagram20187714_5*l_i*1_16"/>
  <p:tag name="KSO_WM_TEMPLATE_CATEGORY" val="diagram"/>
  <p:tag name="KSO_WM_TEMPLATE_INDEX" val="20187714"/>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7714_5*l_i*1_1"/>
  <p:tag name="KSO_WM_TEMPLATE_CATEGORY" val="diagram"/>
  <p:tag name="KSO_WM_TEMPLATE_INDEX" val="20187714"/>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87714_5*l_i*1_2"/>
  <p:tag name="KSO_WM_TEMPLATE_CATEGORY" val="diagram"/>
  <p:tag name="KSO_WM_TEMPLATE_INDEX" val="20187714"/>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87714_5*l_i*1_3"/>
  <p:tag name="KSO_WM_TEMPLATE_CATEGORY" val="diagram"/>
  <p:tag name="KSO_WM_TEMPLATE_INDEX" val="20187714"/>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87714_5*l_i*1_5"/>
  <p:tag name="KSO_WM_TEMPLATE_CATEGORY" val="diagram"/>
  <p:tag name="KSO_WM_TEMPLATE_INDEX" val="20187714"/>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87714_5*l_i*1_6"/>
  <p:tag name="KSO_WM_TEMPLATE_CATEGORY" val="diagram"/>
  <p:tag name="KSO_WM_TEMPLATE_INDEX" val="20187714"/>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87714_5*l_i*1_7"/>
  <p:tag name="KSO_WM_TEMPLATE_CATEGORY" val="diagram"/>
  <p:tag name="KSO_WM_TEMPLATE_INDEX" val="20187714"/>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9"/>
  <p:tag name="KSO_WM_UNIT_ID" val="diagram20187714_5*l_i*1_9"/>
  <p:tag name="KSO_WM_TEMPLATE_CATEGORY" val="diagram"/>
  <p:tag name="KSO_WM_TEMPLATE_INDEX" val="20187714"/>
  <p:tag name="KSO_WM_UNIT_LAYERLEVEL" val="1_1"/>
  <p:tag name="KSO_WM_TAG_VERSION" val="1.0"/>
  <p:tag name="KSO_WM_BEAUTIFY_FLAG" val="#wm#"/>
  <p:tag name="KSO_WM_UNIT_LINE_FORE_SCHEMECOLOR_INDEX" val="13"/>
  <p:tag name="KSO_WM_UNIT_LINE_FILL_TYPE" val="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627_5*l_h_i*1_1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0"/>
  <p:tag name="KSO_WM_UNIT_ID" val="diagram20187714_5*l_i*1_10"/>
  <p:tag name="KSO_WM_TEMPLATE_CATEGORY" val="diagram"/>
  <p:tag name="KSO_WM_TEMPLATE_INDEX" val="20187714"/>
  <p:tag name="KSO_WM_UNIT_LAYERLEVEL" val="1_1"/>
  <p:tag name="KSO_WM_TAG_VERSION" val="1.0"/>
  <p:tag name="KSO_WM_BEAUTIFY_FLAG" val="#wm#"/>
  <p:tag name="KSO_WM_UNIT_LINE_FORE_SCHEMECOLOR_INDEX" val="13"/>
  <p:tag name="KSO_WM_UNIT_LINE_FILL_TYPE" val="2"/>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87714_5*l_i*1_8"/>
  <p:tag name="KSO_WM_TEMPLATE_CATEGORY" val="diagram"/>
  <p:tag name="KSO_WM_TEMPLATE_INDEX" val="20187714"/>
  <p:tag name="KSO_WM_UNIT_LAYERLEVEL" val="1_1"/>
  <p:tag name="KSO_WM_TAG_VERSION" val="1.0"/>
  <p:tag name="KSO_WM_BEAUTIFY_FLAG" val="#wm#"/>
  <p:tag name="KSO_WM_UNIT_LINE_FORE_SCHEMECOLOR_INDEX" val="13"/>
  <p:tag name="KSO_WM_UNIT_LINE_FILL_TYPE" val="2"/>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1"/>
  <p:tag name="KSO_WM_UNIT_ID" val="diagram20187714_5*l_i*1_11"/>
  <p:tag name="KSO_WM_TEMPLATE_CATEGORY" val="diagram"/>
  <p:tag name="KSO_WM_TEMPLATE_INDEX" val="20187714"/>
  <p:tag name="KSO_WM_UNIT_LAYERLEVEL" val="1_1"/>
  <p:tag name="KSO_WM_TAG_VERSION" val="1.0"/>
  <p:tag name="KSO_WM_BEAUTIFY_FLAG" val="#wm#"/>
  <p:tag name="KSO_WM_UNIT_LINE_FORE_SCHEMECOLOR_INDEX" val="13"/>
  <p:tag name="KSO_WM_UNIT_LINE_FILL_TYPE" val="2"/>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2"/>
  <p:tag name="KSO_WM_UNIT_ID" val="diagram20187714_5*l_i*1_12"/>
  <p:tag name="KSO_WM_TEMPLATE_CATEGORY" val="diagram"/>
  <p:tag name="KSO_WM_TEMPLATE_INDEX" val="20187714"/>
  <p:tag name="KSO_WM_UNIT_LAYERLEVEL" val="1_1"/>
  <p:tag name="KSO_WM_TAG_VERSION" val="1.0"/>
  <p:tag name="KSO_WM_BEAUTIFY_FLAG" val="#wm#"/>
  <p:tag name="KSO_WM_UNIT_LINE_FORE_SCHEMECOLOR_INDEX" val="13"/>
  <p:tag name="KSO_WM_UNIT_LINE_FILL_TYPE" val="2"/>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3"/>
  <p:tag name="KSO_WM_UNIT_ID" val="diagram20187714_5*l_i*1_13"/>
  <p:tag name="KSO_WM_TEMPLATE_CATEGORY" val="diagram"/>
  <p:tag name="KSO_WM_TEMPLATE_INDEX" val="20187714"/>
  <p:tag name="KSO_WM_UNIT_LAYERLEVEL" val="1_1"/>
  <p:tag name="KSO_WM_TAG_VERSION" val="1.0"/>
  <p:tag name="KSO_WM_BEAUTIFY_FLAG" val="#wm#"/>
  <p:tag name="KSO_WM_UNIT_LINE_FORE_SCHEMECOLOR_INDEX" val="13"/>
  <p:tag name="KSO_WM_UNIT_LINE_FILL_TYPE" val="2"/>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4"/>
  <p:tag name="KSO_WM_UNIT_ID" val="diagram20187714_5*l_i*1_14"/>
  <p:tag name="KSO_WM_TEMPLATE_CATEGORY" val="diagram"/>
  <p:tag name="KSO_WM_TEMPLATE_INDEX" val="20187714"/>
  <p:tag name="KSO_WM_UNIT_LAYERLEVEL" val="1_1"/>
  <p:tag name="KSO_WM_TAG_VERSION" val="1.0"/>
  <p:tag name="KSO_WM_BEAUTIFY_FLAG" val="#wm#"/>
  <p:tag name="KSO_WM_UNIT_LINE_FORE_SCHEMECOLOR_INDEX" val="13"/>
  <p:tag name="KSO_WM_UNIT_LINE_FILL_TYPE" val="2"/>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5"/>
  <p:tag name="KSO_WM_UNIT_ID" val="diagram20187714_5*l_i*1_15"/>
  <p:tag name="KSO_WM_TEMPLATE_CATEGORY" val="diagram"/>
  <p:tag name="KSO_WM_TEMPLATE_INDEX" val="20187714"/>
  <p:tag name="KSO_WM_UNIT_LAYERLEVEL" val="1_1"/>
  <p:tag name="KSO_WM_TAG_VERSION" val="1.0"/>
  <p:tag name="KSO_WM_BEAUTIFY_FLAG" val="#wm#"/>
  <p:tag name="KSO_WM_UNIT_LINE_FORE_SCHEMECOLOR_INDEX" val="13"/>
  <p:tag name="KSO_WM_UNIT_LINE_FILL_TYPE" val="2"/>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14_5*l_h_a*1_3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14_5*l_h_a*1_2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14_5*l_h_a*1_4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27_5*l_h_f*1_1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187714_5*l_h_a*1_6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
  <p:tag name="KSO_WM_UNIT_ID" val="diagram726_3*m_i*1_1"/>
  <p:tag name="KSO_WM_TEMPLATE_CATEGORY" val="diagram"/>
  <p:tag name="KSO_WM_TEMPLATE_INDEX" val="726"/>
  <p:tag name="KSO_WM_UNIT_LAYERLEVEL" val="1_1"/>
  <p:tag name="KSO_WM_TAG_VERSION" val="1.0"/>
  <p:tag name="KSO_WM_BEAUTIFY_FLAG" val="#wm#"/>
  <p:tag name="KSO_WM_DIAGRAM_GROUP_CODE" val="m1-1"/>
  <p:tag name="KSO_WM_UNIT_LINE_FORE_SCHEMECOLOR_INDEX" val="6"/>
  <p:tag name="KSO_WM_UNIT_LINE_FILL_TYPE" val="2"/>
</p:tagLst>
</file>

<file path=ppt/tags/tag5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1_3"/>
  <p:tag name="KSO_WM_UNIT_ID" val="diagram726_3*m_h_i*1_1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2"/>
  <p:tag name="KSO_WM_UNIT_ID" val="diagram726_3*m_h_i*1_1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726_3*m_h_f*1_1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726_3*m_h_i*1_1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2_3"/>
  <p:tag name="KSO_WM_UNIT_ID" val="diagram726_3*m_h_i*1_2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2"/>
  <p:tag name="KSO_WM_UNIT_ID" val="diagram726_3*m_h_i*1_2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726_3*m_h_f*1_2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3_3"/>
  <p:tag name="KSO_WM_UNIT_ID" val="diagram726_3*m_h_i*1_3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627_5*l_h_i*1_2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2"/>
  <p:tag name="KSO_WM_UNIT_ID" val="diagram726_3*m_h_i*1_3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726_3*m_h_f*1_3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726_3*m_h_i*1_2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14"/>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726_3*m_h_i*1_3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14"/>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12_3*l_h_i*1_1_1"/>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0"/>
  <p:tag name="KSO_WM_UNIT_ID" val="diagram20181212_3*l_h_i*1_1_20"/>
  <p:tag name="KSO_WM_TEMPLATE_CATEGORY" val="diagram"/>
  <p:tag name="KSO_WM_TEMPLATE_INDEX" val="20181212"/>
  <p:tag name="KSO_WM_UNIT_LAYERLEVEL" val="1_1_1"/>
  <p:tag name="KSO_WM_TAG_VERSION" val="1.0"/>
  <p:tag name="KSO_WM_BEAUTIFY_FLAG" val="#wm#"/>
  <p:tag name="KSO_WM_UNIT_LINE_FORE_SCHEMECOLOR_INDEX" val="15"/>
  <p:tag name="KSO_WM_UNIT_LINE_FILL_TYPE" val="2"/>
  <p:tag name="KSO_WM_UNIT_TEXT_FILL_FORE_SCHEMECOLOR_INDEX" val="13"/>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1"/>
  <p:tag name="KSO_WM_UNIT_ID" val="diagram20181212_3*l_h_i*1_1_31"/>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181212_3*l_h_i*1_1_5"/>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0181212_3*l_h_i*1_1_6"/>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27_5*l_h_i*1_2_1"/>
  <p:tag name="KSO_WM_TEMPLATE_CATEGORY" val="diagram"/>
  <p:tag name="KSO_WM_TEMPLATE_INDEX" val="62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0181212_3*l_h_i*1_1_7"/>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20181212_3*l_h_i*1_1_9"/>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20181212_3*l_h_i*1_1_10"/>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20181212_3*l_h_i*1_1_11"/>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7"/>
  <p:tag name="KSO_WM_UNIT_ID" val="diagram20181212_3*l_h_i*1_1_27"/>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20181212_3*l_h_i*1_1_8"/>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3"/>
  <p:tag name="KSO_WM_UNIT_ID" val="diagram20181212_3*l_h_i*1_1_13"/>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4"/>
  <p:tag name="KSO_WM_UNIT_ID" val="diagram20181212_3*l_h_i*1_1_14"/>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5"/>
  <p:tag name="KSO_WM_UNIT_ID" val="diagram20181212_3*l_h_i*1_1_15"/>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7"/>
  <p:tag name="KSO_WM_UNIT_ID" val="diagram20181212_3*l_h_i*1_1_17"/>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627_5*l_h_i*1_2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8"/>
  <p:tag name="KSO_WM_UNIT_ID" val="diagram20181212_3*l_h_i*1_1_18"/>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9"/>
  <p:tag name="KSO_WM_UNIT_ID" val="diagram20181212_3*l_h_i*1_1_19"/>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181212_3*l_h_i*1_1_4"/>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6"/>
  <p:tag name="KSO_WM_UNIT_ID" val="diagram20181212_3*l_h_i*1_1_16"/>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1"/>
  <p:tag name="KSO_WM_UNIT_ID" val="diagram20181212_3*l_h_i*1_1_21"/>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2"/>
  <p:tag name="KSO_WM_UNIT_ID" val="diagram20181212_3*l_h_i*1_1_22"/>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4"/>
  <p:tag name="KSO_WM_UNIT_ID" val="diagram20181212_3*l_h_i*1_1_24"/>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5"/>
  <p:tag name="KSO_WM_UNIT_ID" val="diagram20181212_3*l_h_i*1_1_25"/>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6"/>
  <p:tag name="KSO_WM_UNIT_ID" val="diagram20181212_3*l_h_i*1_1_26"/>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2"/>
  <p:tag name="KSO_WM_UNIT_ID" val="diagram20181212_3*l_h_i*1_1_12"/>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627_5*l_h_f*1_2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3"/>
  <p:tag name="KSO_WM_UNIT_ID" val="diagram20181212_3*l_h_i*1_1_23"/>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8"/>
  <p:tag name="KSO_WM_UNIT_ID" val="diagram20181212_3*l_h_i*1_1_28"/>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9"/>
  <p:tag name="KSO_WM_UNIT_ID" val="diagram20181212_3*l_h_i*1_1_29"/>
  <p:tag name="KSO_WM_TEMPLATE_CATEGORY" val="diagram"/>
  <p:tag name="KSO_WM_TEMPLATE_INDEX" val="2018121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0"/>
  <p:tag name="KSO_WM_UNIT_ID" val="diagram20181212_3*l_h_i*1_1_30"/>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2"/>
  <p:tag name="KSO_WM_UNIT_ID" val="diagram20181212_3*l_h_i*1_1_32"/>
  <p:tag name="KSO_WM_TEMPLATE_CATEGORY" val="diagram"/>
  <p:tag name="KSO_WM_TEMPLATE_INDEX" val="2018121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212_3*l_h_i*1_1_2"/>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81212_3*l_h_i*1_1_3"/>
  <p:tag name="KSO_WM_TEMPLATE_CATEGORY" val="diagram"/>
  <p:tag name="KSO_WM_TEMPLATE_INDEX" val="20181212"/>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12_3*l_h_a*1_1_1"/>
  <p:tag name="KSO_WM_TEMPLATE_CATEGORY" val="diagram"/>
  <p:tag name="KSO_WM_TEMPLATE_INDEX" val="20181212"/>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1212_3*l_h_i*1_2_1"/>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7"/>
  <p:tag name="KSO_WM_UNIT_ID" val="diagram20181212_3*l_h_i*1_2_27"/>
  <p:tag name="KSO_WM_TEMPLATE_CATEGORY" val="diagram"/>
  <p:tag name="KSO_WM_TEMPLATE_INDEX" val="20181212"/>
  <p:tag name="KSO_WM_UNIT_LAYERLEVEL" val="1_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1_USCMaster2">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USCMaster2">
      <a:majorFont>
        <a:latin typeface="黑体"/>
        <a:ea typeface="黑体"/>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cap="flat" cmpd="sng" algn="ctr">
          <a:solidFill>
            <a:schemeClr val="accent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342900" marR="0" indent="-342900" algn="l" defTabSz="914400" rtl="0" eaLnBrk="1" fontAlgn="base" latinLnBrk="0" hangingPunct="1">
          <a:lnSpc>
            <a:spcPct val="100000"/>
          </a:lnSpc>
          <a:spcBef>
            <a:spcPct val="0"/>
          </a:spcBef>
          <a:spcAft>
            <a:spcPct val="0"/>
          </a:spcAft>
          <a:buClrTx/>
          <a:buSzTx/>
          <a:buFont typeface="Wingdings" panose="05000000000000000000" charset="0"/>
          <a:buChar char="p"/>
          <a:defRPr sz="2400" dirty="0">
            <a:latin typeface="微软雅黑" panose="020B0503020204020204" charset="-122"/>
            <a:ea typeface="微软雅黑" panose="020B0503020204020204" charset="-122"/>
            <a:cs typeface="微软雅黑" panose="020B0503020204020204" charset="-122"/>
            <a:sym typeface="+mn-ea"/>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bg1"/>
            </a:solidFill>
            <a:effectLst/>
            <a:latin typeface="Arial" panose="020B0604020202020204" pitchFamily="34" charset="0"/>
            <a:ea typeface="宋体" panose="02010600030101010101" pitchFamily="2" charset="-122"/>
          </a:defRPr>
        </a:defPPr>
      </a:lstStyle>
    </a:lnDef>
  </a:objectDefaults>
  <a:extraClrSchemeLst>
    <a:extraClrScheme>
      <a:clrScheme name="1_USCMaster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SCMaster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SCMaster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SCMaster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SCMaster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SCMaster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SCMaster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USCMaster2">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USCMaster2">
      <a:majorFont>
        <a:latin typeface="黑体"/>
        <a:ea typeface="黑体"/>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bg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bg1"/>
            </a:solidFill>
            <a:effectLst/>
            <a:latin typeface="Arial" panose="020B0604020202020204" pitchFamily="34" charset="0"/>
            <a:ea typeface="宋体" panose="02010600030101010101" pitchFamily="2" charset="-122"/>
          </a:defRPr>
        </a:defPPr>
      </a:lstStyle>
    </a:lnDef>
  </a:objectDefaults>
  <a:extraClrSchemeLst>
    <a:extraClrScheme>
      <a:clrScheme name="1_USCMaster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SCMaster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SCMaster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SCMaster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SCMaster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SCMaster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SCMaster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1920</Words>
  <Application>Microsoft Office PowerPoint</Application>
  <PresentationFormat>宽屏</PresentationFormat>
  <Paragraphs>267</Paragraphs>
  <Slides>36</Slides>
  <Notes>32</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36</vt:i4>
      </vt:variant>
    </vt:vector>
  </HeadingPairs>
  <TitlesOfParts>
    <vt:vector size="47" baseType="lpstr">
      <vt:lpstr>汉仪粗圆简</vt:lpstr>
      <vt:lpstr>黑体</vt:lpstr>
      <vt:lpstr>华文细黑</vt:lpstr>
      <vt:lpstr>宋体</vt:lpstr>
      <vt:lpstr>微软雅黑</vt:lpstr>
      <vt:lpstr>Arial</vt:lpstr>
      <vt:lpstr>Calibri</vt:lpstr>
      <vt:lpstr>Times New Roman</vt:lpstr>
      <vt:lpstr>Wingdings</vt:lpstr>
      <vt:lpstr>1_USCMaster2</vt:lpstr>
      <vt:lpstr>3_USCMaster2</vt:lpstr>
      <vt:lpstr>湖南省新冠肺炎疫情防控 志愿者培训                                   ---集中隔离点篇</vt:lpstr>
      <vt:lpstr>主要内容</vt:lpstr>
      <vt:lpstr>隔离点工作人员感染 屡见不鲜</vt:lpstr>
      <vt:lpstr>由集中隔离场所直接引发的疫情</vt:lpstr>
      <vt:lpstr>1.隔离对象：风险人员</vt:lpstr>
      <vt:lpstr>PowerPoint 演示文稿</vt:lpstr>
      <vt:lpstr>PowerPoint 演示文稿</vt:lpstr>
      <vt:lpstr>PowerPoint 演示文稿</vt:lpstr>
      <vt:lpstr>PowerPoint 演示文稿</vt:lpstr>
      <vt:lpstr>二、人员配置与工作内容</vt:lpstr>
      <vt:lpstr>二、人员配置与工作内容</vt:lpstr>
      <vt:lpstr>二、人员配置与工作内容 </vt:lpstr>
      <vt:lpstr> 二、人员配置与工作内容 </vt:lpstr>
      <vt:lpstr>二、人员配置与工作内容</vt:lpstr>
      <vt:lpstr> 二、人员配置与工作内容 </vt:lpstr>
      <vt:lpstr> 二、人员配置与职责 </vt:lpstr>
      <vt:lpstr> 三、工作人员管理 </vt:lpstr>
      <vt:lpstr>四、技术要点</vt:lpstr>
      <vt:lpstr>四、技术要点（个人防护）</vt:lpstr>
      <vt:lpstr>四、技术要点（解除隔离标准）</vt:lpstr>
      <vt:lpstr>四、技术要点（信息联络员）</vt:lpstr>
      <vt:lpstr>四、技术要点（信息联络员）</vt:lpstr>
      <vt:lpstr> 四、技术要点（后勤保障员-送餐） </vt:lpstr>
      <vt:lpstr>PowerPoint 演示文稿</vt:lpstr>
      <vt:lpstr>PowerPoint 演示文稿</vt:lpstr>
      <vt:lpstr> 四、技术要点（后勤保障员-垃圾收集） </vt:lpstr>
      <vt:lpstr>1.隔离对象管理流程</vt:lpstr>
      <vt:lpstr>1.隔离对象管理流程</vt:lpstr>
      <vt:lpstr>五、工作流程</vt:lpstr>
      <vt:lpstr>六、应急处置</vt:lpstr>
      <vt:lpstr> 1、隔离期间出现阳性病例的处置 </vt:lpstr>
      <vt:lpstr> </vt:lpstr>
      <vt:lpstr> </vt:lpstr>
      <vt:lpstr> </vt:lpstr>
      <vt:lpstr> </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医务人员流感风险与防控</dc:title>
  <dc:creator>LKW</dc:creator>
  <cp:lastModifiedBy>LENOVO</cp:lastModifiedBy>
  <cp:revision>273</cp:revision>
  <dcterms:created xsi:type="dcterms:W3CDTF">2022-07-21T15:00:00Z</dcterms:created>
  <dcterms:modified xsi:type="dcterms:W3CDTF">2022-07-22T02:37:11Z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F8DA9467AA9E40D6AFF7B4ED95EB34F8</vt:lpwstr>
  </property>
</Properties>
</file>