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58" r:id="rId4"/>
    <p:sldId id="1063" r:id="rId6"/>
    <p:sldId id="1064" r:id="rId7"/>
    <p:sldId id="1065" r:id="rId8"/>
    <p:sldId id="1066" r:id="rId9"/>
    <p:sldId id="1071" r:id="rId10"/>
    <p:sldId id="1072" r:id="rId11"/>
    <p:sldId id="1073" r:id="rId12"/>
    <p:sldId id="1074" r:id="rId13"/>
    <p:sldId id="1075" r:id="rId14"/>
    <p:sldId id="1076" r:id="rId15"/>
    <p:sldId id="1077" r:id="rId16"/>
    <p:sldId id="1078" r:id="rId17"/>
    <p:sldId id="1079" r:id="rId18"/>
    <p:sldId id="1080" r:id="rId19"/>
    <p:sldId id="1081" r:id="rId20"/>
    <p:sldId id="1082" r:id="rId21"/>
    <p:sldId id="1083" r:id="rId22"/>
    <p:sldId id="1111" r:id="rId23"/>
    <p:sldId id="1112" r:id="rId24"/>
    <p:sldId id="1113" r:id="rId25"/>
    <p:sldId id="1114" r:id="rId26"/>
    <p:sldId id="1084" r:id="rId27"/>
    <p:sldId id="1085" r:id="rId28"/>
    <p:sldId id="1086" r:id="rId29"/>
    <p:sldId id="1087" r:id="rId30"/>
    <p:sldId id="1088" r:id="rId31"/>
    <p:sldId id="1089" r:id="rId32"/>
    <p:sldId id="1090" r:id="rId33"/>
    <p:sldId id="1091" r:id="rId34"/>
    <p:sldId id="1092" r:id="rId35"/>
    <p:sldId id="1093" r:id="rId36"/>
    <p:sldId id="1094" r:id="rId37"/>
    <p:sldId id="1095" r:id="rId38"/>
    <p:sldId id="1096" r:id="rId39"/>
    <p:sldId id="1097" r:id="rId40"/>
    <p:sldId id="1098" r:id="rId41"/>
    <p:sldId id="1099" r:id="rId42"/>
    <p:sldId id="1100" r:id="rId43"/>
    <p:sldId id="1101" r:id="rId44"/>
    <p:sldId id="1102" r:id="rId45"/>
    <p:sldId id="1103" r:id="rId46"/>
    <p:sldId id="1104" r:id="rId47"/>
    <p:sldId id="1105" r:id="rId48"/>
    <p:sldId id="1106" r:id="rId49"/>
    <p:sldId id="1107" r:id="rId50"/>
    <p:sldId id="1108" r:id="rId51"/>
    <p:sldId id="1109" r:id="rId52"/>
    <p:sldId id="1110" r:id="rId53"/>
    <p:sldId id="280" r:id="rId54"/>
  </p:sldIdLst>
  <p:sldSz cx="12192000" cy="6858000"/>
  <p:notesSz cx="6858000" cy="9144000"/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黄凰" initials="Y" lastIdx="1" clrIdx="0"/>
  <p:cmAuthor id="2" name="aa" initials="Y" lastIdx="1" clrIdx="1"/>
  <p:cmAuthor id="3" name="Mia Vida Villanueva" initials="M" lastIdx="1" clrIdx="0"/>
  <p:cmAuthor id="4" name="1206988966@qq.com" initials="1" lastIdx="1" clrIdx="2"/>
  <p:cmAuthor id="5" name="姜伟光" initials="姜" lastIdx="1" clrIdx="0"/>
  <p:cmAuthor id="6" name="lenovo" initials="l" lastIdx="6" clrIdx="2"/>
  <p:cmAuthor id="7" name="Administrator" initials="A" lastIdx="4" clrIdx="3"/>
  <p:cmAuthor id="8" name="宋洁然" initials="宋" lastIdx="2" clrIdx="1"/>
  <p:cmAuthor id="9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20" autoAdjust="0"/>
  </p:normalViewPr>
  <p:slideViewPr>
    <p:cSldViewPr snapToGrid="0">
      <p:cViewPr>
        <p:scale>
          <a:sx n="60" d="100"/>
          <a:sy n="60" d="100"/>
        </p:scale>
        <p:origin x="-1668" y="-228"/>
      </p:cViewPr>
      <p:guideLst>
        <p:guide orient="horz" pos="1941"/>
        <p:guide pos="36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904" y="-102"/>
      </p:cViewPr>
      <p:guideLst>
        <p:guide orient="horz" pos="2588"/>
        <p:guide pos="20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9" Type="http://schemas.openxmlformats.org/officeDocument/2006/relationships/tags" Target="tags/tag41.xml"/><Relationship Id="rId58" Type="http://schemas.openxmlformats.org/officeDocument/2006/relationships/commentAuthors" Target="commentAuthors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5A6DE-B927-452C-AB2B-4C2F5FA92B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0733" y="533400"/>
            <a:ext cx="2806700" cy="5334000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06400" y="533400"/>
            <a:ext cx="8221133" cy="5334000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06400" y="533400"/>
            <a:ext cx="11231033" cy="5334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06400" y="1219200"/>
            <a:ext cx="5511800" cy="22479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21400" y="1219200"/>
            <a:ext cx="5513917" cy="22479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06400" y="3619500"/>
            <a:ext cx="5511800" cy="22479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21400" y="3619500"/>
            <a:ext cx="5513917" cy="22479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400" y="533400"/>
            <a:ext cx="11231033" cy="5334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</p:nvPr>
        </p:nvSpPr>
        <p:spPr>
          <a:xfrm>
            <a:off x="406400" y="1219200"/>
            <a:ext cx="11228917" cy="46482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2060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  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  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  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  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  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24426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94244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06400" y="1219200"/>
            <a:ext cx="55118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21400" y="1219200"/>
            <a:ext cx="5513917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02060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  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  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  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  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  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</p:spTree>
  </p:cSld>
  <p:clrMapOvr>
    <a:masterClrMapping/>
  </p:clrMapOvr>
  <p:transition>
    <p:pull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0733" y="533400"/>
            <a:ext cx="2806700" cy="5334000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06400" y="533400"/>
            <a:ext cx="8221133" cy="5334000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06400" y="533400"/>
            <a:ext cx="11231033" cy="5334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06400" y="1219200"/>
            <a:ext cx="5511800" cy="22479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21400" y="1219200"/>
            <a:ext cx="5513917" cy="22479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06400" y="3619500"/>
            <a:ext cx="5511800" cy="22479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21400" y="3619500"/>
            <a:ext cx="5513917" cy="22479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400" y="533400"/>
            <a:ext cx="11231033" cy="5334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</p:nvPr>
        </p:nvSpPr>
        <p:spPr>
          <a:xfrm>
            <a:off x="406400" y="1219200"/>
            <a:ext cx="11228917" cy="46482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24426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94244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06400" y="1219200"/>
            <a:ext cx="55118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21400" y="1219200"/>
            <a:ext cx="5513917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06400" y="533400"/>
            <a:ext cx="1123103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634" tIns="49817" rIns="99634" bIns="49817" numCol="1" anchor="ctr" anchorCtr="0" compatLnSpc="1"/>
          <a:lstStyle/>
          <a:p>
            <a:pPr lvl="0"/>
            <a:r>
              <a:rPr lang="en-US" altLang="zh-CN" dirty="0" smtClean="0"/>
              <a:t>CLICK TO EDIT TITLE</a:t>
            </a:r>
            <a:endParaRPr lang="en-US" altLang="zh-CN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9"/>
          </p:nvPr>
        </p:nvSpPr>
        <p:spPr bwMode="auto">
          <a:xfrm>
            <a:off x="406400" y="1219200"/>
            <a:ext cx="1122891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634" tIns="49817" rIns="99634" bIns="49817" numCol="1" anchor="t" anchorCtr="0" compatLnSpc="1"/>
          <a:lstStyle/>
          <a:p>
            <a:pPr lvl="0"/>
            <a:r>
              <a:rPr lang="en-US" altLang="zh-CN" dirty="0" smtClean="0"/>
              <a:t>Click to edit Master text styles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Second level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Third level</a:t>
            </a:r>
            <a:endParaRPr lang="en-US" altLang="zh-CN" dirty="0" smtClean="0"/>
          </a:p>
        </p:txBody>
      </p:sp>
      <p:sp>
        <p:nvSpPr>
          <p:cNvPr id="1028" name="Text Box 10"/>
          <p:cNvSpPr txBox="1">
            <a:spLocks noChangeArrowheads="1"/>
          </p:cNvSpPr>
          <p:nvPr/>
        </p:nvSpPr>
        <p:spPr bwMode="auto">
          <a:xfrm>
            <a:off x="0" y="6246813"/>
            <a:ext cx="12192000" cy="64516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zh-CN" altLang="en-US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湖 南 省 疾 病 预 防 控 制 中 心</a:t>
            </a:r>
            <a:endParaRPr lang="zh-CN" altLang="en-US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buFontTx/>
              <a:buNone/>
              <a:defRPr/>
            </a:pPr>
            <a:r>
              <a:rPr lang="en-US" altLang="zh-CN" b="1" dirty="0">
                <a:solidFill>
                  <a:srgbClr val="FFFFFF"/>
                </a:solidFill>
                <a:latin typeface="+mn-lt"/>
                <a:ea typeface="华文细黑" panose="02010600040101010101" pitchFamily="2" charset="-122"/>
              </a:rPr>
              <a:t>Hunan </a:t>
            </a:r>
            <a:r>
              <a:rPr lang="en-US" altLang="zh-CN" b="1" dirty="0" smtClean="0">
                <a:solidFill>
                  <a:srgbClr val="FFFFFF"/>
                </a:solidFill>
                <a:latin typeface="+mn-lt"/>
                <a:ea typeface="华文细黑" panose="02010600040101010101" pitchFamily="2" charset="-122"/>
              </a:rPr>
              <a:t>Provincial  </a:t>
            </a:r>
            <a:r>
              <a:rPr lang="en-US" altLang="zh-CN" b="1" dirty="0">
                <a:solidFill>
                  <a:srgbClr val="FFFFFF"/>
                </a:solidFill>
                <a:latin typeface="+mn-lt"/>
                <a:ea typeface="华文细黑" panose="02010600040101010101" pitchFamily="2" charset="-122"/>
              </a:rPr>
              <a:t>Center for Disease Control and Prevention</a:t>
            </a:r>
            <a:endParaRPr lang="en-US" altLang="zh-CN" b="1" dirty="0">
              <a:solidFill>
                <a:srgbClr val="FFFFFF"/>
              </a:solidFill>
              <a:latin typeface="+mn-lt"/>
              <a:ea typeface="华文细黑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71128" y="47884"/>
            <a:ext cx="1373544" cy="572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pull dir="rd"/>
  </p:transition>
  <p:txStyles>
    <p:titleStyle>
      <a:lvl1pPr algn="ctr" defTabSz="99822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7200"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6pPr>
      <a:lvl7pPr marL="914400"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7pPr>
      <a:lvl8pPr marL="1371600"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8pPr>
      <a:lvl9pPr marL="1828800"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9pPr>
    </p:titleStyle>
    <p:bodyStyle>
      <a:lvl1pPr marL="373380" indent="-373380" algn="l" defTabSz="998220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u"/>
        <a:defRPr sz="3200">
          <a:solidFill>
            <a:srgbClr val="000099"/>
          </a:solidFill>
          <a:latin typeface="+mn-lt"/>
          <a:ea typeface="+mn-ea"/>
          <a:cs typeface="+mn-cs"/>
        </a:defRPr>
      </a:lvl1pPr>
      <a:lvl2pPr marL="809625" indent="-313055" algn="l" defTabSz="998220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v"/>
        <a:defRPr sz="2800">
          <a:solidFill>
            <a:srgbClr val="0000FF"/>
          </a:solidFill>
          <a:latin typeface="+mn-lt"/>
        </a:defRPr>
      </a:lvl2pPr>
      <a:lvl3pPr marL="1244600" indent="-246380" algn="l" defTabSz="998220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p"/>
        <a:defRPr sz="2400">
          <a:solidFill>
            <a:srgbClr val="0000FF"/>
          </a:solidFill>
          <a:latin typeface="+mn-lt"/>
        </a:defRPr>
      </a:lvl3pPr>
      <a:lvl4pPr marL="1746250" indent="-25273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–"/>
        <a:defRPr sz="3200">
          <a:solidFill>
            <a:schemeClr val="tx1"/>
          </a:solidFill>
          <a:latin typeface="+mn-lt"/>
        </a:defRPr>
      </a:lvl4pPr>
      <a:lvl5pPr marL="2241550" indent="-24765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»"/>
        <a:defRPr sz="3200">
          <a:solidFill>
            <a:schemeClr val="tx1"/>
          </a:solidFill>
          <a:latin typeface="+mn-lt"/>
        </a:defRPr>
      </a:lvl5pPr>
      <a:lvl6pPr marL="2698750" indent="-24765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»"/>
        <a:defRPr sz="3200">
          <a:solidFill>
            <a:schemeClr val="tx1"/>
          </a:solidFill>
          <a:latin typeface="+mn-lt"/>
        </a:defRPr>
      </a:lvl6pPr>
      <a:lvl7pPr marL="3155950" indent="-24765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»"/>
        <a:defRPr sz="3200">
          <a:solidFill>
            <a:schemeClr val="tx1"/>
          </a:solidFill>
          <a:latin typeface="+mn-lt"/>
        </a:defRPr>
      </a:lvl7pPr>
      <a:lvl8pPr marL="3613150" indent="-24765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»"/>
        <a:defRPr sz="3200">
          <a:solidFill>
            <a:schemeClr val="tx1"/>
          </a:solidFill>
          <a:latin typeface="+mn-lt"/>
        </a:defRPr>
      </a:lvl8pPr>
      <a:lvl9pPr marL="4070350" indent="-24765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06400" y="533400"/>
            <a:ext cx="1123103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634" tIns="49817" rIns="99634" bIns="49817" numCol="1" anchor="ctr" anchorCtr="0" compatLnSpc="1"/>
          <a:lstStyle/>
          <a:p>
            <a:pPr lvl="0"/>
            <a:r>
              <a:rPr lang="en-US" altLang="zh-CN" dirty="0" smtClean="0"/>
              <a:t>CLICK TO EDIT TITLE</a:t>
            </a:r>
            <a:endParaRPr lang="en-US" altLang="zh-CN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9"/>
          </p:nvPr>
        </p:nvSpPr>
        <p:spPr bwMode="auto">
          <a:xfrm>
            <a:off x="406400" y="1219200"/>
            <a:ext cx="1122891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634" tIns="49817" rIns="99634" bIns="49817" numCol="1" anchor="t" anchorCtr="0" compatLnSpc="1"/>
          <a:lstStyle/>
          <a:p>
            <a:pPr lvl="0"/>
            <a:r>
              <a:rPr lang="en-US" altLang="zh-CN" dirty="0" smtClean="0"/>
              <a:t>Click to edit Master text styles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Second level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Third level</a:t>
            </a:r>
            <a:endParaRPr lang="en-US" altLang="zh-CN" dirty="0" smtClean="0"/>
          </a:p>
        </p:txBody>
      </p:sp>
      <p:sp>
        <p:nvSpPr>
          <p:cNvPr id="1028" name="Text Box 10"/>
          <p:cNvSpPr txBox="1">
            <a:spLocks noChangeArrowheads="1"/>
          </p:cNvSpPr>
          <p:nvPr/>
        </p:nvSpPr>
        <p:spPr bwMode="auto">
          <a:xfrm>
            <a:off x="0" y="6246813"/>
            <a:ext cx="12192000" cy="82994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湖 南 省 疾 病 预 防 控 制 中 心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buFontTx/>
              <a:buNone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+mn-lt"/>
                <a:ea typeface="华文细黑" panose="02010600040101010101" pitchFamily="2" charset="-122"/>
              </a:rPr>
              <a:t>Hunan </a:t>
            </a:r>
            <a:r>
              <a:rPr lang="en-US" altLang="zh-CN" sz="2400" b="1" dirty="0" smtClean="0">
                <a:solidFill>
                  <a:srgbClr val="FFFFFF"/>
                </a:solidFill>
                <a:latin typeface="+mn-lt"/>
                <a:ea typeface="华文细黑" panose="02010600040101010101" pitchFamily="2" charset="-122"/>
              </a:rPr>
              <a:t>Provincial  </a:t>
            </a:r>
            <a:r>
              <a:rPr lang="en-US" altLang="zh-CN" sz="2400" b="1" dirty="0">
                <a:solidFill>
                  <a:srgbClr val="FFFFFF"/>
                </a:solidFill>
                <a:latin typeface="+mn-lt"/>
                <a:ea typeface="华文细黑" panose="02010600040101010101" pitchFamily="2" charset="-122"/>
              </a:rPr>
              <a:t>Center for Disease Control and Prevention</a:t>
            </a:r>
            <a:endParaRPr lang="en-US" altLang="zh-CN" sz="2400" b="1" dirty="0">
              <a:solidFill>
                <a:srgbClr val="FFFFFF"/>
              </a:solidFill>
              <a:latin typeface="+mn-lt"/>
              <a:ea typeface="华文细黑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71128" y="47884"/>
            <a:ext cx="1373544" cy="572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>
    <p:pull dir="rd"/>
  </p:transition>
  <p:txStyles>
    <p:titleStyle>
      <a:lvl1pPr algn="ctr" defTabSz="99822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7200"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6pPr>
      <a:lvl7pPr marL="914400"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7pPr>
      <a:lvl8pPr marL="1371600"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8pPr>
      <a:lvl9pPr marL="1828800" algn="ctr" defTabSz="99822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9"/>
          </a:solidFill>
          <a:latin typeface="黑体" panose="02010609060101010101" pitchFamily="49" charset="-122"/>
          <a:ea typeface="黑体" panose="02010609060101010101" pitchFamily="49" charset="-122"/>
        </a:defRPr>
      </a:lvl9pPr>
    </p:titleStyle>
    <p:bodyStyle>
      <a:lvl1pPr marL="373380" indent="-373380" algn="l" defTabSz="998220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u"/>
        <a:defRPr sz="3200">
          <a:solidFill>
            <a:srgbClr val="000099"/>
          </a:solidFill>
          <a:latin typeface="+mn-lt"/>
          <a:ea typeface="+mn-ea"/>
          <a:cs typeface="+mn-cs"/>
        </a:defRPr>
      </a:lvl1pPr>
      <a:lvl2pPr marL="809625" indent="-313055" algn="l" defTabSz="998220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v"/>
        <a:defRPr sz="2800">
          <a:solidFill>
            <a:srgbClr val="0000FF"/>
          </a:solidFill>
          <a:latin typeface="+mn-lt"/>
        </a:defRPr>
      </a:lvl2pPr>
      <a:lvl3pPr marL="1244600" indent="-246380" algn="l" defTabSz="998220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p"/>
        <a:defRPr sz="2400">
          <a:solidFill>
            <a:srgbClr val="0000FF"/>
          </a:solidFill>
          <a:latin typeface="+mn-lt"/>
        </a:defRPr>
      </a:lvl3pPr>
      <a:lvl4pPr marL="1746250" indent="-25273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–"/>
        <a:defRPr sz="3200">
          <a:solidFill>
            <a:schemeClr val="tx1"/>
          </a:solidFill>
          <a:latin typeface="+mn-lt"/>
        </a:defRPr>
      </a:lvl4pPr>
      <a:lvl5pPr marL="2241550" indent="-24765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»"/>
        <a:defRPr sz="3200">
          <a:solidFill>
            <a:schemeClr val="tx1"/>
          </a:solidFill>
          <a:latin typeface="+mn-lt"/>
        </a:defRPr>
      </a:lvl5pPr>
      <a:lvl6pPr marL="2698750" indent="-24765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»"/>
        <a:defRPr sz="3200">
          <a:solidFill>
            <a:schemeClr val="tx1"/>
          </a:solidFill>
          <a:latin typeface="+mn-lt"/>
        </a:defRPr>
      </a:lvl6pPr>
      <a:lvl7pPr marL="3155950" indent="-24765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»"/>
        <a:defRPr sz="3200">
          <a:solidFill>
            <a:schemeClr val="tx1"/>
          </a:solidFill>
          <a:latin typeface="+mn-lt"/>
        </a:defRPr>
      </a:lvl7pPr>
      <a:lvl8pPr marL="3613150" indent="-24765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»"/>
        <a:defRPr sz="3200">
          <a:solidFill>
            <a:schemeClr val="tx1"/>
          </a:solidFill>
          <a:latin typeface="+mn-lt"/>
        </a:defRPr>
      </a:lvl8pPr>
      <a:lvl9pPr marL="4070350" indent="-247650" algn="l" defTabSz="998220" rtl="0" eaLnBrk="1" fontAlgn="base" hangingPunct="1">
        <a:spcBef>
          <a:spcPct val="20000"/>
        </a:spcBef>
        <a:spcAft>
          <a:spcPct val="0"/>
        </a:spcAft>
        <a:buClr>
          <a:srgbClr val="800028"/>
        </a:buClr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1" Type="http://schemas.openxmlformats.org/officeDocument/2006/relationships/hyperlink" Target="http://images.google.com/imgres?imgurl=www.estwing.com/images/goggles.gif&amp;imgrefurl=http://www.estwing.com/safety.htm&amp;h=151&amp;w=196&amp;prev=/images?q=safety+goggles&amp;svnum=10&amp;hl=en&amp;lr=&amp;ie=UTF-8&amp;oe=UTF-8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emf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58.png"/><Relationship Id="rId1" Type="http://schemas.openxmlformats.org/officeDocument/2006/relationships/tags" Target="../tags/tag19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5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8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.xml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3.xml"/><Relationship Id="rId2" Type="http://schemas.openxmlformats.org/officeDocument/2006/relationships/image" Target="../media/image58.png"/><Relationship Id="rId1" Type="http://schemas.openxmlformats.org/officeDocument/2006/relationships/tags" Target="../tags/tag32.xml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4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5.xml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7.xml"/><Relationship Id="rId2" Type="http://schemas.openxmlformats.org/officeDocument/2006/relationships/image" Target="../media/image58.png"/><Relationship Id="rId1" Type="http://schemas.openxmlformats.org/officeDocument/2006/relationships/tags" Target="../tags/tag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0.xml"/><Relationship Id="rId4" Type="http://schemas.openxmlformats.org/officeDocument/2006/relationships/image" Target="../media/image90.png"/><Relationship Id="rId3" Type="http://schemas.openxmlformats.org/officeDocument/2006/relationships/tags" Target="../tags/tag39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5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44930" y="740410"/>
            <a:ext cx="9502775" cy="2639695"/>
          </a:xfrm>
        </p:spPr>
        <p:txBody>
          <a:bodyPr/>
          <a:lstStyle/>
          <a:p>
            <a:pPr algn="ctr"/>
            <a:r>
              <a:rPr lang="zh-CN" altLang="en-US" sz="6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湖南省新冠肺炎疫情防控</a:t>
            </a:r>
            <a:br>
              <a:rPr lang="zh-CN" altLang="en-US" sz="6000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6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志愿者培训</a:t>
            </a:r>
            <a:r>
              <a:rPr lang="en-US" altLang="zh-CN" sz="5865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    </a:t>
            </a:r>
            <a:br>
              <a:rPr lang="en-US" altLang="zh-CN" sz="5865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5865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en-US" altLang="zh-CN" sz="36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        </a:t>
            </a:r>
            <a:r>
              <a:rPr lang="en-US" altLang="zh-CN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---</a:t>
            </a:r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个人防护</a:t>
            </a:r>
            <a:r>
              <a:rPr lang="zh-CN" altLang="en-US" sz="36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篇</a:t>
            </a:r>
            <a:endParaRPr lang="zh-CN" altLang="en-US" sz="3600" b="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667000" y="4265428"/>
            <a:ext cx="6858000" cy="1655763"/>
          </a:xfrm>
        </p:spPr>
        <p:txBody>
          <a:bodyPr/>
          <a:lstStyle/>
          <a:p>
            <a:r>
              <a:rPr lang="zh-CN" altLang="en-US" sz="2665" dirty="0" smtClean="0">
                <a:solidFill>
                  <a:schemeClr val="tx1"/>
                </a:solidFill>
              </a:rPr>
              <a:t>湖南省疾病预防控制中心                                                                                                </a:t>
            </a:r>
            <a:endParaRPr lang="en-US" altLang="zh-CN" sz="2665" dirty="0" smtClean="0">
              <a:solidFill>
                <a:schemeClr val="tx1"/>
              </a:solidFill>
            </a:endParaRPr>
          </a:p>
          <a:p>
            <a:endParaRPr lang="zh-CN" altLang="en-US" sz="2665" dirty="0" smtClean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9" name="Rectangle 2"/>
          <p:cNvSpPr/>
          <p:nvPr/>
        </p:nvSpPr>
        <p:spPr>
          <a:xfrm>
            <a:off x="5624513" y="2871788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sp>
        <p:nvSpPr>
          <p:cNvPr id="47110" name="Rectangle 3"/>
          <p:cNvSpPr/>
          <p:nvPr/>
        </p:nvSpPr>
        <p:spPr>
          <a:xfrm>
            <a:off x="5495925" y="2871788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sp>
        <p:nvSpPr>
          <p:cNvPr id="47111" name="Rectangle 4"/>
          <p:cNvSpPr/>
          <p:nvPr/>
        </p:nvSpPr>
        <p:spPr>
          <a:xfrm>
            <a:off x="5453063" y="2882503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sp>
        <p:nvSpPr>
          <p:cNvPr id="47112" name="Rectangle 5"/>
          <p:cNvSpPr/>
          <p:nvPr/>
        </p:nvSpPr>
        <p:spPr>
          <a:xfrm>
            <a:off x="5581650" y="2907506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sp>
        <p:nvSpPr>
          <p:cNvPr id="47113" name="Rectangle 7"/>
          <p:cNvSpPr/>
          <p:nvPr/>
        </p:nvSpPr>
        <p:spPr>
          <a:xfrm>
            <a:off x="5495925" y="2900363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sp>
        <p:nvSpPr>
          <p:cNvPr id="47114" name="Rectangle 12"/>
          <p:cNvSpPr/>
          <p:nvPr/>
        </p:nvSpPr>
        <p:spPr>
          <a:xfrm>
            <a:off x="4389835" y="1250156"/>
            <a:ext cx="3294459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3000" b="1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</a:rPr>
              <a:t>摘防护口罩的方法</a:t>
            </a:r>
            <a:endParaRPr lang="zh-CN" altLang="en-US" sz="3000" b="1" dirty="0">
              <a:solidFill>
                <a:schemeClr val="hlin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115" name="Rectangle 14"/>
          <p:cNvSpPr/>
          <p:nvPr/>
        </p:nvSpPr>
        <p:spPr>
          <a:xfrm>
            <a:off x="5667375" y="3053953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sp>
        <p:nvSpPr>
          <p:cNvPr id="47116" name="Rectangle 16"/>
          <p:cNvSpPr/>
          <p:nvPr/>
        </p:nvSpPr>
        <p:spPr>
          <a:xfrm>
            <a:off x="5856685" y="3200400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sp>
        <p:nvSpPr>
          <p:cNvPr id="47117" name="Rectangle 17"/>
          <p:cNvSpPr/>
          <p:nvPr/>
        </p:nvSpPr>
        <p:spPr>
          <a:xfrm>
            <a:off x="1624330" y="3141980"/>
            <a:ext cx="46482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不要接触口罩前面（污染面）</a:t>
            </a:r>
            <a:r>
              <a:rPr lang="en-US" altLang="zh-CN" sz="1030" dirty="0"/>
              <a:t> </a:t>
            </a:r>
            <a:endParaRPr lang="en-US" altLang="zh-CN" sz="1030" dirty="0"/>
          </a:p>
        </p:txBody>
      </p:sp>
      <p:sp>
        <p:nvSpPr>
          <p:cNvPr id="47118" name="Rectangle 18"/>
          <p:cNvSpPr/>
          <p:nvPr/>
        </p:nvSpPr>
        <p:spPr>
          <a:xfrm>
            <a:off x="1697355" y="3627755"/>
            <a:ext cx="399034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先解开下面的系带，再解开上面的系带</a:t>
            </a:r>
            <a:r>
              <a:rPr lang="en-US" altLang="zh-CN" sz="1030" dirty="0"/>
              <a:t> </a:t>
            </a:r>
            <a:endParaRPr lang="en-US" altLang="zh-CN" sz="1030" dirty="0"/>
          </a:p>
        </p:txBody>
      </p:sp>
      <p:sp>
        <p:nvSpPr>
          <p:cNvPr id="47119" name="Rectangle 19"/>
          <p:cNvSpPr/>
          <p:nvPr/>
        </p:nvSpPr>
        <p:spPr>
          <a:xfrm>
            <a:off x="6257925" y="3574415"/>
            <a:ext cx="42094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用手仅捏住口罩的系带丢至医疗废物容器内</a:t>
            </a:r>
            <a:r>
              <a:rPr lang="en-US" altLang="zh-CN" sz="1030" dirty="0"/>
              <a:t> </a:t>
            </a:r>
            <a:endParaRPr lang="en-US" altLang="zh-CN" sz="1030" dirty="0"/>
          </a:p>
        </p:txBody>
      </p:sp>
      <p:pic>
        <p:nvPicPr>
          <p:cNvPr id="47120" name="Picture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7860" y="1953816"/>
            <a:ext cx="1206103" cy="1077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21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781" y="1791891"/>
            <a:ext cx="1562100" cy="13835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22" name="Picture 12"/>
          <p:cNvPicPr>
            <a:picLocks noChangeAspect="1"/>
          </p:cNvPicPr>
          <p:nvPr/>
        </p:nvPicPr>
        <p:blipFill>
          <a:blip r:embed="rId3"/>
          <a:srcRect l="3140" t="62161" r="76955" b="21211"/>
          <a:stretch>
            <a:fillRect/>
          </a:stretch>
        </p:blipFill>
        <p:spPr>
          <a:xfrm>
            <a:off x="5286375" y="1953816"/>
            <a:ext cx="1026319" cy="10798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23" name="Picture 12"/>
          <p:cNvPicPr>
            <a:picLocks noChangeAspect="1"/>
          </p:cNvPicPr>
          <p:nvPr/>
        </p:nvPicPr>
        <p:blipFill>
          <a:blip r:embed="rId3"/>
          <a:srcRect l="4448" t="41777" r="78682" b="41469"/>
          <a:stretch>
            <a:fillRect/>
          </a:stretch>
        </p:blipFill>
        <p:spPr>
          <a:xfrm>
            <a:off x="6474619" y="1791891"/>
            <a:ext cx="1025129" cy="12418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24" name="Picture 12"/>
          <p:cNvPicPr>
            <a:picLocks noChangeAspect="1"/>
          </p:cNvPicPr>
          <p:nvPr/>
        </p:nvPicPr>
        <p:blipFill>
          <a:blip r:embed="rId3"/>
          <a:srcRect l="2603" t="82066" r="72769" b="583"/>
          <a:stretch>
            <a:fillRect/>
          </a:stretch>
        </p:blipFill>
        <p:spPr>
          <a:xfrm>
            <a:off x="5287566" y="4130279"/>
            <a:ext cx="1025128" cy="1296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25" name="Text Box 12"/>
          <p:cNvSpPr txBox="1"/>
          <p:nvPr/>
        </p:nvSpPr>
        <p:spPr>
          <a:xfrm>
            <a:off x="6743700" y="4653915"/>
            <a:ext cx="2917190" cy="95313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90830" lvl="0" indent="-290830" eaLnBrk="1" hangingPunct="1">
              <a:spcBef>
                <a:spcPct val="0"/>
              </a:spcBef>
              <a:buNone/>
            </a:pPr>
            <a:r>
              <a:rPr lang="en-US" altLang="zh-CN" sz="2000" dirty="0">
                <a:latin typeface="Lucida Sans Unicode" panose="020B0602030504020204" pitchFamily="34" charset="0"/>
              </a:rPr>
              <a:t> </a:t>
            </a:r>
            <a:r>
              <a:rPr lang="zh-CN" altLang="en-US" sz="2800" dirty="0">
                <a:latin typeface="Lucida Sans Unicode" panose="020B0602030504020204" pitchFamily="34" charset="0"/>
                <a:ea typeface="华文行楷" panose="02010800040101010101" pitchFamily="2" charset="-122"/>
              </a:rPr>
              <a:t>实施</a:t>
            </a:r>
            <a:endParaRPr lang="en-US" altLang="zh-CN" sz="2800" dirty="0">
              <a:latin typeface="Lucida Sans Unicode" panose="020B0602030504020204" pitchFamily="34" charset="0"/>
            </a:endParaRPr>
          </a:p>
          <a:p>
            <a:pPr marL="290830" lvl="0" indent="-290830"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Lucida Sans Unicode" panose="020B0602030504020204" pitchFamily="34" charset="0"/>
                <a:ea typeface="华文行楷" panose="02010800040101010101" pitchFamily="2" charset="-122"/>
              </a:rPr>
              <a:t>手卫生</a:t>
            </a:r>
            <a:endParaRPr lang="zh-CN" altLang="en-US" sz="2800" dirty="0">
              <a:latin typeface="Lucida Sans Unicode" panose="020B060203050402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3" name="Rectangle 3"/>
          <p:cNvSpPr txBox="1"/>
          <p:nvPr/>
        </p:nvSpPr>
        <p:spPr>
          <a:xfrm>
            <a:off x="1196975" y="1005840"/>
            <a:ext cx="6411595" cy="2514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90000"/>
              </a:lnSpc>
              <a:buNone/>
            </a:pPr>
            <a:r>
              <a:rPr lang="zh-CN" altLang="en-US" sz="2800" b="1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</a:rPr>
              <a:t>注意事项：</a:t>
            </a:r>
            <a:endParaRPr lang="en-US" altLang="zh-CN" sz="2800" b="1" dirty="0">
              <a:solidFill>
                <a:schemeClr val="hlin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algn="just" eaLnBrk="1" hangingPunct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不应一只手捏鼻夹。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algn="just" eaLnBrk="1" hangingPunct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每次佩戴医用防护口罩应进行密合性检查。检查方法：将双手完全盖住防护口罩，快速的呼气，若鼻夹附近有漏气应调整鼻夹，若漏气位于四周，应调整到不漏气为止。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8134" name="Picture 4"/>
          <p:cNvPicPr>
            <a:picLocks noChangeAspect="1"/>
          </p:cNvPicPr>
          <p:nvPr/>
        </p:nvPicPr>
        <p:blipFill>
          <a:blip r:embed="rId1"/>
          <a:srcRect l="1651" t="57019" r="79205" b="27927"/>
          <a:stretch>
            <a:fillRect/>
          </a:stretch>
        </p:blipFill>
        <p:spPr>
          <a:xfrm>
            <a:off x="8255794" y="972741"/>
            <a:ext cx="1671638" cy="1999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504" y="3226594"/>
            <a:ext cx="3253978" cy="22633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6" name="Rectangle 3"/>
          <p:cNvSpPr>
            <a:spLocks noGrp="1"/>
          </p:cNvSpPr>
          <p:nvPr/>
        </p:nvSpPr>
        <p:spPr>
          <a:xfrm>
            <a:off x="2125266" y="3509963"/>
            <a:ext cx="3593306" cy="20478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lnSpc>
                <a:spcPct val="90000"/>
              </a:lnSpc>
            </a:pPr>
            <a:r>
              <a:rPr lang="zh-CN" altLang="en-US" sz="1350" b="1" dirty="0">
                <a:solidFill>
                  <a:schemeClr val="folHlink"/>
                </a:solidFill>
                <a:latin typeface="微软雅黑" panose="020B0503020204020204" charset="-122"/>
                <a:ea typeface="微软雅黑" panose="020B0503020204020204" charset="-122"/>
              </a:rPr>
              <a:t>密合性检查</a:t>
            </a:r>
            <a:endParaRPr lang="en-US" altLang="zh-CN" sz="1350" b="1" dirty="0">
              <a:solidFill>
                <a:schemeClr val="folHlin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用力呼气，呼吸器内部正压</a:t>
            </a:r>
            <a:r>
              <a:rPr lang="en-US" altLang="zh-CN" sz="1350" b="1" dirty="0">
                <a:latin typeface="微软雅黑" panose="020B0503020204020204" charset="-122"/>
                <a:ea typeface="微软雅黑" panose="020B0503020204020204" charset="-122"/>
              </a:rPr>
              <a:t>= </a:t>
            </a: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无泄漏，</a:t>
            </a:r>
            <a:r>
              <a:rPr lang="en-US" altLang="zh-CN" sz="135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如果有泄漏，调整位置并且</a:t>
            </a:r>
            <a:r>
              <a:rPr lang="en-US" altLang="zh-CN" sz="1350" b="1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或</a:t>
            </a:r>
            <a:r>
              <a:rPr lang="en-US" altLang="zh-CN" sz="135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拉紧呼吸器的带子，然后重新测试。</a:t>
            </a:r>
            <a:endParaRPr lang="en-US" altLang="zh-CN" sz="135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重复操作直到呼吸器的密封性达到要求。</a:t>
            </a:r>
            <a:endParaRPr lang="en-US" altLang="zh-CN" sz="1350" b="1" dirty="0">
              <a:solidFill>
                <a:schemeClr val="folHlin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深吸气，如果没有泄漏，负压将会使呼吸器贴向你的面部，泄漏将导致空气通过密封的空隙进入。</a:t>
            </a:r>
            <a:endParaRPr lang="zh-CN" altLang="en-US" sz="13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ull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81" name="标题 1"/>
          <p:cNvSpPr txBox="1"/>
          <p:nvPr/>
        </p:nvSpPr>
        <p:spPr>
          <a:xfrm>
            <a:off x="1981200" y="22883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三、手套</a:t>
            </a:r>
            <a:endParaRPr lang="zh-CN" altLang="en-US" sz="3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182" name="内容占位符 2"/>
          <p:cNvSpPr txBox="1"/>
          <p:nvPr/>
        </p:nvSpPr>
        <p:spPr>
          <a:xfrm>
            <a:off x="1981200" y="114300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buNone/>
            </a:pPr>
            <a:r>
              <a:rPr lang="zh-CN" altLang="en-US" sz="2100" dirty="0">
                <a:latin typeface="微软雅黑" panose="020B0503020204020204" charset="-122"/>
                <a:ea typeface="微软雅黑" panose="020B0503020204020204" charset="-122"/>
              </a:rPr>
              <a:t>适用范围：</a:t>
            </a:r>
            <a:endParaRPr lang="zh-CN" altLang="en-US" sz="2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30000"/>
              </a:lnSpc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定人群进入污染区域或进行相关操作时（特定人群在进行诊疗操作、实验室检测、尸体处理、转运等工作时），根据工作内容，佩戴橡胶、丁腈等材质手套。在接触不同患者或手套破损时，应及时消毒，更换手套，并进行手卫生。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0" indent="0" eaLnBrk="1" hangingPunct="1">
              <a:lnSpc>
                <a:spcPct val="130000"/>
              </a:lnSpc>
              <a:buNone/>
            </a:pPr>
            <a:r>
              <a:rPr lang="zh-CN" altLang="en-US" sz="2100" dirty="0">
                <a:latin typeface="微软雅黑" panose="020B0503020204020204" charset="-122"/>
                <a:ea typeface="微软雅黑" panose="020B0503020204020204" charset="-122"/>
              </a:rPr>
              <a:t>需正确穿戴和摘脱，注意及时更换手套。</a:t>
            </a:r>
            <a:endParaRPr lang="en-US" altLang="zh-CN" sz="2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30000"/>
              </a:lnSpc>
              <a:buNone/>
            </a:pPr>
            <a:r>
              <a:rPr lang="zh-CN" altLang="en-US" sz="2100" dirty="0">
                <a:latin typeface="微软雅黑" panose="020B0503020204020204" charset="-122"/>
                <a:ea typeface="微软雅黑" panose="020B0503020204020204" charset="-122"/>
              </a:rPr>
              <a:t>禁止戴手套离开诊疗区域。</a:t>
            </a:r>
            <a:endParaRPr lang="en-US" altLang="zh-CN" sz="2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30000"/>
              </a:lnSpc>
              <a:buNone/>
            </a:pPr>
            <a:r>
              <a:rPr lang="zh-CN" altLang="en-US" sz="2100" dirty="0">
                <a:latin typeface="微软雅黑" panose="020B0503020204020204" charset="-122"/>
                <a:ea typeface="微软雅黑" panose="020B0503020204020204" charset="-122"/>
              </a:rPr>
              <a:t>戴手套不能取代手卫生。</a:t>
            </a:r>
            <a:r>
              <a:rPr lang="zh-CN" altLang="zh-CN" sz="21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0183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80" y="4495959"/>
            <a:ext cx="1413272" cy="1151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959" y="4813935"/>
            <a:ext cx="658416" cy="5155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5" name="Picture 11" descr="第三步 掌心相对，双手交叉沿指缝相互摩擦[1]"/>
          <p:cNvPicPr>
            <a:picLocks noChangeAspect="1"/>
          </p:cNvPicPr>
          <p:nvPr/>
        </p:nvPicPr>
        <p:blipFill>
          <a:blip r:embed="rId3"/>
          <a:srcRect r="8028"/>
          <a:stretch>
            <a:fillRect/>
          </a:stretch>
        </p:blipFill>
        <p:spPr>
          <a:xfrm>
            <a:off x="8991204" y="4343559"/>
            <a:ext cx="1397794" cy="1138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6" name="TextBox 24"/>
          <p:cNvSpPr txBox="1"/>
          <p:nvPr/>
        </p:nvSpPr>
        <p:spPr>
          <a:xfrm>
            <a:off x="7525703" y="5867559"/>
            <a:ext cx="2117408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戴手套不等于洗手！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ull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9" name="标题 1"/>
          <p:cNvSpPr txBox="1"/>
          <p:nvPr/>
        </p:nvSpPr>
        <p:spPr>
          <a:xfrm>
            <a:off x="2828925" y="729854"/>
            <a:ext cx="6172200" cy="52982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四、护目镜</a:t>
            </a:r>
            <a:endParaRPr lang="zh-CN" altLang="en-US" sz="3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230" name="内容占位符 2"/>
          <p:cNvSpPr txBox="1"/>
          <p:nvPr/>
        </p:nvSpPr>
        <p:spPr>
          <a:xfrm>
            <a:off x="1386840" y="1755140"/>
            <a:ext cx="9582150" cy="3073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buNone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适用范围：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入污染区域或进行相关操作时（特定人群在进行诊疗操作、实验室检测、尸体处理、转运等工作时），眼睛、眼结膜及面部有被血液、体液、分泌物、排泄物及液体喷溅等污染的风险时，应佩戴防护面屏或护目镜。重复使用的防护面屏或护目镜每次使用后，应及时进行消毒干燥，卫生保存备用，防止二次污染。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适用于二级防护。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0" indent="0" eaLnBrk="1" hangingPunct="1">
              <a:lnSpc>
                <a:spcPct val="150000"/>
              </a:lnSpc>
              <a:buNone/>
            </a:pPr>
            <a:endParaRPr lang="en-US" altLang="zh-CN" sz="1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50000"/>
              </a:lnSpc>
              <a:buNone/>
            </a:pPr>
            <a:endParaRPr lang="zh-CN" altLang="en-US" sz="2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2231" name="Picture 4" descr="goggles">
            <a:hlinkClick r:id="rId1"/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721" y="5029439"/>
            <a:ext cx="1320403" cy="995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3" name="标题 1"/>
          <p:cNvSpPr txBox="1"/>
          <p:nvPr/>
        </p:nvSpPr>
        <p:spPr>
          <a:xfrm>
            <a:off x="3009900" y="1063229"/>
            <a:ext cx="6172200" cy="6381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五、防护面罩</a:t>
            </a:r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防护面屏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254" name="内容占位符 2"/>
          <p:cNvSpPr txBox="1"/>
          <p:nvPr/>
        </p:nvSpPr>
        <p:spPr>
          <a:xfrm>
            <a:off x="2150269" y="2134791"/>
            <a:ext cx="7942660" cy="291584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10000"/>
              </a:lnSpc>
              <a:buNone/>
            </a:pPr>
            <a:r>
              <a:rPr lang="en-US" altLang="en-US" sz="2800" dirty="0">
                <a:latin typeface="微软雅黑" panose="020B0503020204020204" charset="-122"/>
                <a:ea typeface="微软雅黑" panose="020B0503020204020204" charset="-122"/>
              </a:rPr>
              <a:t>适用范围：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同护目镜。</a:t>
            </a:r>
            <a:endParaRPr lang="en-US" altLang="en-US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10000"/>
              </a:lnSpc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护目镜和防护面罩</a:t>
            </a: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en-US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防护面屏不需同时使用。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10000"/>
              </a:lnSpc>
              <a:buNone/>
            </a:pPr>
            <a:endParaRPr lang="en-US" altLang="zh-CN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3255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794" y="3158729"/>
            <a:ext cx="1674019" cy="17097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7" name="标题 1"/>
          <p:cNvSpPr txBox="1"/>
          <p:nvPr/>
        </p:nvSpPr>
        <p:spPr>
          <a:xfrm>
            <a:off x="3009900" y="1063229"/>
            <a:ext cx="6172200" cy="52982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六、隔离衣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278" name="内容占位符 2"/>
          <p:cNvSpPr txBox="1"/>
          <p:nvPr/>
        </p:nvSpPr>
        <p:spPr>
          <a:xfrm>
            <a:off x="1333500" y="1983740"/>
            <a:ext cx="6809740" cy="375031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适用范围：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适用于一级防护。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buNone/>
            </a:pP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一次性隔离衣不得重复使用。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如使用可复用的隔离衣，使用后按规定消毒后方可使用。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禁止穿着隔离衣离开上述区域。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4279" name="图片 416771" descr="Img00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0094" y="1647825"/>
            <a:ext cx="1624013" cy="19276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8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241" y="3752850"/>
            <a:ext cx="1575197" cy="186332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>
    <p:pull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301" name="标题 1"/>
          <p:cNvSpPr txBox="1"/>
          <p:nvPr/>
        </p:nvSpPr>
        <p:spPr>
          <a:xfrm>
            <a:off x="1981200" y="6250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七、防护服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302" name="内容占位符 2"/>
          <p:cNvSpPr txBox="1"/>
          <p:nvPr/>
        </p:nvSpPr>
        <p:spPr>
          <a:xfrm>
            <a:off x="1232535" y="2057400"/>
            <a:ext cx="9872345" cy="339471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适用范围：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进入医学观察区采集核酸样本时，场所消毒时。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隔离留观病区（房）、隔离病区（房）、隔离重症监护病区（房）使用。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防护服不得重复使用。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禁止戴着医用防护口罩和穿着防护服离开上述区域。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其他区域和在其他区域的诊疗操作原则上不使用防护服。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ull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5" name="标题 1"/>
          <p:cNvSpPr txBox="1"/>
          <p:nvPr/>
        </p:nvSpPr>
        <p:spPr>
          <a:xfrm>
            <a:off x="2684860" y="934641"/>
            <a:ext cx="6172200" cy="58459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八、速干手消毒剂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206" name="内容占位符 2"/>
          <p:cNvSpPr txBox="1"/>
          <p:nvPr/>
        </p:nvSpPr>
        <p:spPr>
          <a:xfrm>
            <a:off x="2093595" y="1730216"/>
            <a:ext cx="8294846" cy="149447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100" dirty="0">
                <a:latin typeface="微软雅黑" panose="020B0503020204020204" charset="-122"/>
                <a:ea typeface="微软雅黑" panose="020B0503020204020204" charset="-122"/>
              </a:rPr>
              <a:t>适用范围：</a:t>
            </a:r>
            <a:endParaRPr lang="zh-CN" altLang="en-US" sz="2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100" dirty="0">
                <a:latin typeface="微软雅黑" panose="020B0503020204020204" charset="-122"/>
                <a:ea typeface="微软雅黑" panose="020B0503020204020204" charset="-122"/>
              </a:rPr>
              <a:t>医务人员诊疗操作过程中，手部未见明显污染时使用，全院均可使用。</a:t>
            </a:r>
            <a:endParaRPr lang="en-US" altLang="zh-CN" sz="2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buNone/>
            </a:pPr>
            <a:r>
              <a:rPr lang="zh-CN" altLang="en-US" sz="2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集中隔离点的所有区域可使用。</a:t>
            </a:r>
            <a:endParaRPr lang="zh-CN" altLang="en-US" sz="2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45494" y="3576638"/>
            <a:ext cx="4563666" cy="2341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marR="0" lvl="1" indent="-34290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取适量的速干手消毒剂于掌心，</a:t>
            </a:r>
            <a:r>
              <a: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双手相互揉搓覆盖整个双手表面</a:t>
            </a:r>
            <a:r>
              <a: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endParaRPr kumimoji="0" lang="en-US" altLang="zh-CN" sz="195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严格按照医务人员洗手揉搓的步骤进行揉搓。</a:t>
            </a:r>
            <a:endParaRPr kumimoji="0" lang="en-US" altLang="zh-CN" sz="195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双手干燥后，手即达到安全的要求</a:t>
            </a:r>
            <a:r>
              <a: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。</a:t>
            </a:r>
            <a:endParaRPr kumimoji="0" lang="zh-CN" altLang="en-US" sz="195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208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5529" y="3158729"/>
            <a:ext cx="1738313" cy="20943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9" name="Rectangle 7"/>
          <p:cNvSpPr/>
          <p:nvPr/>
        </p:nvSpPr>
        <p:spPr>
          <a:xfrm>
            <a:off x="8320088" y="5538788"/>
            <a:ext cx="1122680" cy="414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30000"/>
              </a:spcBef>
              <a:buNone/>
            </a:pPr>
            <a:r>
              <a:rPr lang="en-US" altLang="zh-CN" sz="2100" b="1" dirty="0">
                <a:solidFill>
                  <a:schemeClr val="hlink"/>
                </a:solidFill>
              </a:rPr>
              <a:t>15~20</a:t>
            </a:r>
            <a:r>
              <a:rPr lang="zh-CN" altLang="en-US" sz="2100" b="1" dirty="0">
                <a:solidFill>
                  <a:schemeClr val="hlink"/>
                </a:solidFill>
              </a:rPr>
              <a:t>秒</a:t>
            </a:r>
            <a:endParaRPr lang="zh-CN" altLang="en-US" sz="2100" b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>
    <p:pull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41" name="灯片编号占位符 4"/>
          <p:cNvSpPr txBox="1">
            <a:spLocks noGrp="1"/>
          </p:cNvSpPr>
          <p:nvPr>
            <p:ph type="sldNum" sz="quarter" idx="12"/>
          </p:nvPr>
        </p:nvSpPr>
        <p:spPr>
          <a:xfrm>
            <a:off x="5010150" y="5339954"/>
            <a:ext cx="2171700" cy="357188"/>
          </a:xfrm>
        </p:spPr>
        <p:txBody>
          <a:bodyPr/>
          <a:p>
            <a:pPr marL="0" indent="0" algn="ctr" eaLnBrk="1" hangingPunct="1">
              <a:spcBef>
                <a:spcPct val="0"/>
              </a:spcBef>
              <a:buNone/>
            </a:pPr>
            <a:fld id="{9A0DB2DC-4C9A-4742-B13C-FB6460FD3503}" type="slidenum">
              <a:rPr lang="en-US" altLang="zh-CN" dirty="0">
                <a:latin typeface="Times New Roman" panose="02020603050405020304" charset="0"/>
              </a:rPr>
            </a:fld>
            <a:endParaRPr lang="en-US" altLang="zh-CN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4342" name="Rectangle 4"/>
          <p:cNvSpPr/>
          <p:nvPr/>
        </p:nvSpPr>
        <p:spPr>
          <a:xfrm>
            <a:off x="4135041" y="914400"/>
            <a:ext cx="4157663" cy="506730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严格执行手卫生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34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5119" y="1931194"/>
            <a:ext cx="1782366" cy="162044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344" name="矩形 9"/>
          <p:cNvSpPr/>
          <p:nvPr/>
        </p:nvSpPr>
        <p:spPr>
          <a:xfrm>
            <a:off x="2443163" y="1500188"/>
            <a:ext cx="198691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lnSpc>
                <a:spcPct val="125000"/>
              </a:lnSpc>
              <a:spcBef>
                <a:spcPct val="0"/>
              </a:spcBef>
              <a:buClr>
                <a:srgbClr val="133150"/>
              </a:buClr>
              <a:buFont typeface="Wingdings" panose="05000000000000000000" pitchFamily="2" charset="2"/>
              <a:buChar char="p"/>
            </a:pPr>
            <a:r>
              <a:rPr lang="zh-CN" altLang="en-US" sz="1800" b="1" dirty="0">
                <a:solidFill>
                  <a:srgbClr val="0D2135"/>
                </a:solidFill>
                <a:latin typeface="微软雅黑" panose="020B0503020204020204" charset="-122"/>
                <a:ea typeface="微软雅黑" panose="020B0503020204020204" charset="-122"/>
              </a:rPr>
              <a:t>手卫生指征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345" name="矩形 10"/>
          <p:cNvSpPr/>
          <p:nvPr/>
        </p:nvSpPr>
        <p:spPr>
          <a:xfrm>
            <a:off x="2369344" y="3639741"/>
            <a:ext cx="3587115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1" indent="0" eaLnBrk="1" hangingPunct="1">
              <a:lnSpc>
                <a:spcPct val="125000"/>
              </a:lnSpc>
              <a:spcBef>
                <a:spcPct val="0"/>
              </a:spcBef>
              <a:buClr>
                <a:srgbClr val="133150"/>
              </a:buClr>
              <a:buFont typeface="Wingdings" panose="05000000000000000000" pitchFamily="2" charset="2"/>
              <a:buChar char="p"/>
            </a:pPr>
            <a:r>
              <a:rPr lang="zh-CN" altLang="en-US" sz="1800" b="1" dirty="0">
                <a:solidFill>
                  <a:srgbClr val="0D2135"/>
                </a:solidFill>
                <a:latin typeface="微软雅黑" panose="020B0503020204020204" charset="-122"/>
                <a:ea typeface="微软雅黑" panose="020B0503020204020204" charset="-122"/>
              </a:rPr>
              <a:t>手卫生步骤（六步洗手法）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4745850" y="1985758"/>
            <a:ext cx="540060" cy="1383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1" lang="zh-CN" altLang="en-US" sz="2100" b="1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两</a:t>
            </a:r>
            <a:endParaRPr kumimoji="1" lang="en-US" altLang="zh-CN" sz="2100" b="1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1" lang="zh-CN" altLang="en-US" sz="2100" b="1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前</a:t>
            </a:r>
            <a:endParaRPr kumimoji="1" lang="en-US" altLang="zh-CN" sz="2100" b="1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1" lang="zh-CN" altLang="en-US" sz="2100" b="1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三</a:t>
            </a:r>
            <a:endParaRPr kumimoji="1" lang="en-US" altLang="zh-CN" sz="2100" b="1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1" lang="zh-CN" altLang="en-US" sz="2100" b="1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后</a:t>
            </a:r>
            <a:endParaRPr kumimoji="1" lang="zh-CN" altLang="en-US" sz="2100" b="1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  <p:pic>
        <p:nvPicPr>
          <p:cNvPr id="14347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19" y="4080272"/>
            <a:ext cx="2322910" cy="152995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348" name="TextBox 13"/>
          <p:cNvSpPr txBox="1"/>
          <p:nvPr/>
        </p:nvSpPr>
        <p:spPr>
          <a:xfrm>
            <a:off x="5178028" y="1877616"/>
            <a:ext cx="1997869" cy="196088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 接触患者前</a:t>
            </a:r>
            <a:endParaRPr lang="en-US" altLang="zh-CN" sz="135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35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清洁</a:t>
            </a:r>
            <a:r>
              <a:rPr lang="en-US" altLang="zh-CN" sz="1350" b="1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无菌操作前</a:t>
            </a:r>
            <a:endParaRPr lang="en-US" altLang="zh-CN" sz="135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35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接触患者后</a:t>
            </a:r>
            <a:endParaRPr lang="en-US" altLang="zh-CN" sz="135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35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接触患者血液、体液后</a:t>
            </a:r>
            <a:endParaRPr lang="en-US" altLang="zh-CN" sz="135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35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接触患者周围环境后</a:t>
            </a:r>
            <a:endParaRPr lang="en-US" altLang="zh-CN" sz="13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349" name="TextBox 14"/>
          <p:cNvSpPr txBox="1"/>
          <p:nvPr/>
        </p:nvSpPr>
        <p:spPr>
          <a:xfrm>
            <a:off x="5286375" y="4362450"/>
            <a:ext cx="1295400" cy="102616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内、外、夹、弓、大、立（至少</a:t>
            </a:r>
            <a:r>
              <a:rPr lang="en-US" altLang="zh-CN" sz="1350" b="1" dirty="0"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1350" b="1" dirty="0">
                <a:latin typeface="微软雅黑" panose="020B0503020204020204" charset="-122"/>
                <a:ea typeface="微软雅黑" panose="020B0503020204020204" charset="-122"/>
              </a:rPr>
              <a:t>秒）</a:t>
            </a:r>
            <a:endParaRPr lang="zh-CN" altLang="en-US" sz="13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350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4199335"/>
            <a:ext cx="927497" cy="756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441" y="4362450"/>
            <a:ext cx="432197" cy="3393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Picture 11" descr="第三步 掌心相对，双手交叉沿指缝相互摩擦[1]"/>
          <p:cNvPicPr>
            <a:picLocks noChangeAspect="1"/>
          </p:cNvPicPr>
          <p:nvPr/>
        </p:nvPicPr>
        <p:blipFill>
          <a:blip r:embed="rId5"/>
          <a:srcRect r="8028"/>
          <a:stretch>
            <a:fillRect/>
          </a:stretch>
        </p:blipFill>
        <p:spPr>
          <a:xfrm>
            <a:off x="8148638" y="4199335"/>
            <a:ext cx="917972" cy="747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3" name="TextBox 24"/>
          <p:cNvSpPr txBox="1"/>
          <p:nvPr/>
        </p:nvSpPr>
        <p:spPr>
          <a:xfrm>
            <a:off x="7067550" y="5063729"/>
            <a:ext cx="232291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戴手套不等于洗手！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354" name="文本框 1"/>
          <p:cNvSpPr txBox="1"/>
          <p:nvPr/>
        </p:nvSpPr>
        <p:spPr>
          <a:xfrm>
            <a:off x="7444979" y="1716881"/>
            <a:ext cx="2322909" cy="21393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1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重要增加指征：</a:t>
            </a:r>
            <a:endParaRPr lang="en-US" altLang="zh-CN" sz="21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、穿戴防护用品前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、脱摘防护用品前、中、后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、进食饮水前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、便前便后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ull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 noRot="1" noChangeArrowheads="1"/>
          </p:cNvSpPr>
          <p:nvPr>
            <p:ph type="ctrTitle"/>
          </p:nvPr>
        </p:nvSpPr>
        <p:spPr bwMode="auto">
          <a:xfrm>
            <a:off x="1981200" y="2438400"/>
            <a:ext cx="8231505" cy="1151255"/>
          </a:xfrm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90000" tIns="46800" rIns="90000" bIns="46800" numCol="1" anchor="b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>
                <a:sym typeface="+mn-ea"/>
              </a:rPr>
              <a:t>二、个人防护分级</a:t>
            </a:r>
            <a:endParaRPr lang="zh-CN" altLang="en-US" sz="600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6000"/>
              <a:t>目录</a:t>
            </a:r>
            <a:endParaRPr lang="zh-CN" altLang="en-US" sz="6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600208"/>
            <a:ext cx="8139178" cy="5388907"/>
          </a:xfrm>
        </p:spPr>
        <p:txBody>
          <a:bodyPr/>
          <a:p>
            <a:r>
              <a:rPr lang="zh-CN" altLang="en-US" sz="4000"/>
              <a:t>个人防护装备介绍</a:t>
            </a:r>
            <a:endParaRPr lang="zh-CN" altLang="en-US" sz="4000"/>
          </a:p>
          <a:p>
            <a:r>
              <a:rPr sz="4000">
                <a:sym typeface="+mn-ea"/>
              </a:rPr>
              <a:t>个人防护分级</a:t>
            </a:r>
            <a:endParaRPr sz="4000">
              <a:sym typeface="+mn-ea"/>
            </a:endParaRPr>
          </a:p>
          <a:p>
            <a:r>
              <a:rPr sz="4000">
                <a:sym typeface="+mn-ea"/>
              </a:rPr>
              <a:t>穿脱</a:t>
            </a:r>
            <a:r>
              <a:rPr lang="zh-CN" sz="4000">
                <a:ea typeface="宋体" panose="02010600030101010101" pitchFamily="2" charset="-122"/>
                <a:sym typeface="+mn-ea"/>
              </a:rPr>
              <a:t>防护服</a:t>
            </a:r>
            <a:endParaRPr lang="zh-CN" sz="4000"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>
    <p:pull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400" y="762000"/>
            <a:ext cx="11231245" cy="533400"/>
          </a:xfrm>
        </p:spPr>
        <p:txBody>
          <a:bodyPr>
            <a:noAutofit/>
          </a:bodyPr>
          <a:p>
            <a:r>
              <a:rPr>
                <a:sym typeface="+mn-ea"/>
              </a:rPr>
              <a:t>一级防护:</a:t>
            </a:r>
            <a:br>
              <a:rPr>
                <a:sym typeface="+mn-ea"/>
              </a:rPr>
            </a:b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1210" y="1809750"/>
            <a:ext cx="9938385" cy="4646295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en-US" altLang="zh-CN" sz="3600"/>
              <a:t>1. </a:t>
            </a:r>
            <a:r>
              <a:rPr sz="3600" b="1">
                <a:solidFill>
                  <a:srgbClr val="FF0000"/>
                </a:solidFill>
              </a:rPr>
              <a:t>一</a:t>
            </a:r>
            <a:r>
              <a:rPr lang="en-US" altLang="zh-CN" sz="3600" b="1">
                <a:solidFill>
                  <a:srgbClr val="FF0000"/>
                </a:solidFill>
              </a:rPr>
              <a:t>级防护要求</a:t>
            </a:r>
            <a:r>
              <a:rPr sz="3600" b="1">
                <a:solidFill>
                  <a:srgbClr val="FF0000"/>
                </a:solidFill>
              </a:rPr>
              <a:t>：日常工作防护，穿工作服、</a:t>
            </a:r>
            <a:r>
              <a:rPr sz="3600" b="1">
                <a:solidFill>
                  <a:srgbClr val="FF0000"/>
                </a:solidFill>
                <a:sym typeface="+mn-ea"/>
              </a:rPr>
              <a:t>戴一次性使用帽子、</a:t>
            </a:r>
            <a:r>
              <a:rPr sz="3600" b="1">
                <a:solidFill>
                  <a:srgbClr val="FF0000"/>
                </a:solidFill>
              </a:rPr>
              <a:t>戴一次性医用外科口罩、</a:t>
            </a:r>
            <a:r>
              <a:rPr sz="3600" b="1">
                <a:solidFill>
                  <a:srgbClr val="FF0000"/>
                </a:solidFill>
                <a:sym typeface="+mn-ea"/>
              </a:rPr>
              <a:t>穿一次性使用隔离衣、</a:t>
            </a:r>
            <a:r>
              <a:rPr sz="3600" b="1">
                <a:solidFill>
                  <a:srgbClr val="FF0000"/>
                </a:solidFill>
              </a:rPr>
              <a:t>戴一次性使用手套。</a:t>
            </a:r>
            <a:endParaRPr sz="36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sz="36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3600"/>
              <a:t>2.一级防护适用范围</a:t>
            </a:r>
            <a:r>
              <a:rPr sz="3600"/>
              <a:t>：污染区以外的安保、保洁、维护秩序、标本运送等工作人员。</a:t>
            </a:r>
            <a:endParaRPr sz="3600"/>
          </a:p>
          <a:p>
            <a:pPr marL="0" indent="0">
              <a:buNone/>
            </a:pPr>
            <a:endParaRPr sz="3600"/>
          </a:p>
        </p:txBody>
      </p:sp>
    </p:spTree>
    <p:custDataLst>
      <p:tags r:id="rId1"/>
    </p:custDataLst>
  </p:cSld>
  <p:clrMapOvr>
    <a:masterClrMapping/>
  </p:clrMapOvr>
  <p:transition>
    <p:pull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0060" y="1038225"/>
            <a:ext cx="11231033" cy="533400"/>
          </a:xfrm>
        </p:spPr>
        <p:txBody>
          <a:bodyPr>
            <a:noAutofit/>
          </a:bodyPr>
          <a:p>
            <a:r>
              <a: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二级防护:</a:t>
            </a:r>
            <a:br>
              <a:rPr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</a:br>
            <a:endParaRPr altLang="zh-CN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7750" y="1857375"/>
            <a:ext cx="10177145" cy="4598670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en-US" altLang="zh-CN" sz="2800" b="1">
                <a:solidFill>
                  <a:srgbClr val="FF0000"/>
                </a:solidFill>
              </a:rPr>
              <a:t>1. </a:t>
            </a:r>
            <a:r>
              <a:rPr sz="2800" b="1">
                <a:solidFill>
                  <a:srgbClr val="FF0000"/>
                </a:solidFill>
              </a:rPr>
              <a:t>二</a:t>
            </a:r>
            <a:r>
              <a:rPr lang="en-US" altLang="zh-CN" sz="2800" b="1">
                <a:solidFill>
                  <a:srgbClr val="FF0000"/>
                </a:solidFill>
              </a:rPr>
              <a:t>级防护要求</a:t>
            </a:r>
            <a:r>
              <a:rPr sz="2800" b="1">
                <a:solidFill>
                  <a:srgbClr val="FF0000"/>
                </a:solidFill>
              </a:rPr>
              <a:t>：穿工作服、</a:t>
            </a:r>
            <a:r>
              <a:rPr sz="2800" b="1">
                <a:solidFill>
                  <a:srgbClr val="FF0000"/>
                </a:solidFill>
                <a:sym typeface="+mn-ea"/>
              </a:rPr>
              <a:t>戴一次性使用帽子、</a:t>
            </a:r>
            <a:r>
              <a:rPr sz="2800" b="1">
                <a:solidFill>
                  <a:srgbClr val="FF0000"/>
                </a:solidFill>
              </a:rPr>
              <a:t>戴</a:t>
            </a:r>
            <a:r>
              <a:rPr lang="en-US" altLang="zh-CN" sz="2800" b="1">
                <a:solidFill>
                  <a:srgbClr val="FF0000"/>
                </a:solidFill>
              </a:rPr>
              <a:t>N95</a:t>
            </a:r>
            <a:r>
              <a:rPr sz="2800" b="1">
                <a:solidFill>
                  <a:srgbClr val="FF0000"/>
                </a:solidFill>
              </a:rPr>
              <a:t>防护口罩、戴护目镜或防护面罩</a:t>
            </a:r>
            <a:r>
              <a:rPr sz="2800" b="1">
                <a:solidFill>
                  <a:srgbClr val="FF0000"/>
                </a:solidFill>
                <a:sym typeface="+mn-ea"/>
              </a:rPr>
              <a:t>、穿一次性医用防护服、穿一次性防护鞋套、戴一次性使用手套</a:t>
            </a:r>
            <a:endParaRPr sz="2800" b="1">
              <a:solidFill>
                <a:srgbClr val="FF0000"/>
              </a:solidFill>
              <a:sym typeface="+mn-ea"/>
            </a:endParaRPr>
          </a:p>
          <a:p>
            <a:pPr marL="0" indent="0">
              <a:buNone/>
            </a:pPr>
            <a:endParaRPr sz="28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800"/>
              <a:t>2.</a:t>
            </a:r>
            <a:r>
              <a:rPr sz="2800"/>
              <a:t>二</a:t>
            </a:r>
            <a:r>
              <a:rPr lang="en-US" altLang="zh-CN" sz="2800"/>
              <a:t>级防护适用范围</a:t>
            </a:r>
            <a:r>
              <a:rPr sz="2800"/>
              <a:t>：集中隔离点、</a:t>
            </a:r>
            <a:r>
              <a:rPr lang="zh-CN" sz="2800">
                <a:ea typeface="宋体" panose="02010600030101010101" pitchFamily="2" charset="-122"/>
              </a:rPr>
              <a:t>中、高风险地区</a:t>
            </a:r>
            <a:r>
              <a:rPr sz="2800"/>
              <a:t>工作人员；标本采集人员；对新冠肺炎感染场所消毒人员；对新冠肺炎感染者进行转运人员；进入新冠肺炎感染者隔离病房人员。</a:t>
            </a:r>
            <a:endParaRPr sz="2800"/>
          </a:p>
          <a:p>
            <a:pPr marL="0" indent="0">
              <a:buNone/>
            </a:pPr>
            <a:endParaRPr sz="2800"/>
          </a:p>
        </p:txBody>
      </p:sp>
    </p:spTree>
    <p:custDataLst>
      <p:tags r:id="rId1"/>
    </p:custDataLst>
  </p:cSld>
  <p:clrMapOvr>
    <a:masterClrMapping/>
  </p:clrMapOvr>
  <p:transition>
    <p:pull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0060" y="885825"/>
            <a:ext cx="11231033" cy="533400"/>
          </a:xfrm>
        </p:spPr>
        <p:txBody>
          <a:bodyPr>
            <a:noAutofit/>
          </a:bodyPr>
          <a:p>
            <a:r>
              <a:rPr sz="4000">
                <a:solidFill>
                  <a:schemeClr val="tx1"/>
                </a:solidFill>
                <a:sym typeface="+mn-ea"/>
              </a:rPr>
              <a:t>三级防护:</a:t>
            </a:r>
            <a:br>
              <a:rPr sz="4000" b="1">
                <a:solidFill>
                  <a:schemeClr val="tx1"/>
                </a:solidFill>
              </a:rPr>
            </a:br>
            <a:endParaRPr altLang="zh-CN" sz="4000" b="1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4375" y="1743710"/>
            <a:ext cx="10922635" cy="471233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3600" b="1">
                <a:solidFill>
                  <a:srgbClr val="FF0000"/>
                </a:solidFill>
              </a:rPr>
              <a:t>1. </a:t>
            </a:r>
            <a:r>
              <a:rPr sz="3600" b="1">
                <a:solidFill>
                  <a:srgbClr val="FF0000"/>
                </a:solidFill>
              </a:rPr>
              <a:t>三</a:t>
            </a:r>
            <a:r>
              <a:rPr lang="en-US" altLang="zh-CN" sz="3600" b="1">
                <a:solidFill>
                  <a:srgbClr val="FF0000"/>
                </a:solidFill>
              </a:rPr>
              <a:t>级防护要求</a:t>
            </a:r>
            <a:r>
              <a:rPr sz="3600" b="1">
                <a:solidFill>
                  <a:srgbClr val="FF0000"/>
                </a:solidFill>
              </a:rPr>
              <a:t>：穿工作服、</a:t>
            </a:r>
            <a:r>
              <a:rPr sz="3600" b="1">
                <a:solidFill>
                  <a:srgbClr val="FF0000"/>
                </a:solidFill>
                <a:sym typeface="+mn-ea"/>
              </a:rPr>
              <a:t>戴一次性使用帽子、穿一次性医用防护服、穿一次性防护鞋套、戴一次性使用手套、戴全面型呼吸防护器</a:t>
            </a:r>
            <a:endParaRPr sz="36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/>
              <a:t>2.</a:t>
            </a:r>
            <a:r>
              <a:t>三</a:t>
            </a:r>
            <a:r>
              <a:rPr lang="en-US" altLang="zh-CN"/>
              <a:t>级防护适用范围</a:t>
            </a:r>
            <a:r>
              <a:t>：有条件的医疗机构在为疑似或确诊患者实施可产生气溶胶操作、手术、新冠病毒核酸检测时可采用三级防护；为疑似或确诊患者实施尸体解剖时采用三级防护。</a:t>
            </a:r>
          </a:p>
        </p:txBody>
      </p:sp>
    </p:spTree>
    <p:custDataLst>
      <p:tags r:id="rId1"/>
    </p:custDataLst>
  </p:cSld>
  <p:clrMapOvr>
    <a:masterClrMapping/>
  </p:clrMapOvr>
  <p:transition>
    <p:pull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 noRot="1" noChangeArrowheads="1"/>
          </p:cNvSpPr>
          <p:nvPr>
            <p:ph type="ctrTitle"/>
          </p:nvPr>
        </p:nvSpPr>
        <p:spPr bwMode="auto">
          <a:xfrm>
            <a:off x="1981200" y="2438400"/>
            <a:ext cx="8231505" cy="1151255"/>
          </a:xfrm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90000" tIns="46800" rIns="90000" bIns="46800" numCol="1" anchor="b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>
                <a:sym typeface="+mn-ea"/>
              </a:rPr>
              <a:t>三、</a:t>
            </a:r>
            <a:r>
              <a:rPr sz="6000">
                <a:sym typeface="+mn-ea"/>
              </a:rPr>
              <a:t>穿脱</a:t>
            </a:r>
            <a:r>
              <a:rPr lang="zh-CN" sz="6000">
                <a:sym typeface="+mn-ea"/>
              </a:rPr>
              <a:t>防护服</a:t>
            </a:r>
            <a:endParaRPr lang="zh-CN" sz="600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975" y="409575"/>
            <a:ext cx="11231033" cy="533400"/>
          </a:xfrm>
        </p:spPr>
        <p:txBody>
          <a:bodyPr>
            <a:noAutofit/>
          </a:bodyPr>
          <a:p>
            <a:r>
              <a:rPr sz="3600">
                <a:sym typeface="+mn-ea"/>
              </a:rPr>
              <a:t>一级防护防护用具穿戴流程</a:t>
            </a:r>
            <a:endParaRPr altLang="zh-CN" sz="36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1327" y="1067443"/>
            <a:ext cx="8139178" cy="5388907"/>
          </a:xfrm>
        </p:spPr>
        <p:txBody>
          <a:bodyPr>
            <a:normAutofit/>
          </a:bodyPr>
          <a:p>
            <a:pPr marL="0" indent="0">
              <a:buNone/>
            </a:pPr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步骤一：更换工作服</a:t>
            </a:r>
            <a:endParaRPr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sz="2400"/>
              <a:t>脱去项链、戒指、耳环、手镯等饰品，换好工作服，进行卫生手消毒，并选择正确的个人防护用具</a:t>
            </a:r>
            <a:endParaRPr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4882" t="6952" r="12555" b="12221"/>
          <a:stretch>
            <a:fillRect/>
          </a:stretch>
        </p:blipFill>
        <p:spPr>
          <a:xfrm>
            <a:off x="2133600" y="2895600"/>
            <a:ext cx="3939540" cy="2470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3632" t="6220" r="18554" b="13587"/>
          <a:stretch>
            <a:fillRect/>
          </a:stretch>
        </p:blipFill>
        <p:spPr>
          <a:xfrm>
            <a:off x="6400800" y="2821940"/>
            <a:ext cx="3753485" cy="24993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ll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250" y="352425"/>
            <a:ext cx="11231033" cy="533400"/>
          </a:xfrm>
        </p:spPr>
        <p:txBody>
          <a:bodyPr>
            <a:noAutofit/>
          </a:bodyPr>
          <a:p>
            <a:r>
              <a:rPr sz="3600">
                <a:sym typeface="+mn-ea"/>
              </a:rPr>
              <a:t>一级防护防护用具穿戴流程</a:t>
            </a:r>
            <a:endParaRPr altLang="zh-CN" sz="36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1327" y="1067443"/>
            <a:ext cx="8139178" cy="5388907"/>
          </a:xfrm>
        </p:spPr>
        <p:txBody>
          <a:bodyPr>
            <a:normAutofit/>
          </a:bodyPr>
          <a:p>
            <a:pPr marL="0" indent="0">
              <a:buNone/>
            </a:pPr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步骤二：戴一次性使用帽子</a:t>
            </a:r>
            <a:endParaRPr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sz="2000"/>
              <a:t>注意尽量避免头发外漏，女性长发者需盘好头发，刘海向上梳理，将帽子由额前罩于头部</a:t>
            </a:r>
            <a:endParaRPr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19871" t="2042" r="19437" b="13750"/>
          <a:stretch>
            <a:fillRect/>
          </a:stretch>
        </p:blipFill>
        <p:spPr>
          <a:xfrm>
            <a:off x="3810000" y="2667000"/>
            <a:ext cx="4123690" cy="32219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pull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875" y="333375"/>
            <a:ext cx="11231033" cy="533400"/>
          </a:xfrm>
        </p:spPr>
        <p:txBody>
          <a:bodyPr>
            <a:noAutofit/>
          </a:bodyPr>
          <a:p>
            <a:r>
              <a:rPr sz="3600">
                <a:sym typeface="+mn-ea"/>
              </a:rPr>
              <a:t>一级防护防护用具穿戴流程</a:t>
            </a:r>
            <a:endParaRPr altLang="zh-CN" sz="36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15135" y="1067435"/>
            <a:ext cx="8948420" cy="5388610"/>
          </a:xfrm>
        </p:spPr>
        <p:txBody>
          <a:bodyPr>
            <a:normAutofit/>
          </a:bodyPr>
          <a:p>
            <a:pPr marL="0" indent="0">
              <a:buNone/>
            </a:pPr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步骤三：戴一次性外科口罩</a:t>
            </a:r>
            <a:endParaRPr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sz="2000"/>
              <a:t>取出口罩，口罩有颜色的一面向外，将口罩罩住口鼻、下巴，将口罩下方带系于颈后，上方带系于头顶中部，将双手指尖放在鼻夹上，从中间位置开始，用手指向内按压，并逐步向两侧移动，根据鼻梁形状塑造鼻夹</a:t>
            </a:r>
            <a:endParaRPr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2111" t="7873" r="28349" b="15144"/>
          <a:stretch>
            <a:fillRect/>
          </a:stretch>
        </p:blipFill>
        <p:spPr>
          <a:xfrm>
            <a:off x="2667000" y="2818765"/>
            <a:ext cx="2565400" cy="1939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3799" t="2326" r="30723" b="15570"/>
          <a:stretch>
            <a:fillRect/>
          </a:stretch>
        </p:blipFill>
        <p:spPr>
          <a:xfrm>
            <a:off x="6019800" y="2753995"/>
            <a:ext cx="2696845" cy="20148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2200" t="4569" r="21846" b="11609"/>
          <a:stretch>
            <a:fillRect/>
          </a:stretch>
        </p:blipFill>
        <p:spPr>
          <a:xfrm>
            <a:off x="2667000" y="4876800"/>
            <a:ext cx="2565400" cy="17513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6530" t="6433" r="20454" b="12667"/>
          <a:stretch>
            <a:fillRect/>
          </a:stretch>
        </p:blipFill>
        <p:spPr>
          <a:xfrm>
            <a:off x="5996305" y="4876800"/>
            <a:ext cx="2720340" cy="17519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pull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975" y="457200"/>
            <a:ext cx="11231033" cy="533400"/>
          </a:xfrm>
        </p:spPr>
        <p:txBody>
          <a:bodyPr>
            <a:noAutofit/>
          </a:bodyPr>
          <a:p>
            <a:r>
              <a:rPr sz="3600">
                <a:sym typeface="+mn-ea"/>
              </a:rPr>
              <a:t>一级防护防护用具穿戴流程</a:t>
            </a:r>
            <a:endParaRPr altLang="zh-CN" sz="36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1327" y="1067443"/>
            <a:ext cx="8139178" cy="5388907"/>
          </a:xfrm>
        </p:spPr>
        <p:txBody>
          <a:bodyPr>
            <a:normAutofit/>
          </a:bodyPr>
          <a:p>
            <a:pPr marL="0" indent="0">
              <a:buNone/>
            </a:pPr>
            <a:r>
              <a:rPr sz="4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步骤四：穿一次性隔离衣</a:t>
            </a:r>
            <a:endParaRPr sz="4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sz="2800"/>
              <a:t>对其衣襟，系紧系带。两手持衣领，由衣领中央顺着边缘系好领口，将隔离衣边缘对齐并系紧</a:t>
            </a:r>
            <a:endParaRPr sz="28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4668" t="2495" r="13505" b="12745"/>
          <a:stretch>
            <a:fillRect/>
          </a:stretch>
        </p:blipFill>
        <p:spPr>
          <a:xfrm>
            <a:off x="2026285" y="3048000"/>
            <a:ext cx="3702050" cy="2159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3255" t="2004" r="12455" b="13614"/>
          <a:stretch>
            <a:fillRect/>
          </a:stretch>
        </p:blipFill>
        <p:spPr>
          <a:xfrm>
            <a:off x="6424295" y="3048000"/>
            <a:ext cx="3829050" cy="2159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ll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sz="4000">
                <a:sym typeface="+mn-ea"/>
              </a:rPr>
              <a:t>一级防护防护用具穿戴流程</a:t>
            </a:r>
            <a:endParaRPr altLang="zh-CN" sz="40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1327" y="1067443"/>
            <a:ext cx="8139178" cy="5388907"/>
          </a:xfrm>
        </p:spPr>
        <p:txBody>
          <a:bodyPr>
            <a:normAutofit/>
          </a:bodyPr>
          <a:p>
            <a:pPr marL="0" indent="0">
              <a:buNone/>
            </a:pPr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步骤五：戴一次性使用手套</a:t>
            </a:r>
            <a:endParaRPr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sz="2400"/>
              <a:t>检查手套是否破损，穿戴调整合适</a:t>
            </a:r>
            <a:endParaRPr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9684" t="2720" r="12098" b="12802"/>
          <a:stretch>
            <a:fillRect/>
          </a:stretch>
        </p:blipFill>
        <p:spPr>
          <a:xfrm>
            <a:off x="2057400" y="3048000"/>
            <a:ext cx="3478530" cy="2115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4712" t="1689" r="11635" b="11746"/>
          <a:stretch>
            <a:fillRect/>
          </a:stretch>
        </p:blipFill>
        <p:spPr>
          <a:xfrm>
            <a:off x="6536055" y="3048635"/>
            <a:ext cx="3629660" cy="21151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ll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265" y="295275"/>
            <a:ext cx="11231033" cy="533400"/>
          </a:xfrm>
        </p:spPr>
        <p:txBody>
          <a:bodyPr>
            <a:noAutofit/>
          </a:bodyPr>
          <a:p>
            <a:r>
              <a:rPr sz="3600">
                <a:sym typeface="+mn-ea"/>
              </a:rPr>
              <a:t>一级防护防护用具穿戴流程</a:t>
            </a:r>
            <a:endParaRPr altLang="zh-CN" sz="36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7042" y="991243"/>
            <a:ext cx="8139178" cy="5388907"/>
          </a:xfrm>
        </p:spPr>
        <p:txBody>
          <a:bodyPr>
            <a:normAutofit/>
          </a:bodyPr>
          <a:p>
            <a:pPr marL="0" indent="0">
              <a:buNone/>
            </a:pPr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步骤六：脱卸全套防护用具，防止感染</a:t>
            </a:r>
            <a:endParaRPr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sz="2000" b="1">
                <a:solidFill>
                  <a:srgbClr val="7030A0"/>
                </a:solidFill>
              </a:rPr>
              <a:t>摘掉手套，消毒双手；脱掉隔离衣，由内向外折叠丢弃，继续消毒双手；再脱口罩，脱口罩时先解开下方系带，再解开上方系带，用手捏住系带丢弃，再次消毒双手</a:t>
            </a:r>
            <a:r>
              <a:rPr sz="2000"/>
              <a:t>（注意：需确认在安全区域内摘除口罩，切记不要用手接触口罩污染面）；脱帽子，双手抓住耳后双侧边缘，将帽子轻轻摘下，帽子内朝外丢弃，并消毒双手</a:t>
            </a:r>
            <a:endParaRPr lang="en-US" altLang="zh-CN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24040" t="5189" r="12215" b="12700"/>
          <a:stretch>
            <a:fillRect/>
          </a:stretch>
        </p:blipFill>
        <p:spPr>
          <a:xfrm>
            <a:off x="1997710" y="3276600"/>
            <a:ext cx="2382520" cy="1728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12478" t="2769" r="10784" b="14043"/>
          <a:stretch>
            <a:fillRect/>
          </a:stretch>
        </p:blipFill>
        <p:spPr>
          <a:xfrm>
            <a:off x="4572000" y="3276600"/>
            <a:ext cx="2766695" cy="17284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10119" t="6837" r="13104" b="9587"/>
          <a:stretch>
            <a:fillRect/>
          </a:stretch>
        </p:blipFill>
        <p:spPr>
          <a:xfrm>
            <a:off x="7543800" y="3276600"/>
            <a:ext cx="2884170" cy="17291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8672" t="4059" r="17889" b="13351"/>
          <a:stretch>
            <a:fillRect/>
          </a:stretch>
        </p:blipFill>
        <p:spPr>
          <a:xfrm>
            <a:off x="1981200" y="5144135"/>
            <a:ext cx="2405380" cy="1677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l="12686" t="1034" r="11746" b="11678"/>
          <a:stretch>
            <a:fillRect/>
          </a:stretch>
        </p:blipFill>
        <p:spPr>
          <a:xfrm>
            <a:off x="4572000" y="5144770"/>
            <a:ext cx="2771140" cy="16306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t="2023" r="14163" b="13955"/>
          <a:stretch>
            <a:fillRect/>
          </a:stretch>
        </p:blipFill>
        <p:spPr>
          <a:xfrm>
            <a:off x="7586345" y="5156835"/>
            <a:ext cx="2846705" cy="15392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pull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 noRot="1" noChangeArrowheads="1"/>
          </p:cNvSpPr>
          <p:nvPr>
            <p:ph type="ctrTitle"/>
          </p:nvPr>
        </p:nvSpPr>
        <p:spPr bwMode="auto">
          <a:xfrm>
            <a:off x="2057400" y="1752600"/>
            <a:ext cx="8231505" cy="1151255"/>
          </a:xfrm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90000" tIns="46800" rIns="90000" bIns="46800" numCol="1" anchor="b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>
                <a:sym typeface="+mn-ea"/>
              </a:rPr>
              <a:t>一、个人防护装备介绍</a:t>
            </a:r>
            <a:endParaRPr kumimoji="0" lang="zh-CN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3186430" y="4308475"/>
            <a:ext cx="5819775" cy="605155"/>
          </a:xfrm>
        </p:spPr>
        <p:txBody>
          <a:bodyPr vert="horz" wrap="square" lIns="91440" tIns="0" rIns="91440" bIns="45720" numCol="1" anchor="t" anchorCtr="0" compatLnSpc="1">
            <a:noAutofit/>
          </a:bodyPr>
          <a:lstStyle/>
          <a:p>
            <a:pPr marL="27305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kumimoji="0" lang="zh-CN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二级防护穿戴操作流程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296043"/>
            <a:ext cx="8139178" cy="5388907"/>
          </a:xfrm>
        </p:spPr>
        <p:txBody>
          <a:bodyPr/>
          <a:p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操作者准备：</a:t>
            </a:r>
            <a:r>
              <a:rPr sz="2400"/>
              <a:t>长发需盘好头发,修剪指甲，去双手上饰物，着二次隔离衣、着鞋套并更换工作鞋(无带无扣)，防护用品(均符合国家相关标准，在有效期内使用)</a:t>
            </a:r>
            <a:endParaRPr sz="2400"/>
          </a:p>
          <a:p>
            <a:pPr marL="0" indent="0">
              <a:buNone/>
            </a:pPr>
            <a:endParaRPr lang="en-US" altLang="zh-CN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1572" b="3140"/>
          <a:stretch>
            <a:fillRect/>
          </a:stretch>
        </p:blipFill>
        <p:spPr>
          <a:xfrm>
            <a:off x="2362200" y="2819400"/>
            <a:ext cx="1905000" cy="2056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7168" b="1857"/>
          <a:stretch>
            <a:fillRect/>
          </a:stretch>
        </p:blipFill>
        <p:spPr>
          <a:xfrm>
            <a:off x="5105400" y="2819400"/>
            <a:ext cx="1973580" cy="20567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2818765"/>
            <a:ext cx="2050415" cy="2057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pull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4000" b="0"/>
              <a:t>二级防护</a:t>
            </a:r>
            <a:r>
              <a:rPr lang="zh-CN" altLang="en-US" sz="4000" b="0">
                <a:solidFill>
                  <a:srgbClr val="7030A0"/>
                </a:solidFill>
              </a:rPr>
              <a:t>穿</a:t>
            </a:r>
            <a:r>
              <a:rPr lang="zh-CN" altLang="en-US" sz="4000" b="0"/>
              <a:t>防护服操作流程</a:t>
            </a:r>
            <a:endParaRPr lang="zh-CN" altLang="en-US" sz="4000" b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296043"/>
            <a:ext cx="8139178" cy="5388907"/>
          </a:xfrm>
        </p:spPr>
        <p:txBody>
          <a:bodyPr/>
          <a:p>
            <a:r>
              <a:rPr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操作者准备：</a:t>
            </a:r>
            <a:r>
              <a:rPr sz="2400"/>
              <a:t>长发需盘好头发,修剪指甲，去双手上饰物，着二次隔离衣、着鞋套并更换工作鞋(无带无扣)，防护用品(均符合国家相关标准，在有效期内使用)</a:t>
            </a:r>
            <a:endParaRPr sz="2400"/>
          </a:p>
          <a:p>
            <a:pPr marL="0" indent="0">
              <a:buNone/>
            </a:pPr>
            <a:endParaRPr lang="en-US" altLang="zh-CN" sz="2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0" y="2590800"/>
            <a:ext cx="7398385" cy="38728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pull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7030A0"/>
                </a:solidFill>
              </a:rPr>
              <a:t>穿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296043"/>
            <a:ext cx="8139178" cy="5388907"/>
          </a:xfrm>
        </p:spPr>
        <p:txBody>
          <a:bodyPr/>
          <a:p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步骤一</a:t>
            </a: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手卫生</a:t>
            </a: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:</a:t>
            </a:r>
            <a:r>
              <a:rPr lang="en-US" altLang="zh-CN" sz="2000"/>
              <a:t> </a:t>
            </a:r>
            <a:r>
              <a:rPr sz="2000"/>
              <a:t>按七步洗手法进行手卫生</a:t>
            </a:r>
            <a:r>
              <a:rPr lang="en-US" altLang="zh-CN" sz="2000"/>
              <a:t>,</a:t>
            </a:r>
            <a:r>
              <a:rPr sz="2000"/>
              <a:t>揉搓时间大于15秒，应注意清洗双手所有的皮肤，包括指背、指尖、指缝</a:t>
            </a:r>
            <a:endParaRPr sz="20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73935" y="2209800"/>
            <a:ext cx="7625080" cy="42621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ll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7030A0"/>
                </a:solidFill>
              </a:rPr>
              <a:t>穿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296043"/>
            <a:ext cx="8139178" cy="5388907"/>
          </a:xfrm>
        </p:spPr>
        <p:txBody>
          <a:bodyPr/>
          <a:p>
            <a:r>
              <a:rPr sz="4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步骤二</a:t>
            </a:r>
            <a:r>
              <a:rPr lang="en-US" altLang="zh-CN" sz="4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sz="4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戴医用防护口罩</a:t>
            </a:r>
            <a:endParaRPr sz="4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sz="2400"/>
              <a:t>1、左手穿过两带托住口罩检查口罩系带是否牢固</a:t>
            </a:r>
            <a:endParaRPr sz="2400"/>
          </a:p>
          <a:p>
            <a:r>
              <a:rPr sz="2400"/>
              <a:t>2、罩住口、鼻及下巴，鼻夹部向上紧贴面部</a:t>
            </a:r>
            <a:endParaRPr sz="2400"/>
          </a:p>
          <a:p>
            <a:r>
              <a:rPr sz="2400"/>
              <a:t>3、右手将下方系带拉过头顶，放在颈后耳朵下方</a:t>
            </a:r>
            <a:endParaRPr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3429000"/>
            <a:ext cx="1967865" cy="2166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225" y="3429000"/>
            <a:ext cx="1976755" cy="2192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5825" r="15534"/>
          <a:stretch>
            <a:fillRect/>
          </a:stretch>
        </p:blipFill>
        <p:spPr>
          <a:xfrm>
            <a:off x="7620000" y="3415030"/>
            <a:ext cx="2355215" cy="22066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pull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7030A0"/>
                </a:solidFill>
              </a:rPr>
              <a:t>穿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296043"/>
            <a:ext cx="8139178" cy="5388907"/>
          </a:xfrm>
        </p:spPr>
        <p:txBody>
          <a:bodyPr/>
          <a:p>
            <a:r>
              <a:rPr sz="3600" b="1">
                <a:solidFill>
                  <a:srgbClr val="FF0000"/>
                </a:solidFill>
              </a:rPr>
              <a:t>步骤二</a:t>
            </a:r>
            <a:r>
              <a:rPr lang="en-US" altLang="zh-CN" sz="3600" b="1">
                <a:solidFill>
                  <a:srgbClr val="FF0000"/>
                </a:solidFill>
              </a:rPr>
              <a:t> </a:t>
            </a:r>
            <a:r>
              <a:rPr sz="3600" b="1">
                <a:solidFill>
                  <a:srgbClr val="FF0000"/>
                </a:solidFill>
              </a:rPr>
              <a:t>戴医用防护口罩</a:t>
            </a:r>
            <a:endParaRPr sz="3600" b="1">
              <a:solidFill>
                <a:srgbClr val="FF0000"/>
              </a:solidFill>
            </a:endParaRPr>
          </a:p>
          <a:p>
            <a:r>
              <a:rPr sz="2000"/>
              <a:t>4、再将上方系带拉至头顶中部，戴好后调整系带</a:t>
            </a:r>
            <a:endParaRPr sz="2000"/>
          </a:p>
          <a:p>
            <a:r>
              <a:rPr sz="2000"/>
              <a:t>5、双手指尖放于金属鼻夹处，根据鼻梁的形状塑造鼻夹，双手不接触面部任何部位</a:t>
            </a:r>
            <a:endParaRPr sz="2000"/>
          </a:p>
          <a:p>
            <a:r>
              <a:rPr sz="2000"/>
              <a:t>6、双手完全盖住防护口罩，快速呼气2次，检查口罩密合性</a:t>
            </a:r>
            <a:endParaRPr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0" y="3569970"/>
            <a:ext cx="2202180" cy="2681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3505200"/>
            <a:ext cx="2292985" cy="2670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ll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7030A0"/>
                </a:solidFill>
              </a:rPr>
              <a:t>穿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26795" y="1296035"/>
            <a:ext cx="9138920" cy="5388610"/>
          </a:xfrm>
        </p:spPr>
        <p:txBody>
          <a:bodyPr/>
          <a:p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步骤三</a:t>
            </a: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戴一次性帽子</a:t>
            </a: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:</a:t>
            </a:r>
            <a:r>
              <a:rPr lang="en-US" altLang="zh-CN" sz="2000"/>
              <a:t> </a:t>
            </a:r>
            <a:r>
              <a:rPr sz="2400"/>
              <a:t>将帽子由额前向脑后罩于头部，不让头发外漏</a:t>
            </a:r>
            <a:endParaRPr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5800" y="2058035"/>
            <a:ext cx="3178810" cy="3866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pull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7030A0"/>
                </a:solidFill>
              </a:rPr>
              <a:t>穿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219843"/>
            <a:ext cx="8139178" cy="5388907"/>
          </a:xfrm>
        </p:spPr>
        <p:txBody>
          <a:bodyPr/>
          <a:p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步骤四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: </a:t>
            </a:r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穿防护服</a:t>
            </a:r>
            <a:endParaRPr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buNone/>
            </a:pPr>
            <a:r>
              <a:rPr sz="2400"/>
              <a:t>1、检查防护衣有效期及完整性，选择适合型号</a:t>
            </a:r>
            <a:endParaRPr sz="2400"/>
          </a:p>
          <a:p>
            <a:pPr marL="0" indent="0">
              <a:buNone/>
            </a:pPr>
            <a:r>
              <a:rPr sz="2400"/>
              <a:t>2、打开防护衣，将拉链拉至合适位置</a:t>
            </a:r>
            <a:endParaRPr sz="2400"/>
          </a:p>
          <a:p>
            <a:pPr marL="0" indent="0">
              <a:buNone/>
            </a:pPr>
            <a:r>
              <a:rPr sz="2400"/>
              <a:t>3、 先穿下衣，再穿上衣，再将防护帽戴至头部后(防护服帽子要完全盖住一次性帽子) ,将拉链拉上，密封拉链口</a:t>
            </a:r>
            <a:endParaRPr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6285" y="3819525"/>
            <a:ext cx="2352675" cy="2155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820160"/>
            <a:ext cx="2386330" cy="2145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3200"/>
          <a:stretch>
            <a:fillRect/>
          </a:stretch>
        </p:blipFill>
        <p:spPr>
          <a:xfrm>
            <a:off x="7308215" y="3819525"/>
            <a:ext cx="2766060" cy="2185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pull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7030A0"/>
                </a:solidFill>
              </a:rPr>
              <a:t>穿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296043"/>
            <a:ext cx="8139178" cy="5388907"/>
          </a:xfrm>
        </p:spPr>
        <p:txBody>
          <a:bodyPr/>
          <a:p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步骤五：戴护目镜或防护面屏</a:t>
            </a:r>
            <a:endParaRPr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sz="2000"/>
              <a:t>1、配戴前检查有无破损，松懈，将护目镜或防护面屏至于眼部或头部合适部位，调节舒适度，并检查有无戴牢</a:t>
            </a:r>
            <a:endParaRPr sz="2000"/>
          </a:p>
          <a:p>
            <a:r>
              <a:rPr sz="2000"/>
              <a:t>2、遇可能被患者的分泌物喷溅的诊疗护理工作前，应戴防护面罩</a:t>
            </a:r>
            <a:endParaRPr sz="2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6575" y="3276600"/>
            <a:ext cx="2879725" cy="3216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276600"/>
            <a:ext cx="3091815" cy="31438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ll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7030A0"/>
                </a:solidFill>
              </a:rPr>
              <a:t>穿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296043"/>
            <a:ext cx="8139178" cy="5388907"/>
          </a:xfrm>
        </p:spPr>
        <p:txBody>
          <a:bodyPr/>
          <a:p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步骤六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戴手套</a:t>
            </a:r>
            <a:endParaRPr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sz="2400"/>
              <a:t>1、检查手套气密性及有效期</a:t>
            </a:r>
            <a:endParaRPr sz="2400"/>
          </a:p>
          <a:p>
            <a:r>
              <a:rPr sz="2400"/>
              <a:t>2、戴上手套后，将防护服袖口稍拉向手掌部并固定，将手套反折部分紧套于防护服袖口</a:t>
            </a:r>
            <a:endParaRPr sz="2400"/>
          </a:p>
          <a:p>
            <a:endParaRPr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8056" r="13204"/>
          <a:stretch>
            <a:fillRect/>
          </a:stretch>
        </p:blipFill>
        <p:spPr>
          <a:xfrm>
            <a:off x="2819400" y="3425190"/>
            <a:ext cx="2556510" cy="25444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3425825"/>
            <a:ext cx="2410460" cy="25438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ll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7030A0"/>
                </a:solidFill>
              </a:rPr>
              <a:t>穿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296043"/>
            <a:ext cx="8139178" cy="5388907"/>
          </a:xfrm>
        </p:spPr>
        <p:txBody>
          <a:bodyPr/>
          <a:p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整体要求</a:t>
            </a: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: </a:t>
            </a:r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穿防护服全过程稳、准、轻、快 符合操作原则，穿戴完毕应整洁无暴露</a:t>
            </a:r>
            <a:endParaRPr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endParaRPr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200" y="2438400"/>
            <a:ext cx="3134360" cy="3590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pull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sz="3600">
                <a:sym typeface="+mn-ea"/>
              </a:rPr>
              <a:t>个人防护装备</a:t>
            </a:r>
            <a:endParaRPr lang="zh-CN" altLang="en-US" sz="3600"/>
          </a:p>
          <a:p>
            <a:pPr marL="0" indent="0">
              <a:buNone/>
            </a:pPr>
            <a:r>
              <a:rPr lang="zh-CN" altLang="en-US" sz="3600"/>
              <a:t>在工作过程中为防御物理、化学、生物等外界因素伤害所穿戴、配备和使用的各种护品的总称。</a:t>
            </a:r>
            <a:endParaRPr lang="zh-CN" altLang="en-US" sz="3600"/>
          </a:p>
          <a:p>
            <a:endParaRPr lang="zh-CN" altLang="en-US" sz="3600"/>
          </a:p>
          <a:p>
            <a:r>
              <a:rPr lang="zh-CN" altLang="en-US" sz="3600"/>
              <a:t>重要个人防护装备</a:t>
            </a:r>
            <a:endParaRPr lang="zh-CN" altLang="en-US" sz="3600"/>
          </a:p>
          <a:p>
            <a:pPr marL="0" indent="0">
              <a:buNone/>
            </a:pPr>
            <a:r>
              <a:rPr lang="zh-CN" altLang="en-US" sz="3600"/>
              <a:t>包括工作帽、医用外科口罩、医用防护口罩、手套、防护服、隔离衣、护目镜或防护面屏、防水靴套和胶靴等。</a:t>
            </a:r>
            <a:endParaRPr lang="zh-CN" altLang="en-US" sz="3600"/>
          </a:p>
        </p:txBody>
      </p:sp>
    </p:spTree>
    <p:custDataLst>
      <p:tags r:id="rId1"/>
    </p:custDataLst>
  </p:cSld>
  <p:clrMapOvr>
    <a:masterClrMapping/>
  </p:clrMapOvr>
  <p:transition>
    <p:pull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FF0000"/>
                </a:solidFill>
              </a:rPr>
              <a:t>脱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372243"/>
            <a:ext cx="8139178" cy="5388907"/>
          </a:xfrm>
        </p:spPr>
        <p:txBody>
          <a:bodyPr/>
          <a:p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步骤一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摘除手套 手卫生再戴手套</a:t>
            </a:r>
            <a:endParaRPr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sz="2400"/>
              <a:t>1、摘除手套，用戴手套的手捏住另一手套的污染面边缘脱下，脱下手套的手捏住另一手套的清洁面(内面)边缘，将手套脱下，丢入医疗性废物容器内</a:t>
            </a:r>
            <a:endParaRPr sz="2400"/>
          </a:p>
          <a:p>
            <a:r>
              <a:rPr sz="2400"/>
              <a:t>2、手卫生用快速手消毒液进行手卫生</a:t>
            </a:r>
            <a:endParaRPr sz="2400"/>
          </a:p>
          <a:p>
            <a:r>
              <a:rPr sz="2400"/>
              <a:t>3、再佩戴手套</a:t>
            </a:r>
            <a:endParaRPr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0800" y="4114800"/>
            <a:ext cx="2416810" cy="24631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114800"/>
            <a:ext cx="2588260" cy="2463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ll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FF0000"/>
                </a:solidFill>
              </a:rPr>
              <a:t>脱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35735" y="1372235"/>
            <a:ext cx="8729980" cy="5388610"/>
          </a:xfrm>
        </p:spPr>
        <p:txBody>
          <a:bodyPr/>
          <a:p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步骤二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摘除护目镜或防护面屏：</a:t>
            </a:r>
            <a:r>
              <a:rPr sz="2400"/>
              <a:t>将护目镜轻轻摘下，放入医疗性废 物容器中( 如可重复使用则放入固 定回收容器内集中消毒) ,注意双手不要触到面部</a:t>
            </a:r>
            <a:endParaRPr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0" y="2743200"/>
            <a:ext cx="3013710" cy="32912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pull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FF0000"/>
                </a:solidFill>
              </a:rPr>
              <a:t>脱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412" y="1372243"/>
            <a:ext cx="8139178" cy="5388907"/>
          </a:xfrm>
        </p:spPr>
        <p:txBody>
          <a:bodyPr/>
          <a:p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步骤三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解防护服：</a:t>
            </a:r>
            <a:r>
              <a:rPr sz="2400"/>
              <a:t>解开密封胶条，拉开拉链，向上提拉帽子，使帽子脱离头部</a:t>
            </a:r>
            <a:endParaRPr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0" y="2743200"/>
            <a:ext cx="2141220" cy="29648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050" y="2742565"/>
            <a:ext cx="2305685" cy="2965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745105"/>
            <a:ext cx="2348865" cy="29629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pull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FF0000"/>
                </a:solidFill>
              </a:rPr>
              <a:t>脱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285" y="1258570"/>
            <a:ext cx="8139430" cy="5502275"/>
          </a:xfrm>
        </p:spPr>
        <p:txBody>
          <a:bodyPr/>
          <a:p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</a:t>
            </a:r>
            <a:r>
              <a:rPr 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四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脱防护服</a:t>
            </a:r>
            <a:endParaRPr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sz="2400"/>
              <a:t>1、脱下袖子</a:t>
            </a:r>
            <a:endParaRPr sz="2400"/>
          </a:p>
          <a:p>
            <a:r>
              <a:rPr sz="2400"/>
              <a:t>2、由上往下边脱边卷防护衣成包裹状，污染面向里,脱防护服过程中不能触及防护服外面及内层工作服，做到无二次污染</a:t>
            </a:r>
            <a:endParaRPr sz="2400"/>
          </a:p>
          <a:p>
            <a:r>
              <a:rPr sz="2400"/>
              <a:t>3、将脱下的防护服丢入医疗废物容器内</a:t>
            </a:r>
            <a:endParaRPr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0" y="4038600"/>
            <a:ext cx="1973580" cy="2621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b="4489"/>
          <a:stretch>
            <a:fillRect/>
          </a:stretch>
        </p:blipFill>
        <p:spPr>
          <a:xfrm>
            <a:off x="3962400" y="4030345"/>
            <a:ext cx="2102485" cy="26212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30" y="4030345"/>
            <a:ext cx="2028825" cy="26206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4030345"/>
            <a:ext cx="1993900" cy="26130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pull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sz="3600">
                <a:sym typeface="+mn-ea"/>
              </a:rPr>
              <a:t>二级防护</a:t>
            </a:r>
            <a:r>
              <a:rPr sz="3600">
                <a:solidFill>
                  <a:srgbClr val="FF0000"/>
                </a:solidFill>
                <a:sym typeface="+mn-ea"/>
              </a:rPr>
              <a:t>脱</a:t>
            </a:r>
            <a:r>
              <a:rPr sz="3600">
                <a:sym typeface="+mn-ea"/>
              </a:rPr>
              <a:t>防护服操作流程</a:t>
            </a:r>
            <a:br>
              <a:rPr sz="3600"/>
            </a:br>
            <a:endParaRPr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6285" y="1296035"/>
            <a:ext cx="8415655" cy="5388610"/>
          </a:xfrm>
        </p:spPr>
        <p:txBody>
          <a:bodyPr/>
          <a:p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</a:t>
            </a:r>
            <a:r>
              <a:rPr lang="zh-CN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五</a:t>
            </a: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手卫生</a:t>
            </a:r>
            <a:r>
              <a:rPr lang="en-US" altLang="zh-CN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: </a:t>
            </a:r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按七步洗手法进行手卫生</a:t>
            </a:r>
            <a:endParaRPr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29000" y="1829435"/>
            <a:ext cx="5044440" cy="42621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ll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8300" y="447675"/>
            <a:ext cx="11231033" cy="533400"/>
          </a:xfrm>
        </p:spPr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FF0000"/>
                </a:solidFill>
              </a:rPr>
              <a:t>脱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04975" y="1066800"/>
            <a:ext cx="8681720" cy="5388610"/>
          </a:xfrm>
        </p:spPr>
        <p:txBody>
          <a:bodyPr/>
          <a:p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步骤</a:t>
            </a:r>
            <a:r>
              <a:rPr 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</a:t>
            </a:r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脱帽子：</a:t>
            </a:r>
            <a:r>
              <a:rPr lang="en-US" altLang="zh-CN" sz="2400"/>
              <a:t> </a:t>
            </a:r>
            <a:r>
              <a:rPr sz="2400"/>
              <a:t>摘除帽子，丢入医疗性废物容器内</a:t>
            </a:r>
            <a:endParaRPr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2133600"/>
            <a:ext cx="3269615" cy="35604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133600"/>
            <a:ext cx="3270250" cy="35604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ll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9890" y="438150"/>
            <a:ext cx="11231033" cy="533400"/>
          </a:xfrm>
        </p:spPr>
        <p:txBody>
          <a:bodyPr>
            <a:noAutofit/>
          </a:bodyPr>
          <a:p>
            <a:r>
              <a:rPr lang="zh-CN" altLang="en-US" sz="3600"/>
              <a:t>二级防护</a:t>
            </a:r>
            <a:r>
              <a:rPr lang="zh-CN" altLang="en-US" sz="3600">
                <a:solidFill>
                  <a:srgbClr val="FF0000"/>
                </a:solidFill>
              </a:rPr>
              <a:t>脱</a:t>
            </a:r>
            <a:r>
              <a:rPr lang="zh-CN" altLang="en-US" sz="3600"/>
              <a:t>防护服操作流程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1327" y="1066808"/>
            <a:ext cx="8139178" cy="5388907"/>
          </a:xfrm>
        </p:spPr>
        <p:txBody>
          <a:bodyPr/>
          <a:p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</a:t>
            </a:r>
            <a:r>
              <a:rPr 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七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摘除口罩</a:t>
            </a:r>
            <a:endParaRPr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sz="2400"/>
              <a:t>1、双手食指勾住(下方)颈后系带，提过头部</a:t>
            </a:r>
            <a:endParaRPr sz="2400"/>
          </a:p>
          <a:p>
            <a:r>
              <a:rPr sz="2400"/>
              <a:t>2、另一手脱上方(头中)系带，投入医疗性废物容器内</a:t>
            </a:r>
            <a:endParaRPr sz="2400"/>
          </a:p>
          <a:p>
            <a:r>
              <a:rPr sz="2400"/>
              <a:t>3、摘口罩，注意双手不要触及面部，无二次污染</a:t>
            </a:r>
            <a:endParaRPr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3200400"/>
            <a:ext cx="2679065" cy="3285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200400"/>
            <a:ext cx="2409825" cy="16903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4079"/>
          <a:stretch>
            <a:fillRect/>
          </a:stretch>
        </p:blipFill>
        <p:spPr>
          <a:xfrm>
            <a:off x="4799330" y="4953000"/>
            <a:ext cx="2411095" cy="15328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15" y="3201035"/>
            <a:ext cx="2677160" cy="32854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pull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sz="3600">
                <a:sym typeface="+mn-ea"/>
              </a:rPr>
              <a:t>二级防护</a:t>
            </a:r>
            <a:r>
              <a:rPr sz="3600">
                <a:solidFill>
                  <a:srgbClr val="FF0000"/>
                </a:solidFill>
                <a:sym typeface="+mn-ea"/>
              </a:rPr>
              <a:t>脱</a:t>
            </a:r>
            <a:r>
              <a:rPr sz="3600">
                <a:sym typeface="+mn-ea"/>
              </a:rPr>
              <a:t>防护服操作流程</a:t>
            </a:r>
            <a:endParaRPr sz="36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57527" y="1067443"/>
            <a:ext cx="8139178" cy="5388907"/>
          </a:xfrm>
        </p:spPr>
        <p:txBody>
          <a:bodyPr/>
          <a:p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步骤</a:t>
            </a:r>
            <a:r>
              <a:rPr 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八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: </a:t>
            </a:r>
            <a:r>
              <a:rPr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手卫生</a:t>
            </a:r>
            <a:endParaRPr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29000" y="1829435"/>
            <a:ext cx="5044440" cy="42621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ll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8300" y="314325"/>
            <a:ext cx="11231033" cy="533400"/>
          </a:xfrm>
        </p:spPr>
        <p:txBody>
          <a:bodyPr>
            <a:noAutofit/>
          </a:bodyPr>
          <a:p>
            <a:r>
              <a:rPr lang="zh-CN" sz="3600">
                <a:sym typeface="+mn-ea"/>
              </a:rPr>
              <a:t>二级防护</a:t>
            </a:r>
            <a:r>
              <a:rPr sz="3600">
                <a:solidFill>
                  <a:srgbClr val="FF0000"/>
                </a:solidFill>
                <a:sym typeface="+mn-ea"/>
              </a:rPr>
              <a:t>脱</a:t>
            </a:r>
            <a:r>
              <a:rPr sz="3600">
                <a:sym typeface="+mn-ea"/>
              </a:rPr>
              <a:t>防护服操作流程</a:t>
            </a:r>
            <a:endParaRPr sz="36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23925" y="1067435"/>
            <a:ext cx="10310495" cy="5388610"/>
          </a:xfrm>
        </p:spPr>
        <p:txBody>
          <a:bodyPr/>
          <a:p>
            <a:r>
              <a:rPr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整体要求：脱防护服时，动作尽量轻柔、熟练，确保没有未穿戴个人防护用品的人员在场，以免造成对他人及周围环境的污染。</a:t>
            </a:r>
            <a:endParaRPr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5800" y="2133600"/>
            <a:ext cx="2849880" cy="40551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pull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WeChat_20220420103534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8890"/>
            <a:ext cx="12192000" cy="69094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内容占位符 4"/>
          <p:cNvGraphicFramePr/>
          <p:nvPr>
            <p:ph idx="1"/>
            <p:custDataLst>
              <p:tags r:id="rId1"/>
            </p:custDataLst>
          </p:nvPr>
        </p:nvGraphicFramePr>
        <p:xfrm>
          <a:off x="378460" y="333375"/>
          <a:ext cx="4123055" cy="5616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895"/>
                <a:gridCol w="2931160"/>
              </a:tblGrid>
              <a:tr h="5168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序号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个人防护装备</a:t>
                      </a:r>
                      <a:endParaRPr lang="zh-CN" altLang="en-US" sz="2400"/>
                    </a:p>
                  </a:txBody>
                  <a:tcPr/>
                </a:tc>
              </a:tr>
              <a:tr h="5003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工作服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</a:tr>
              <a:tr h="4997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一次性工作帽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</a:tr>
              <a:tr h="5003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一次性手套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</a:tr>
              <a:tr h="5003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防护服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</a:tr>
              <a:tr h="5486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一次性医用</a:t>
                      </a: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外科口罩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</a:tr>
              <a:tr h="5016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医用防护口罩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</a:tr>
              <a:tr h="5486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动力送风过滤式呼吸器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</a:tr>
              <a:tr h="4997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防护面屏或护目镜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</a:tr>
              <a:tr h="4997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防水靴套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</a:tr>
              <a:tr h="5003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一次性</a:t>
                      </a: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隔离衣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 anchorCtr="0"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76200"/>
            <a:ext cx="1616710" cy="165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910" y="0"/>
            <a:ext cx="951230" cy="16313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135" y="333375"/>
            <a:ext cx="1470025" cy="12407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685" y="76200"/>
            <a:ext cx="1514475" cy="19157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057400"/>
            <a:ext cx="1641475" cy="11341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1981200"/>
            <a:ext cx="1417320" cy="12712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2057400"/>
            <a:ext cx="2073910" cy="1628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4485" y="3689350"/>
            <a:ext cx="981075" cy="171323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340350" y="1676400"/>
            <a:ext cx="29845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1200" b="1">
                <a:latin typeface="Calibri" panose="020F0502020204030204" charset="0"/>
                <a:ea typeface="宋体" panose="02010600030101010101" pitchFamily="2" charset="-122"/>
              </a:rPr>
              <a:t>1</a:t>
            </a:r>
            <a:endParaRPr lang="zh-CN" altLang="en-US" sz="1200" b="1"/>
          </a:p>
        </p:txBody>
      </p:sp>
      <p:sp>
        <p:nvSpPr>
          <p:cNvPr id="16" name="文本框 15"/>
          <p:cNvSpPr txBox="1"/>
          <p:nvPr/>
        </p:nvSpPr>
        <p:spPr>
          <a:xfrm>
            <a:off x="6704330" y="1668780"/>
            <a:ext cx="30734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1200" b="1">
                <a:latin typeface="Calibri" panose="020F0502020204030204" charset="0"/>
                <a:ea typeface="宋体" panose="02010600030101010101" pitchFamily="2" charset="-122"/>
              </a:rPr>
              <a:t>2</a:t>
            </a:r>
            <a:endParaRPr lang="zh-CN" altLang="en-US" sz="1200" b="1"/>
          </a:p>
        </p:txBody>
      </p:sp>
      <p:sp>
        <p:nvSpPr>
          <p:cNvPr id="17" name="文本框 16"/>
          <p:cNvSpPr txBox="1"/>
          <p:nvPr/>
        </p:nvSpPr>
        <p:spPr>
          <a:xfrm>
            <a:off x="8153400" y="1631315"/>
            <a:ext cx="21082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1200" b="1">
                <a:latin typeface="Calibri" panose="020F0502020204030204" charset="0"/>
                <a:ea typeface="宋体" panose="02010600030101010101" pitchFamily="2" charset="-122"/>
              </a:rPr>
              <a:t>3</a:t>
            </a:r>
            <a:endParaRPr lang="zh-CN" altLang="en-US" sz="1200" b="1"/>
          </a:p>
        </p:txBody>
      </p:sp>
      <p:sp>
        <p:nvSpPr>
          <p:cNvPr id="18" name="文本框 17"/>
          <p:cNvSpPr txBox="1"/>
          <p:nvPr/>
        </p:nvSpPr>
        <p:spPr>
          <a:xfrm>
            <a:off x="9829800" y="1991995"/>
            <a:ext cx="29337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1200" b="1">
                <a:latin typeface="Calibri" panose="020F0502020204030204" charset="0"/>
                <a:ea typeface="宋体" panose="02010600030101010101" pitchFamily="2" charset="-122"/>
              </a:rPr>
              <a:t>4</a:t>
            </a:r>
            <a:endParaRPr lang="zh-CN" altLang="en-US" sz="1200" b="1"/>
          </a:p>
        </p:txBody>
      </p:sp>
      <p:sp>
        <p:nvSpPr>
          <p:cNvPr id="19" name="文本框 18"/>
          <p:cNvSpPr txBox="1"/>
          <p:nvPr/>
        </p:nvSpPr>
        <p:spPr>
          <a:xfrm>
            <a:off x="5340350" y="3191510"/>
            <a:ext cx="17272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1200" b="1">
                <a:latin typeface="Calibri" panose="020F0502020204030204" charset="0"/>
                <a:ea typeface="宋体" panose="02010600030101010101" pitchFamily="2" charset="-122"/>
              </a:rPr>
              <a:t>5</a:t>
            </a:r>
            <a:endParaRPr lang="zh-CN" altLang="en-US" sz="1200" b="1"/>
          </a:p>
        </p:txBody>
      </p:sp>
      <p:sp>
        <p:nvSpPr>
          <p:cNvPr id="20" name="文本框 19"/>
          <p:cNvSpPr txBox="1"/>
          <p:nvPr/>
        </p:nvSpPr>
        <p:spPr>
          <a:xfrm>
            <a:off x="6934200" y="3252470"/>
            <a:ext cx="26352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1400" b="1">
                <a:latin typeface="Calibri" panose="020F0502020204030204" charset="0"/>
                <a:ea typeface="宋体" panose="02010600030101010101" pitchFamily="2" charset="-122"/>
              </a:rPr>
              <a:t>6</a:t>
            </a:r>
            <a:endParaRPr lang="zh-CN" altLang="en-US" sz="1400" b="1"/>
          </a:p>
        </p:txBody>
      </p:sp>
      <p:sp>
        <p:nvSpPr>
          <p:cNvPr id="21" name="文本框 20"/>
          <p:cNvSpPr txBox="1"/>
          <p:nvPr/>
        </p:nvSpPr>
        <p:spPr>
          <a:xfrm>
            <a:off x="8610600" y="3728085"/>
            <a:ext cx="27114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1400" b="1">
                <a:latin typeface="Calibri" panose="020F0502020204030204" charset="0"/>
                <a:ea typeface="宋体" panose="02010600030101010101" pitchFamily="2" charset="-122"/>
              </a:rPr>
              <a:t>7</a:t>
            </a:r>
            <a:endParaRPr lang="en-US" altLang="en-US" sz="1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410200" y="5250815"/>
            <a:ext cx="30924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1400" b="1">
                <a:latin typeface="Calibri" panose="020F0502020204030204" charset="0"/>
                <a:ea typeface="宋体" panose="02010600030101010101" pitchFamily="2" charset="-122"/>
              </a:rPr>
              <a:t>8</a:t>
            </a:r>
            <a:endParaRPr lang="zh-CN" altLang="en-US" sz="1400" b="1"/>
          </a:p>
        </p:txBody>
      </p:sp>
      <p:sp>
        <p:nvSpPr>
          <p:cNvPr id="26" name="文本框 25"/>
          <p:cNvSpPr txBox="1"/>
          <p:nvPr/>
        </p:nvSpPr>
        <p:spPr>
          <a:xfrm>
            <a:off x="6958330" y="5402580"/>
            <a:ext cx="30226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1400" b="1">
                <a:latin typeface="Calibri" panose="020F0502020204030204" charset="0"/>
                <a:ea typeface="宋体" panose="02010600030101010101" pitchFamily="2" charset="-122"/>
              </a:rPr>
              <a:t>9</a:t>
            </a:r>
            <a:endParaRPr lang="zh-CN" altLang="en-US" sz="1400" b="1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4077335"/>
            <a:ext cx="1696720" cy="184785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9027160" y="6019800"/>
            <a:ext cx="4400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1400" b="1">
                <a:latin typeface="Calibri" panose="020F0502020204030204" charset="0"/>
                <a:ea typeface="宋体" panose="02010600030101010101" pitchFamily="2" charset="-122"/>
              </a:rPr>
              <a:t>10</a:t>
            </a:r>
            <a:endParaRPr lang="zh-CN" altLang="en-US" sz="1400" b="1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7555" y="3685540"/>
            <a:ext cx="2099945" cy="141986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>
    <p:pull dir="r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1753" y="1137073"/>
            <a:ext cx="11229340" cy="2200487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宋体" panose="02010600030101010101" pitchFamily="2" charset="-122"/>
              </a:rPr>
              <a:t>谢谢</a:t>
            </a:r>
            <a:endParaRPr lang="zh-CN" altLang="en-US" sz="88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宋体" panose="02010600030101010101" pitchFamily="2" charset="-122"/>
            </a:endParaRPr>
          </a:p>
          <a:p>
            <a:pPr marL="0" indent="0" algn="ctr">
              <a:buNone/>
            </a:pPr>
            <a:r>
              <a:rPr lang="en-US" altLang="zh-CN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Thanks</a:t>
            </a:r>
            <a:r>
              <a:rPr lang="zh-CN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宋体" panose="02010600030101010101" pitchFamily="2" charset="-122"/>
              </a:rPr>
              <a:t>！</a:t>
            </a:r>
            <a:endParaRPr lang="zh-CN" altLang="en-US" sz="88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9" name="标题 1"/>
          <p:cNvSpPr txBox="1"/>
          <p:nvPr/>
        </p:nvSpPr>
        <p:spPr>
          <a:xfrm>
            <a:off x="1828800" y="398860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一、医用外科口罩</a:t>
            </a:r>
            <a:endParaRPr lang="zh-CN" altLang="en-US" sz="3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0" name="内容占位符 2"/>
          <p:cNvSpPr txBox="1"/>
          <p:nvPr/>
        </p:nvSpPr>
        <p:spPr>
          <a:xfrm>
            <a:off x="495300" y="1368425"/>
            <a:ext cx="10897235" cy="1371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适用范围：</a:t>
            </a:r>
            <a:r>
              <a:rPr 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常态化疫情防控下，长时间处于人员密集且不通风的场所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应当使用。适用于一级防护。</a:t>
            </a:r>
            <a:endParaRPr lang="zh-CN"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130000"/>
              </a:lnSpc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要求需正确佩戴。污染或潮湿时随时更换。</a:t>
            </a:r>
            <a:r>
              <a:rPr lang="zh-CN" altLang="zh-CN" sz="20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zh-CN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1991" name="Picture 4" descr="m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1079" y="3373517"/>
            <a:ext cx="2021681" cy="1706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Picture 4" descr="正确戴口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0" y="3319939"/>
            <a:ext cx="2019300" cy="17275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93" name="矩形 5"/>
          <p:cNvSpPr/>
          <p:nvPr/>
        </p:nvSpPr>
        <p:spPr>
          <a:xfrm>
            <a:off x="5935266" y="5101114"/>
            <a:ext cx="697230" cy="714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50" dirty="0">
                <a:solidFill>
                  <a:srgbClr val="FF0000"/>
                </a:solidFill>
              </a:rPr>
              <a:t>✔</a:t>
            </a:r>
            <a:endParaRPr lang="zh-CN" altLang="en-US" sz="4050" dirty="0">
              <a:solidFill>
                <a:srgbClr val="FF0000"/>
              </a:solidFill>
            </a:endParaRPr>
          </a:p>
        </p:txBody>
      </p:sp>
      <p:pic>
        <p:nvPicPr>
          <p:cNvPr id="4199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3" y="3373517"/>
            <a:ext cx="1716881" cy="16740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95" name="文本框 3"/>
          <p:cNvSpPr txBox="1"/>
          <p:nvPr/>
        </p:nvSpPr>
        <p:spPr>
          <a:xfrm>
            <a:off x="3018235" y="5317808"/>
            <a:ext cx="1674019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医用外科口罩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乘号 5"/>
          <p:cNvSpPr/>
          <p:nvPr/>
        </p:nvSpPr>
        <p:spPr>
          <a:xfrm>
            <a:off x="8310563" y="4779169"/>
            <a:ext cx="701279" cy="6477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3" name="Rectangle 3"/>
          <p:cNvSpPr txBox="1"/>
          <p:nvPr/>
        </p:nvSpPr>
        <p:spPr>
          <a:xfrm>
            <a:off x="1744980" y="1471295"/>
            <a:ext cx="7814310" cy="232981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lnSpc>
                <a:spcPct val="120000"/>
              </a:lnSpc>
              <a:spcBef>
                <a:spcPct val="0"/>
              </a:spcBef>
              <a:buClr>
                <a:srgbClr val="133150"/>
              </a:buClr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医用外科口罩的佩戴方法</a:t>
            </a:r>
            <a:endParaRPr lang="zh-CN" altLang="en-US" sz="2800" dirty="0">
              <a:solidFill>
                <a:schemeClr val="hlin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algn="just" eaLnBrk="1" hangingPunct="1">
              <a:lnSpc>
                <a:spcPct val="120000"/>
              </a:lnSpc>
              <a:buClr>
                <a:srgbClr val="133150"/>
              </a:buClr>
              <a:buChar char="•"/>
            </a:pPr>
            <a:r>
              <a:rPr lang="zh-CN" altLang="en-US" sz="2000" dirty="0">
                <a:solidFill>
                  <a:srgbClr val="133150"/>
                </a:solidFill>
                <a:latin typeface="微软雅黑" panose="020B0503020204020204" charset="-122"/>
                <a:ea typeface="微软雅黑" panose="020B0503020204020204" charset="-122"/>
              </a:rPr>
              <a:t>将口罩罩住鼻、口及下巴，口罩下方带系于颈后</a:t>
            </a:r>
            <a:r>
              <a:rPr lang="en-US" altLang="zh-CN" sz="2000" dirty="0">
                <a:solidFill>
                  <a:srgbClr val="133150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 dirty="0">
                <a:solidFill>
                  <a:srgbClr val="133150"/>
                </a:solidFill>
                <a:latin typeface="微软雅黑" panose="020B0503020204020204" charset="-122"/>
                <a:ea typeface="微软雅黑" panose="020B0503020204020204" charset="-122"/>
              </a:rPr>
              <a:t>上方带系于头顶中部。</a:t>
            </a:r>
            <a:endParaRPr lang="en-US" altLang="zh-CN" sz="2000" dirty="0">
              <a:solidFill>
                <a:srgbClr val="13315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algn="just" eaLnBrk="1" hangingPunct="1">
              <a:lnSpc>
                <a:spcPct val="120000"/>
              </a:lnSpc>
              <a:buClr>
                <a:srgbClr val="133150"/>
              </a:buClr>
              <a:buChar char="•"/>
            </a:pPr>
            <a:r>
              <a:rPr lang="zh-CN" altLang="en-US" sz="2000" dirty="0">
                <a:solidFill>
                  <a:srgbClr val="133150"/>
                </a:solidFill>
                <a:latin typeface="微软雅黑" panose="020B0503020204020204" charset="-122"/>
                <a:ea typeface="微软雅黑" panose="020B0503020204020204" charset="-122"/>
              </a:rPr>
              <a:t>将双手指尖放在鼻夹上，从中间位置开始，用手指向内按压，并逐步向两侧移动，根据鼻梁形状塑造鼻夹。</a:t>
            </a:r>
            <a:endParaRPr lang="en-US" altLang="zh-CN" sz="2000" dirty="0">
              <a:solidFill>
                <a:srgbClr val="13315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algn="just" eaLnBrk="1" hangingPunct="1">
              <a:lnSpc>
                <a:spcPct val="120000"/>
              </a:lnSpc>
              <a:buClr>
                <a:srgbClr val="133150"/>
              </a:buClr>
              <a:buChar char="•"/>
            </a:pPr>
            <a:r>
              <a:rPr lang="zh-CN" altLang="en-US" sz="2000" dirty="0">
                <a:solidFill>
                  <a:srgbClr val="133150"/>
                </a:solidFill>
                <a:latin typeface="微软雅黑" panose="020B0503020204020204" charset="-122"/>
                <a:ea typeface="微软雅黑" panose="020B0503020204020204" charset="-122"/>
              </a:rPr>
              <a:t>调整系带的松紧度。</a:t>
            </a:r>
            <a:endParaRPr lang="zh-CN" altLang="en-US" sz="2000" dirty="0">
              <a:solidFill>
                <a:srgbClr val="1331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014" name="Rectangle 5"/>
          <p:cNvSpPr/>
          <p:nvPr/>
        </p:nvSpPr>
        <p:spPr>
          <a:xfrm>
            <a:off x="5845969" y="3161110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pic>
        <p:nvPicPr>
          <p:cNvPr id="43015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0581" y="3827860"/>
            <a:ext cx="1535906" cy="1566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6" name="矩形 5"/>
          <p:cNvSpPr/>
          <p:nvPr/>
        </p:nvSpPr>
        <p:spPr>
          <a:xfrm>
            <a:off x="3489801" y="522685"/>
            <a:ext cx="5212080" cy="922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Clr>
                <a:srgbClr val="133150"/>
              </a:buClr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医用外科口罩的佩戴方法</a:t>
            </a:r>
            <a:endParaRPr lang="zh-CN" altLang="en-US" sz="3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017" name="TextBox 6"/>
          <p:cNvSpPr txBox="1"/>
          <p:nvPr/>
        </p:nvSpPr>
        <p:spPr>
          <a:xfrm>
            <a:off x="2099072" y="4063603"/>
            <a:ext cx="6156722" cy="14198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注意事项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不应一只手捏鼻夹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外科口罩一次性使用（有效防护时间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小时）。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algn="just"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口罩潮湿、受到患者血液、体液污染后，应及时更换。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ull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61" name="标题 1"/>
          <p:cNvSpPr txBox="1"/>
          <p:nvPr/>
        </p:nvSpPr>
        <p:spPr>
          <a:xfrm>
            <a:off x="3009900" y="1063229"/>
            <a:ext cx="6172200" cy="52982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二、医用防护口罩</a:t>
            </a:r>
            <a:endParaRPr lang="zh-CN" altLang="en-US" sz="4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062" name="内容占位符 2"/>
          <p:cNvSpPr txBox="1"/>
          <p:nvPr/>
        </p:nvSpPr>
        <p:spPr>
          <a:xfrm>
            <a:off x="864870" y="2212340"/>
            <a:ext cx="10400030" cy="29184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buNone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适用范围：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入污染区域或进行相关操作时（特定人群在进行诊疗操作、实验室检测、尸体处理、转运等工作时），应合理选择佩戴。每次佩戴前应做气密性检查。脱摘多个或更换防护装备时，应最后摘除呼吸防护装备。适用于二级防护。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1" indent="0" eaLnBrk="1" hangingPunct="1">
              <a:lnSpc>
                <a:spcPct val="130000"/>
              </a:lnSpc>
              <a:buNone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一般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小时更换，污染或潮湿时随时更换。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1" indent="0" eaLnBrk="1" hangingPunct="1">
              <a:lnSpc>
                <a:spcPct val="130000"/>
              </a:lnSpc>
              <a:buNone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其他区域和在其他区域的诊疗操作，原则上不使用。</a:t>
            </a:r>
            <a:r>
              <a:rPr lang="zh-CN" altLang="zh-CN" sz="24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zh-CN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5063" name="图片 264203" descr="u=1988185474,2706697367&amp;gp=44">
            <a:hlinkClick r:id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041" y="1219200"/>
            <a:ext cx="992981" cy="99298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5" name="Rectangle 3"/>
          <p:cNvSpPr/>
          <p:nvPr/>
        </p:nvSpPr>
        <p:spPr>
          <a:xfrm>
            <a:off x="5792391" y="2418160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pic>
        <p:nvPicPr>
          <p:cNvPr id="46086" name="Picture 2" descr="口罩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9691" y="869156"/>
            <a:ext cx="1788319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7" name="Rectangle 5"/>
          <p:cNvSpPr/>
          <p:nvPr/>
        </p:nvSpPr>
        <p:spPr>
          <a:xfrm>
            <a:off x="5663803" y="2418160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pic>
        <p:nvPicPr>
          <p:cNvPr id="46088" name="Picture 4" descr="口罩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635" y="1301354"/>
            <a:ext cx="2000250" cy="16454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9" name="Rectangle 7"/>
          <p:cNvSpPr/>
          <p:nvPr/>
        </p:nvSpPr>
        <p:spPr>
          <a:xfrm>
            <a:off x="5620941" y="2428875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pic>
        <p:nvPicPr>
          <p:cNvPr id="46090" name="Picture 6" descr="口罩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197" y="1301354"/>
            <a:ext cx="1971675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91" name="Rectangle 9"/>
          <p:cNvSpPr/>
          <p:nvPr/>
        </p:nvSpPr>
        <p:spPr>
          <a:xfrm>
            <a:off x="5749529" y="2453878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sp>
        <p:nvSpPr>
          <p:cNvPr id="46092" name="Rectangle 11"/>
          <p:cNvSpPr/>
          <p:nvPr/>
        </p:nvSpPr>
        <p:spPr>
          <a:xfrm>
            <a:off x="5663803" y="2446735"/>
            <a:ext cx="6858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/>
          </a:p>
        </p:txBody>
      </p:sp>
      <p:sp>
        <p:nvSpPr>
          <p:cNvPr id="46093" name="Rectangle 12"/>
          <p:cNvSpPr/>
          <p:nvPr/>
        </p:nvSpPr>
        <p:spPr>
          <a:xfrm>
            <a:off x="3293269" y="2489597"/>
            <a:ext cx="165735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一手托住防护口罩，有鼻夹的一面背向外</a:t>
            </a:r>
            <a:r>
              <a:rPr lang="en-US" altLang="zh-CN" sz="1800" dirty="0"/>
              <a:t> </a:t>
            </a:r>
            <a:endParaRPr lang="en-US" altLang="zh-CN" sz="1800" dirty="0"/>
          </a:p>
        </p:txBody>
      </p:sp>
      <p:sp>
        <p:nvSpPr>
          <p:cNvPr id="46094" name="Rectangle 13"/>
          <p:cNvSpPr/>
          <p:nvPr/>
        </p:nvSpPr>
        <p:spPr>
          <a:xfrm>
            <a:off x="5183981" y="3028950"/>
            <a:ext cx="222289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将防护口罩罩住鼻、口及下巴</a:t>
            </a:r>
            <a:r>
              <a:rPr lang="en-US" altLang="zh-CN" sz="1800" dirty="0">
                <a:latin typeface="华文新魏" panose="02010800040101010101" pitchFamily="2" charset="-122"/>
                <a:ea typeface="华文新魏" panose="02010800040101010101" pitchFamily="2" charset="-122"/>
              </a:rPr>
              <a:t>,</a:t>
            </a:r>
            <a:r>
              <a:rPr lang="zh-CN" altLang="en-US" sz="1800" dirty="0">
                <a:latin typeface="华文新魏" panose="02010800040101010101" pitchFamily="2" charset="-122"/>
                <a:ea typeface="华文新魏" panose="02010800040101010101" pitchFamily="2" charset="-122"/>
              </a:rPr>
              <a:t>鼻夹部位向上紧贴面部</a:t>
            </a:r>
            <a:r>
              <a:rPr lang="en-US" altLang="zh-CN" sz="1800" dirty="0"/>
              <a:t> </a:t>
            </a:r>
            <a:endParaRPr lang="en-US" altLang="zh-CN" sz="1800" dirty="0"/>
          </a:p>
        </p:txBody>
      </p:sp>
      <p:sp>
        <p:nvSpPr>
          <p:cNvPr id="46095" name="Rectangle 14"/>
          <p:cNvSpPr/>
          <p:nvPr/>
        </p:nvSpPr>
        <p:spPr>
          <a:xfrm>
            <a:off x="7560469" y="2921794"/>
            <a:ext cx="1944291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用另一只手将下方系带拉过头顶</a:t>
            </a:r>
            <a:r>
              <a:rPr lang="en-US" altLang="zh-CN" sz="1800" dirty="0">
                <a:latin typeface="华文新魏" panose="02010800040101010101" pitchFamily="2" charset="-122"/>
                <a:ea typeface="华文新魏" panose="02010800040101010101" pitchFamily="2" charset="-122"/>
              </a:rPr>
              <a:t>,</a:t>
            </a:r>
            <a:r>
              <a:rPr lang="zh-CN" altLang="en-US" sz="1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放在颈后双耳下</a:t>
            </a:r>
            <a:r>
              <a:rPr lang="en-US" altLang="zh-CN" sz="825" dirty="0"/>
              <a:t> </a:t>
            </a:r>
            <a:endParaRPr lang="en-US" altLang="zh-CN" sz="1350" dirty="0"/>
          </a:p>
        </p:txBody>
      </p:sp>
      <p:sp>
        <p:nvSpPr>
          <p:cNvPr id="46096" name="Rectangle 18"/>
          <p:cNvSpPr/>
          <p:nvPr/>
        </p:nvSpPr>
        <p:spPr>
          <a:xfrm>
            <a:off x="2134791" y="2546747"/>
            <a:ext cx="728663" cy="15862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27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佩戴方法</a:t>
            </a:r>
            <a:endParaRPr lang="zh-CN" altLang="en-US" sz="27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6097" name="Picture 9" descr="口罩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691" y="3380185"/>
            <a:ext cx="1676400" cy="1700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98" name="Picture 11" descr="防护口罩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235" y="3919538"/>
            <a:ext cx="1771650" cy="15597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99" name="Rectangle 15"/>
          <p:cNvSpPr/>
          <p:nvPr/>
        </p:nvSpPr>
        <p:spPr>
          <a:xfrm>
            <a:off x="3370660" y="4835129"/>
            <a:ext cx="16573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再将上方系带拉至头顶中部</a:t>
            </a:r>
            <a:r>
              <a:rPr lang="en-US" altLang="zh-CN" sz="825" dirty="0"/>
              <a:t> </a:t>
            </a:r>
            <a:endParaRPr lang="en-US" altLang="zh-CN" sz="1350" dirty="0"/>
          </a:p>
        </p:txBody>
      </p:sp>
      <p:sp>
        <p:nvSpPr>
          <p:cNvPr id="46100" name="Rectangle 16"/>
          <p:cNvSpPr/>
          <p:nvPr/>
        </p:nvSpPr>
        <p:spPr>
          <a:xfrm>
            <a:off x="6949679" y="4013597"/>
            <a:ext cx="274320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将双手指尖放在金属鼻夹上，从中间位置开始，用手指向内按鼻夹，并分别向两侧移动和按压，根据鼻梁的形状塑造鼻夹</a:t>
            </a:r>
            <a:r>
              <a:rPr lang="en-US" altLang="zh-CN" sz="1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endParaRPr lang="en-US" altLang="zh-CN" sz="1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>
    <p:pull dir="rd"/>
  </p:transition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10.xml><?xml version="1.0" encoding="utf-8"?>
<p:tagLst xmlns:p="http://schemas.openxmlformats.org/presentationml/2006/main">
  <p:tag name="KSO_WM_TEMPLATE_CATEGORY" val="custom"/>
  <p:tag name="KSO_WM_TEMPLATE_INDEX" val="20202601"/>
  <p:tag name="KSO_WM_SPECIAL_SOURCE" val="bdnull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19.xml><?xml version="1.0" encoding="utf-8"?>
<p:tagLst xmlns:p="http://schemas.openxmlformats.org/presentationml/2006/main">
  <p:tag name="KSO_WM_UNIT_PLACING_PICTURE_USER_VIEWPORT" val="{&quot;height&quot;:5070,&quot;width&quot;:6000}"/>
</p:tagLst>
</file>

<file path=ppt/tags/tag2.xml><?xml version="1.0" encoding="utf-8"?>
<p:tagLst xmlns:p="http://schemas.openxmlformats.org/presentationml/2006/main">
  <p:tag name="KSO_WM_TEMPLATE_CATEGORY" val="custom"/>
  <p:tag name="KSO_WM_TEMPLATE_INDEX" val="20202601"/>
  <p:tag name="KSO_WM_SPECIAL_SOURCE" val="bdnull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32.xml><?xml version="1.0" encoding="utf-8"?>
<p:tagLst xmlns:p="http://schemas.openxmlformats.org/presentationml/2006/main">
  <p:tag name="KSO_WM_UNIT_PLACING_PICTURE_USER_VIEWPORT" val="{&quot;height&quot;:5070,&quot;width&quot;:6000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36.xml><?xml version="1.0" encoding="utf-8"?>
<p:tagLst xmlns:p="http://schemas.openxmlformats.org/presentationml/2006/main">
  <p:tag name="KSO_WM_UNIT_PLACING_PICTURE_USER_VIEWPORT" val="{&quot;height&quot;:5070,&quot;width&quot;:6000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3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38*5078*723*72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UNIT_TABLE_BEAUTIFY" val="smartTable{43fced8f-c55e-4a9b-8906-4599d335eb62}"/>
  <p:tag name="TABLE_ENDDRAG_ORIGIN_RECT" val="324*442"/>
  <p:tag name="TABLE_ENDDRAG_RECT" val="29*26*324*442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2545"/>
</p:tagLst>
</file>

<file path=ppt/tags/tag41.xml><?xml version="1.0" encoding="utf-8"?>
<p:tagLst xmlns:p="http://schemas.openxmlformats.org/presentationml/2006/main">
  <p:tag name="COMMONDATA" val="eyJoZGlkIjoiYTQ5NDUzNmU2ODE3NjY3YWY3NGE4ODVjN2E5MTAyZjIifQ=="/>
  <p:tag name="KSO_WPP_MARK_KEY" val="23180f1c-e261-452f-8cd9-a57543ebe3af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6.xml><?xml version="1.0" encoding="utf-8"?>
<p:tagLst xmlns:p="http://schemas.openxmlformats.org/presentationml/2006/main">
  <p:tag name="KSO_WM_TEMPLATE_CATEGORY" val="custom"/>
  <p:tag name="KSO_WM_TEMPLATE_INDEX" val="20202601"/>
  <p:tag name="KSO_WM_SPECIAL_SOURCE" val="bdnull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  <p:tag name="KSO_WM_SPECIAL_SOURCE" val="bdnull"/>
</p:tagLst>
</file>

<file path=ppt/theme/theme1.xml><?xml version="1.0" encoding="utf-8"?>
<a:theme xmlns:a="http://schemas.openxmlformats.org/drawingml/2006/main" name="1_USCMaster2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USCMaster2">
      <a:majorFont>
        <a:latin typeface="黑体"/>
        <a:ea typeface="黑体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USC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aster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aster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aster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aster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aster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aster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USCMaster2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USCMaster2">
      <a:majorFont>
        <a:latin typeface="黑体"/>
        <a:ea typeface="黑体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USC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aster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SCMaster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aster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aster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aster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SCMaster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4374</Words>
  <Application>WPS 演示</Application>
  <PresentationFormat>全屏显示(4:3)</PresentationFormat>
  <Paragraphs>379</Paragraphs>
  <Slides>50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50</vt:i4>
      </vt:variant>
    </vt:vector>
  </HeadingPairs>
  <TitlesOfParts>
    <vt:vector size="66" baseType="lpstr">
      <vt:lpstr>Arial</vt:lpstr>
      <vt:lpstr>宋体</vt:lpstr>
      <vt:lpstr>Wingdings</vt:lpstr>
      <vt:lpstr>黑体</vt:lpstr>
      <vt:lpstr>华文细黑</vt:lpstr>
      <vt:lpstr>Wingdings 2</vt:lpstr>
      <vt:lpstr>Calibri</vt:lpstr>
      <vt:lpstr>微软雅黑</vt:lpstr>
      <vt:lpstr>华文新魏</vt:lpstr>
      <vt:lpstr>Lucida Sans Unicode</vt:lpstr>
      <vt:lpstr>华文行楷</vt:lpstr>
      <vt:lpstr>Times New Roman</vt:lpstr>
      <vt:lpstr>Arial Unicode MS</vt:lpstr>
      <vt:lpstr>华文琥珀</vt:lpstr>
      <vt:lpstr>1_USCMaster2</vt:lpstr>
      <vt:lpstr>2_USCMaster2</vt:lpstr>
      <vt:lpstr>湖南省新冠肺炎疫情防控 志愿者培训                                   ---个人防护篇</vt:lpstr>
      <vt:lpstr>目录</vt:lpstr>
      <vt:lpstr>一、个人防护装备介绍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二、个人防护分级</vt:lpstr>
      <vt:lpstr>一级防护: </vt:lpstr>
      <vt:lpstr>二级防护: </vt:lpstr>
      <vt:lpstr>三级防护: </vt:lpstr>
      <vt:lpstr>三、穿脱防护服</vt:lpstr>
      <vt:lpstr>一级防护防护用具穿戴流程</vt:lpstr>
      <vt:lpstr>一级防护防护用具穿戴流程</vt:lpstr>
      <vt:lpstr>一级防护防护用具穿戴流程</vt:lpstr>
      <vt:lpstr>一级防护防护用具穿戴流程</vt:lpstr>
      <vt:lpstr>一级防护防护用具穿戴流程</vt:lpstr>
      <vt:lpstr>一级防护防护用具穿戴流程</vt:lpstr>
      <vt:lpstr>二级防护穿戴操作流程</vt:lpstr>
      <vt:lpstr>二级防护穿防护服操作流程</vt:lpstr>
      <vt:lpstr>二级防护穿防护服操作流程</vt:lpstr>
      <vt:lpstr>二级防护穿防护服操作流程</vt:lpstr>
      <vt:lpstr>二级防护穿防护服操作流程</vt:lpstr>
      <vt:lpstr>二级防护穿防护服操作流程</vt:lpstr>
      <vt:lpstr>二级防护穿防护服操作流程</vt:lpstr>
      <vt:lpstr>二级防护穿防护服操作流程</vt:lpstr>
      <vt:lpstr>二级防护穿防护服操作流程</vt:lpstr>
      <vt:lpstr>二级防护穿防护服操作流程</vt:lpstr>
      <vt:lpstr>二级防护脱防护服操作流程</vt:lpstr>
      <vt:lpstr>二级防护脱防护服操作流程</vt:lpstr>
      <vt:lpstr>二级防护脱防护服操作流程</vt:lpstr>
      <vt:lpstr>二级防护脱防护服操作流程</vt:lpstr>
      <vt:lpstr>二级防护脱防护服操作流程 </vt:lpstr>
      <vt:lpstr>二级防护脱防护服操作流程</vt:lpstr>
      <vt:lpstr>二级防护脱防护服操作流程</vt:lpstr>
      <vt:lpstr>二级防护脱防护服操作流程</vt:lpstr>
      <vt:lpstr>二级防护脱防护服操作流程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医务人员流感风险与防控</dc:title>
  <dc:creator>LKW</dc:creator>
  <cp:lastModifiedBy>大卫</cp:lastModifiedBy>
  <cp:revision>174</cp:revision>
  <dcterms:created xsi:type="dcterms:W3CDTF">2019-12-02T04:32:00Z</dcterms:created>
  <dcterms:modified xsi:type="dcterms:W3CDTF">2022-07-22T08:06:11Z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57973A04669C4770A83BEDDD0999A427</vt:lpwstr>
  </property>
</Properties>
</file>