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56" r:id="rId2"/>
    <p:sldId id="257" r:id="rId3"/>
    <p:sldId id="258" r:id="rId4"/>
    <p:sldId id="262" r:id="rId5"/>
    <p:sldId id="282" r:id="rId6"/>
    <p:sldId id="263" r:id="rId7"/>
    <p:sldId id="283" r:id="rId8"/>
    <p:sldId id="284" r:id="rId9"/>
    <p:sldId id="261" r:id="rId10"/>
    <p:sldId id="265" r:id="rId11"/>
    <p:sldId id="266" r:id="rId12"/>
    <p:sldId id="343" r:id="rId13"/>
    <p:sldId id="259" r:id="rId14"/>
    <p:sldId id="281" r:id="rId15"/>
    <p:sldId id="270"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299" r:id="rId29"/>
    <p:sldId id="301" r:id="rId30"/>
    <p:sldId id="304" r:id="rId31"/>
    <p:sldId id="305" r:id="rId32"/>
    <p:sldId id="313" r:id="rId33"/>
    <p:sldId id="323" r:id="rId34"/>
    <p:sldId id="325" r:id="rId35"/>
    <p:sldId id="326" r:id="rId36"/>
    <p:sldId id="331" r:id="rId37"/>
    <p:sldId id="338" r:id="rId38"/>
    <p:sldId id="341" r:id="rId39"/>
    <p:sldId id="272" r:id="rId40"/>
    <p:sldId id="273" r:id="rId41"/>
    <p:sldId id="274" r:id="rId42"/>
    <p:sldId id="277" r:id="rId43"/>
    <p:sldId id="280" r:id="rId44"/>
    <p:sldId id="342"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113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F26D8D-5646-4EC5-8B9E-19E036B0E7DE}" type="datetimeFigureOut">
              <a:rPr lang="zh-CN" altLang="en-US" smtClean="0"/>
              <a:t>2020-01-27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8885F5-8F24-44C1-8608-9BFF9703664E}" type="slidenum">
              <a:rPr lang="zh-CN" altLang="en-US" smtClean="0"/>
              <a:t>‹#›</a:t>
            </a:fld>
            <a:endParaRPr lang="zh-CN" altLang="en-US"/>
          </a:p>
        </p:txBody>
      </p:sp>
    </p:spTree>
    <p:extLst>
      <p:ext uri="{BB962C8B-B14F-4D97-AF65-F5344CB8AC3E}">
        <p14:creationId xmlns:p14="http://schemas.microsoft.com/office/powerpoint/2010/main" val="587243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1808417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3953046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3659027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298224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1040819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B9DB73-C9C0-4BDD-B9FB-5EFBE44478C8}" type="slidenum">
              <a:rPr lang="zh-CN" altLang="en-US" smtClean="0"/>
              <a:pPr/>
              <a:t>21</a:t>
            </a:fld>
            <a:endParaRPr lang="zh-CN" altLang="en-US"/>
          </a:p>
        </p:txBody>
      </p:sp>
    </p:spTree>
    <p:extLst>
      <p:ext uri="{BB962C8B-B14F-4D97-AF65-F5344CB8AC3E}">
        <p14:creationId xmlns:p14="http://schemas.microsoft.com/office/powerpoint/2010/main" val="1573083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B9DB73-C9C0-4BDD-B9FB-5EFBE44478C8}" type="slidenum">
              <a:rPr lang="zh-CN" altLang="en-US" smtClean="0"/>
              <a:pPr/>
              <a:t>34</a:t>
            </a:fld>
            <a:endParaRPr lang="zh-CN" altLang="en-US"/>
          </a:p>
        </p:txBody>
      </p:sp>
    </p:spTree>
    <p:extLst>
      <p:ext uri="{BB962C8B-B14F-4D97-AF65-F5344CB8AC3E}">
        <p14:creationId xmlns:p14="http://schemas.microsoft.com/office/powerpoint/2010/main" val="2854276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32B9DB73-C9C0-4BDD-B9FB-5EFBE44478C8}" type="slidenum">
              <a:rPr lang="zh-CN" altLang="en-US" smtClean="0"/>
              <a:pPr/>
              <a:t>36</a:t>
            </a:fld>
            <a:endParaRPr lang="zh-CN" altLang="en-US"/>
          </a:p>
        </p:txBody>
      </p:sp>
    </p:spTree>
    <p:extLst>
      <p:ext uri="{BB962C8B-B14F-4D97-AF65-F5344CB8AC3E}">
        <p14:creationId xmlns:p14="http://schemas.microsoft.com/office/powerpoint/2010/main" val="3576759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155483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204536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61116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0DC2C46-D7FA-48A8-AC65-4AE6D9EF3EE2}" type="datetimeFigureOut">
              <a:rPr lang="zh-CN" altLang="en-US" smtClean="0"/>
              <a:t>2020-01-27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3654481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0DC2C46-D7FA-48A8-AC65-4AE6D9EF3EE2}" type="datetimeFigureOut">
              <a:rPr lang="zh-CN" altLang="en-US" smtClean="0"/>
              <a:t>2020-01-27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851020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0DC2C46-D7FA-48A8-AC65-4AE6D9EF3EE2}" type="datetimeFigureOut">
              <a:rPr lang="zh-CN" altLang="en-US" smtClean="0"/>
              <a:t>2020-01-27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829113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59308" y="1124711"/>
            <a:ext cx="3822191" cy="2779776"/>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4475988" y="1124711"/>
            <a:ext cx="3840479" cy="2779776"/>
          </a:xfrm>
          <a:prstGeom prst="rect">
            <a:avLst/>
          </a:prstGeom>
          <a:blipFill>
            <a:blip r:embed="rId3" cstate="print"/>
            <a:stretch>
              <a:fillRect/>
            </a:stretch>
          </a:blipFill>
        </p:spPr>
        <p:txBody>
          <a:bodyPr wrap="square" lIns="0" tIns="0" rIns="0" bIns="0" rtlCol="0"/>
          <a:lstStyle/>
          <a:p>
            <a:endParaRPr/>
          </a:p>
        </p:txBody>
      </p:sp>
      <p:sp>
        <p:nvSpPr>
          <p:cNvPr id="18" name="bk object 18"/>
          <p:cNvSpPr/>
          <p:nvPr/>
        </p:nvSpPr>
        <p:spPr>
          <a:xfrm>
            <a:off x="608076" y="3645408"/>
            <a:ext cx="3724655" cy="2828544"/>
          </a:xfrm>
          <a:prstGeom prst="rect">
            <a:avLst/>
          </a:prstGeom>
          <a:blipFill>
            <a:blip r:embed="rId4" cstate="print"/>
            <a:stretch>
              <a:fillRect/>
            </a:stretch>
          </a:blipFill>
        </p:spPr>
        <p:txBody>
          <a:bodyPr wrap="square" lIns="0" tIns="0" rIns="0" bIns="0" rtlCol="0"/>
          <a:lstStyle/>
          <a:p>
            <a:endParaRPr/>
          </a:p>
        </p:txBody>
      </p:sp>
      <p:sp>
        <p:nvSpPr>
          <p:cNvPr id="19" name="bk object 19"/>
          <p:cNvSpPr/>
          <p:nvPr/>
        </p:nvSpPr>
        <p:spPr>
          <a:xfrm>
            <a:off x="4475988" y="3643884"/>
            <a:ext cx="3840479" cy="2830068"/>
          </a:xfrm>
          <a:prstGeom prst="rect">
            <a:avLst/>
          </a:prstGeom>
          <a:blipFill>
            <a:blip r:embed="rId5"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600" b="1" i="0">
                <a:solidFill>
                  <a:srgbClr val="006FC0"/>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1/27/2020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127827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C0DC2C46-D7FA-48A8-AC65-4AE6D9EF3EE2}" type="datetimeFigureOut">
              <a:rPr lang="zh-CN" altLang="en-US" smtClean="0"/>
              <a:t>2020-01-27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40014547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0DC2C46-D7FA-48A8-AC65-4AE6D9EF3EE2}" type="datetimeFigureOut">
              <a:rPr lang="zh-CN" altLang="en-US" smtClean="0"/>
              <a:t>2020-01-27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2947568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0DC2C46-D7FA-48A8-AC65-4AE6D9EF3EE2}" type="datetimeFigureOut">
              <a:rPr lang="zh-CN" altLang="en-US" smtClean="0"/>
              <a:t>2020-01-27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2648768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0DC2C46-D7FA-48A8-AC65-4AE6D9EF3EE2}" type="datetimeFigureOut">
              <a:rPr lang="zh-CN" altLang="en-US" smtClean="0"/>
              <a:t>2020-01-27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3803314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0DC2C46-D7FA-48A8-AC65-4AE6D9EF3EE2}" type="datetimeFigureOut">
              <a:rPr lang="zh-CN" altLang="en-US" smtClean="0"/>
              <a:t>2020-01-27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820017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DC2C46-D7FA-48A8-AC65-4AE6D9EF3EE2}" type="datetimeFigureOut">
              <a:rPr lang="zh-CN" altLang="en-US" smtClean="0"/>
              <a:t>2020-01-27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2916856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0DC2C46-D7FA-48A8-AC65-4AE6D9EF3EE2}" type="datetimeFigureOut">
              <a:rPr lang="zh-CN" altLang="en-US" smtClean="0"/>
              <a:t>2020-01-27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656748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0DC2C46-D7FA-48A8-AC65-4AE6D9EF3EE2}" type="datetimeFigureOut">
              <a:rPr lang="zh-CN" altLang="en-US" smtClean="0"/>
              <a:t>2020-01-27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2391868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DC2C46-D7FA-48A8-AC65-4AE6D9EF3EE2}" type="datetimeFigureOut">
              <a:rPr lang="zh-CN" altLang="en-US" smtClean="0"/>
              <a:t>2020-01-27</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B5490E-8614-402E-B8AE-07ADD02615F8}" type="slidenum">
              <a:rPr lang="zh-CN" altLang="en-US" smtClean="0"/>
              <a:t>‹#›</a:t>
            </a:fld>
            <a:endParaRPr lang="zh-CN" altLang="en-US"/>
          </a:p>
        </p:txBody>
      </p:sp>
    </p:spTree>
    <p:extLst>
      <p:ext uri="{BB962C8B-B14F-4D97-AF65-F5344CB8AC3E}">
        <p14:creationId xmlns:p14="http://schemas.microsoft.com/office/powerpoint/2010/main" val="3453317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7.jpg"/><Relationship Id="rId4" Type="http://schemas.openxmlformats.org/officeDocument/2006/relationships/image" Target="../media/image36.jp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0.jpg"/><Relationship Id="rId4" Type="http://schemas.openxmlformats.org/officeDocument/2006/relationships/image" Target="../media/image39.jp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latin typeface="黑体" panose="02010609060101010101" pitchFamily="49" charset="-122"/>
                <a:ea typeface="黑体" panose="02010609060101010101" pitchFamily="49" charset="-122"/>
              </a:rPr>
              <a:t>新型冠状病毒标本的运输和个人防护</a:t>
            </a:r>
            <a:endParaRPr lang="zh-CN" altLang="en-US" dirty="0">
              <a:latin typeface="黑体" panose="02010609060101010101" pitchFamily="49" charset="-122"/>
              <a:ea typeface="黑体" panose="02010609060101010101" pitchFamily="49" charset="-122"/>
            </a:endParaRPr>
          </a:p>
        </p:txBody>
      </p:sp>
      <p:sp>
        <p:nvSpPr>
          <p:cNvPr id="3" name="副标题 2"/>
          <p:cNvSpPr>
            <a:spLocks noGrp="1"/>
          </p:cNvSpPr>
          <p:nvPr>
            <p:ph type="subTitle" idx="1"/>
          </p:nvPr>
        </p:nvSpPr>
        <p:spPr>
          <a:xfrm>
            <a:off x="1143000" y="3602038"/>
            <a:ext cx="6858000" cy="2260880"/>
          </a:xfrm>
        </p:spPr>
        <p:txBody>
          <a:bodyPr>
            <a:normAutofit/>
          </a:bodyPr>
          <a:lstStyle/>
          <a:p>
            <a:endParaRPr lang="en-US" altLang="zh-CN" dirty="0" smtClean="0"/>
          </a:p>
          <a:p>
            <a:endParaRPr lang="en-US" altLang="zh-CN" dirty="0" smtClean="0"/>
          </a:p>
          <a:p>
            <a:r>
              <a:rPr lang="zh-CN" altLang="en-US" dirty="0" smtClean="0"/>
              <a:t>湖南省疾病预防控制中心</a:t>
            </a:r>
            <a:endParaRPr lang="en-US" altLang="zh-CN" dirty="0" smtClean="0"/>
          </a:p>
          <a:p>
            <a:r>
              <a:rPr lang="zh-CN" altLang="en-US" dirty="0" smtClean="0"/>
              <a:t>黄一伟</a:t>
            </a:r>
            <a:endParaRPr lang="en-US" altLang="zh-CN" dirty="0" smtClean="0"/>
          </a:p>
          <a:p>
            <a:r>
              <a:rPr lang="en-US" altLang="zh-CN" dirty="0" smtClean="0"/>
              <a:t>2020.1.26</a:t>
            </a:r>
            <a:endParaRPr lang="zh-CN" altLang="en-US" dirty="0"/>
          </a:p>
        </p:txBody>
      </p:sp>
    </p:spTree>
    <p:extLst>
      <p:ext uri="{BB962C8B-B14F-4D97-AF65-F5344CB8AC3E}">
        <p14:creationId xmlns:p14="http://schemas.microsoft.com/office/powerpoint/2010/main" val="28368389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413507" y="389492"/>
            <a:ext cx="4253230" cy="482600"/>
          </a:xfrm>
          <a:prstGeom prst="rect">
            <a:avLst/>
          </a:prstGeom>
        </p:spPr>
        <p:txBody>
          <a:bodyPr vert="horz" wrap="square" lIns="0" tIns="0" rIns="0" bIns="0" rtlCol="0">
            <a:spAutoFit/>
          </a:bodyPr>
          <a:lstStyle/>
          <a:p>
            <a:pPr marL="12700">
              <a:lnSpc>
                <a:spcPct val="100000"/>
              </a:lnSpc>
            </a:pPr>
            <a:r>
              <a:rPr sz="3600" b="1" spc="95" dirty="0">
                <a:solidFill>
                  <a:srgbClr val="006FC0"/>
                </a:solidFill>
                <a:latin typeface="微软雅黑"/>
                <a:cs typeface="微软雅黑"/>
              </a:rPr>
              <a:t>感染性物质运输包装</a:t>
            </a:r>
            <a:endParaRPr sz="3600">
              <a:latin typeface="微软雅黑"/>
              <a:cs typeface="微软雅黑"/>
            </a:endParaRPr>
          </a:p>
        </p:txBody>
      </p:sp>
    </p:spTree>
    <p:extLst>
      <p:ext uri="{BB962C8B-B14F-4D97-AF65-F5344CB8AC3E}">
        <p14:creationId xmlns:p14="http://schemas.microsoft.com/office/powerpoint/2010/main" val="25846224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613786" y="464422"/>
            <a:ext cx="3783329" cy="482600"/>
          </a:xfrm>
          <a:prstGeom prst="rect">
            <a:avLst/>
          </a:prstGeom>
        </p:spPr>
        <p:txBody>
          <a:bodyPr vert="horz" wrap="square" lIns="0" tIns="0" rIns="0" bIns="0" rtlCol="0">
            <a:spAutoFit/>
          </a:bodyPr>
          <a:lstStyle/>
          <a:p>
            <a:pPr marL="12700">
              <a:lnSpc>
                <a:spcPct val="100000"/>
              </a:lnSpc>
            </a:pPr>
            <a:r>
              <a:rPr sz="3600" b="1" spc="95" dirty="0">
                <a:solidFill>
                  <a:srgbClr val="006FC0"/>
                </a:solidFill>
                <a:latin typeface="微软雅黑"/>
                <a:cs typeface="微软雅黑"/>
              </a:rPr>
              <a:t>单位内部运输样本</a:t>
            </a:r>
            <a:endParaRPr sz="3600">
              <a:latin typeface="微软雅黑"/>
              <a:cs typeface="微软雅黑"/>
            </a:endParaRPr>
          </a:p>
        </p:txBody>
      </p:sp>
      <p:sp>
        <p:nvSpPr>
          <p:cNvPr id="3" name="object 3"/>
          <p:cNvSpPr txBox="1"/>
          <p:nvPr/>
        </p:nvSpPr>
        <p:spPr>
          <a:xfrm>
            <a:off x="546303" y="1682894"/>
            <a:ext cx="7379334" cy="332740"/>
          </a:xfrm>
          <a:prstGeom prst="rect">
            <a:avLst/>
          </a:prstGeom>
        </p:spPr>
        <p:txBody>
          <a:bodyPr vert="horz" wrap="square" lIns="0" tIns="0" rIns="0" bIns="0" rtlCol="0">
            <a:spAutoFit/>
          </a:bodyPr>
          <a:lstStyle/>
          <a:p>
            <a:pPr marL="12700">
              <a:lnSpc>
                <a:spcPct val="100000"/>
              </a:lnSpc>
            </a:pPr>
            <a:r>
              <a:rPr sz="2400" spc="-245" dirty="0">
                <a:latin typeface="Segoe UI Symbol"/>
                <a:cs typeface="Segoe UI Symbol"/>
              </a:rPr>
              <a:t>⚫</a:t>
            </a:r>
            <a:r>
              <a:rPr sz="2400" spc="245" dirty="0">
                <a:latin typeface="Segoe UI Symbol"/>
                <a:cs typeface="Segoe UI Symbol"/>
              </a:rPr>
              <a:t> </a:t>
            </a:r>
            <a:r>
              <a:rPr sz="2400" b="1" dirty="0">
                <a:latin typeface="微软雅黑"/>
                <a:cs typeface="微软雅黑"/>
              </a:rPr>
              <a:t>单位内</a:t>
            </a:r>
            <a:r>
              <a:rPr sz="2400" b="1" spc="-5" dirty="0">
                <a:latin typeface="微软雅黑"/>
                <a:cs typeface="微软雅黑"/>
              </a:rPr>
              <a:t>部</a:t>
            </a:r>
            <a:r>
              <a:rPr sz="2400" b="1" dirty="0">
                <a:latin typeface="微软雅黑"/>
                <a:cs typeface="微软雅黑"/>
              </a:rPr>
              <a:t>、实验室间样本的运输应使用内部转运箱；</a:t>
            </a:r>
            <a:endParaRPr sz="2400">
              <a:latin typeface="微软雅黑"/>
              <a:cs typeface="微软雅黑"/>
            </a:endParaRPr>
          </a:p>
        </p:txBody>
      </p:sp>
      <p:sp>
        <p:nvSpPr>
          <p:cNvPr id="4" name="object 4"/>
          <p:cNvSpPr/>
          <p:nvPr/>
        </p:nvSpPr>
        <p:spPr>
          <a:xfrm>
            <a:off x="2700527" y="2421635"/>
            <a:ext cx="3371088" cy="3037332"/>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2695955" y="2417064"/>
            <a:ext cx="3380740" cy="3046730"/>
          </a:xfrm>
          <a:custGeom>
            <a:avLst/>
            <a:gdLst/>
            <a:ahLst/>
            <a:cxnLst/>
            <a:rect l="l" t="t" r="r" b="b"/>
            <a:pathLst>
              <a:path w="3380740" h="3046729">
                <a:moveTo>
                  <a:pt x="0" y="3046476"/>
                </a:moveTo>
                <a:lnTo>
                  <a:pt x="3380232" y="3046476"/>
                </a:lnTo>
                <a:lnTo>
                  <a:pt x="3380232" y="0"/>
                </a:lnTo>
                <a:lnTo>
                  <a:pt x="0" y="0"/>
                </a:lnTo>
                <a:lnTo>
                  <a:pt x="0" y="3046476"/>
                </a:lnTo>
                <a:close/>
              </a:path>
            </a:pathLst>
          </a:custGeom>
          <a:ln w="9144">
            <a:solidFill>
              <a:srgbClr val="000000"/>
            </a:solidFill>
          </a:ln>
        </p:spPr>
        <p:txBody>
          <a:bodyPr wrap="square" lIns="0" tIns="0" rIns="0" bIns="0" rtlCol="0"/>
          <a:lstStyle/>
          <a:p>
            <a:endParaRPr/>
          </a:p>
        </p:txBody>
      </p:sp>
    </p:spTree>
    <p:extLst>
      <p:ext uri="{BB962C8B-B14F-4D97-AF65-F5344CB8AC3E}">
        <p14:creationId xmlns:p14="http://schemas.microsoft.com/office/powerpoint/2010/main" val="39830950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送检单</a:t>
            </a:r>
            <a:endParaRPr lang="zh-CN" altLang="en-US" dirty="0"/>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205373" y="1467784"/>
            <a:ext cx="8509596" cy="5318498"/>
          </a:xfrm>
          <a:prstGeom prst="rect">
            <a:avLst/>
          </a:prstGeom>
        </p:spPr>
      </p:pic>
    </p:spTree>
    <p:extLst>
      <p:ext uri="{BB962C8B-B14F-4D97-AF65-F5344CB8AC3E}">
        <p14:creationId xmlns:p14="http://schemas.microsoft.com/office/powerpoint/2010/main" val="3581137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未经培养的感染性材料的操作</a:t>
            </a:r>
            <a:endParaRPr lang="zh-CN" altLang="en-US" dirty="0"/>
          </a:p>
        </p:txBody>
      </p:sp>
      <p:sp>
        <p:nvSpPr>
          <p:cNvPr id="3" name="内容占位符 2"/>
          <p:cNvSpPr>
            <a:spLocks noGrp="1"/>
          </p:cNvSpPr>
          <p:nvPr>
            <p:ph idx="1"/>
          </p:nvPr>
        </p:nvSpPr>
        <p:spPr/>
        <p:txBody>
          <a:bodyPr/>
          <a:lstStyle/>
          <a:p>
            <a:r>
              <a:rPr lang="zh-CN" altLang="zh-CN" dirty="0"/>
              <a:t>指未经培养的感染性材料在采用可靠的方法灭活前进行的病毒抗原检测、血清学检测、</a:t>
            </a:r>
            <a:r>
              <a:rPr lang="zh-CN" altLang="zh-CN" b="1" i="1" dirty="0">
                <a:solidFill>
                  <a:srgbClr val="FF0000"/>
                </a:solidFill>
              </a:rPr>
              <a:t>核酸提取</a:t>
            </a:r>
            <a:r>
              <a:rPr lang="zh-CN" altLang="zh-CN" dirty="0"/>
              <a:t>、生化分析，以及</a:t>
            </a:r>
            <a:r>
              <a:rPr lang="zh-CN" altLang="zh-CN" b="1" i="1" dirty="0">
                <a:solidFill>
                  <a:srgbClr val="FF0000"/>
                </a:solidFill>
              </a:rPr>
              <a:t>临床样本的灭活</a:t>
            </a:r>
            <a:r>
              <a:rPr lang="zh-CN" altLang="zh-CN" dirty="0"/>
              <a:t>等操作，应当在</a:t>
            </a:r>
            <a:r>
              <a:rPr lang="zh-CN" altLang="zh-CN" sz="3600" b="1" dirty="0">
                <a:solidFill>
                  <a:srgbClr val="FF0000"/>
                </a:solidFill>
              </a:rPr>
              <a:t>生物安全二级实验室</a:t>
            </a:r>
            <a:r>
              <a:rPr lang="zh-CN" altLang="zh-CN" dirty="0"/>
              <a:t>进行</a:t>
            </a:r>
            <a:r>
              <a:rPr lang="zh-CN" altLang="zh-CN" dirty="0" smtClean="0"/>
              <a:t>，</a:t>
            </a:r>
            <a:endParaRPr lang="en-US" altLang="zh-CN" dirty="0" smtClean="0"/>
          </a:p>
          <a:p>
            <a:endParaRPr lang="en-US" altLang="zh-CN" dirty="0"/>
          </a:p>
          <a:p>
            <a:r>
              <a:rPr lang="zh-CN" altLang="zh-CN" dirty="0" smtClean="0"/>
              <a:t>同时</a:t>
            </a:r>
            <a:r>
              <a:rPr lang="zh-CN" altLang="zh-CN" dirty="0"/>
              <a:t>采用</a:t>
            </a:r>
            <a:r>
              <a:rPr lang="zh-CN" altLang="zh-CN" b="1" i="1" dirty="0">
                <a:solidFill>
                  <a:srgbClr val="C00000"/>
                </a:solidFill>
              </a:rPr>
              <a:t>生物安全三级实验室的个人防护</a:t>
            </a:r>
            <a:r>
              <a:rPr lang="zh-CN" altLang="zh-CN" dirty="0"/>
              <a:t>。</a:t>
            </a:r>
            <a:r>
              <a:rPr lang="en-US" altLang="zh-CN" dirty="0"/>
              <a:t/>
            </a:r>
            <a:br>
              <a:rPr lang="en-US" altLang="zh-CN" dirty="0"/>
            </a:br>
            <a:endParaRPr lang="zh-CN" altLang="en-US" dirty="0"/>
          </a:p>
        </p:txBody>
      </p:sp>
    </p:spTree>
    <p:extLst>
      <p:ext uri="{BB962C8B-B14F-4D97-AF65-F5344CB8AC3E}">
        <p14:creationId xmlns:p14="http://schemas.microsoft.com/office/powerpoint/2010/main" val="8969933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灭活材料的操作</a:t>
            </a:r>
            <a:endParaRPr lang="zh-CN" altLang="en-US" dirty="0"/>
          </a:p>
        </p:txBody>
      </p:sp>
      <p:sp>
        <p:nvSpPr>
          <p:cNvPr id="3" name="内容占位符 2"/>
          <p:cNvSpPr>
            <a:spLocks noGrp="1"/>
          </p:cNvSpPr>
          <p:nvPr>
            <p:ph idx="1"/>
          </p:nvPr>
        </p:nvSpPr>
        <p:spPr/>
        <p:txBody>
          <a:bodyPr/>
          <a:lstStyle/>
          <a:p>
            <a:r>
              <a:rPr lang="zh-CN" altLang="en-US" dirty="0"/>
              <a:t>感染性材料或活病毒在采用可靠的方法</a:t>
            </a:r>
            <a:r>
              <a:rPr lang="zh-CN" altLang="en-US" b="1" i="1" dirty="0">
                <a:solidFill>
                  <a:srgbClr val="FF0000"/>
                </a:solidFill>
              </a:rPr>
              <a:t>灭活后进行的核酸检测</a:t>
            </a:r>
            <a:r>
              <a:rPr lang="zh-CN" altLang="en-US" dirty="0"/>
              <a:t>、抗原检测、血清学检测、生化分析等操作应当在生物安全</a:t>
            </a:r>
            <a:r>
              <a:rPr lang="zh-CN" altLang="en-US" b="1" dirty="0">
                <a:solidFill>
                  <a:srgbClr val="FF0000"/>
                </a:solidFill>
              </a:rPr>
              <a:t>二级实验室</a:t>
            </a:r>
            <a:r>
              <a:rPr lang="zh-CN" altLang="en-US" dirty="0"/>
              <a:t>进行。分子克隆等不含致病性活病毒的其他操作，可以在生物安全一级实验室进行。</a:t>
            </a:r>
          </a:p>
        </p:txBody>
      </p:sp>
    </p:spTree>
    <p:extLst>
      <p:ext uri="{BB962C8B-B14F-4D97-AF65-F5344CB8AC3E}">
        <p14:creationId xmlns:p14="http://schemas.microsoft.com/office/powerpoint/2010/main" val="9149691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91920" y="6027359"/>
            <a:ext cx="1406525" cy="254000"/>
          </a:xfrm>
          <a:prstGeom prst="rect">
            <a:avLst/>
          </a:prstGeom>
        </p:spPr>
        <p:txBody>
          <a:bodyPr vert="horz" wrap="square" lIns="0" tIns="0" rIns="0" bIns="0" rtlCol="0">
            <a:spAutoFit/>
          </a:bodyPr>
          <a:lstStyle/>
          <a:p>
            <a:pPr marL="12700">
              <a:lnSpc>
                <a:spcPts val="2155"/>
              </a:lnSpc>
            </a:pPr>
            <a:r>
              <a:rPr sz="1800" b="1" spc="-10" dirty="0">
                <a:latin typeface="宋体"/>
                <a:cs typeface="宋体"/>
              </a:rPr>
              <a:t>个人防护穿戴</a:t>
            </a:r>
            <a:endParaRPr sz="1800">
              <a:latin typeface="宋体"/>
              <a:cs typeface="宋体"/>
            </a:endParaRPr>
          </a:p>
        </p:txBody>
      </p:sp>
      <p:sp>
        <p:nvSpPr>
          <p:cNvPr id="3" name="object 3"/>
          <p:cNvSpPr txBox="1"/>
          <p:nvPr/>
        </p:nvSpPr>
        <p:spPr>
          <a:xfrm>
            <a:off x="1726438" y="442639"/>
            <a:ext cx="5847080" cy="432434"/>
          </a:xfrm>
          <a:prstGeom prst="rect">
            <a:avLst/>
          </a:prstGeom>
        </p:spPr>
        <p:txBody>
          <a:bodyPr vert="horz" wrap="square" lIns="0" tIns="0" rIns="0" bIns="0" rtlCol="0">
            <a:spAutoFit/>
          </a:bodyPr>
          <a:lstStyle/>
          <a:p>
            <a:pPr marL="12700">
              <a:lnSpc>
                <a:spcPct val="100000"/>
              </a:lnSpc>
            </a:pPr>
            <a:r>
              <a:rPr sz="3200" b="1" spc="95" dirty="0">
                <a:solidFill>
                  <a:srgbClr val="006FC0"/>
                </a:solidFill>
                <a:latin typeface="微软雅黑"/>
                <a:cs typeface="微软雅黑"/>
              </a:rPr>
              <a:t>在实验室内的个人防护</a:t>
            </a:r>
            <a:r>
              <a:rPr sz="3200" b="1" spc="100" dirty="0">
                <a:solidFill>
                  <a:srgbClr val="006FC0"/>
                </a:solidFill>
                <a:latin typeface="微软雅黑"/>
                <a:cs typeface="微软雅黑"/>
              </a:rPr>
              <a:t>（</a:t>
            </a:r>
            <a:r>
              <a:rPr sz="3200" b="1" spc="90" dirty="0">
                <a:solidFill>
                  <a:srgbClr val="006FC0"/>
                </a:solidFill>
                <a:latin typeface="微软雅黑"/>
                <a:cs typeface="微软雅黑"/>
              </a:rPr>
              <a:t>PP</a:t>
            </a:r>
            <a:r>
              <a:rPr sz="3200" b="1" spc="100" dirty="0">
                <a:solidFill>
                  <a:srgbClr val="006FC0"/>
                </a:solidFill>
                <a:latin typeface="微软雅黑"/>
                <a:cs typeface="微软雅黑"/>
              </a:rPr>
              <a:t>E</a:t>
            </a:r>
            <a:r>
              <a:rPr sz="3200" b="1" dirty="0">
                <a:solidFill>
                  <a:srgbClr val="006FC0"/>
                </a:solidFill>
                <a:latin typeface="微软雅黑"/>
                <a:cs typeface="微软雅黑"/>
              </a:rPr>
              <a:t>）</a:t>
            </a:r>
            <a:endParaRPr sz="3200">
              <a:latin typeface="微软雅黑"/>
              <a:cs typeface="微软雅黑"/>
            </a:endParaRPr>
          </a:p>
        </p:txBody>
      </p:sp>
      <p:sp>
        <p:nvSpPr>
          <p:cNvPr id="4" name="object 4"/>
          <p:cNvSpPr txBox="1"/>
          <p:nvPr/>
        </p:nvSpPr>
        <p:spPr>
          <a:xfrm>
            <a:off x="3204210" y="1917954"/>
            <a:ext cx="5797550" cy="1724025"/>
          </a:xfrm>
          <a:prstGeom prst="rect">
            <a:avLst/>
          </a:prstGeom>
          <a:ln w="38100">
            <a:solidFill>
              <a:srgbClr val="548ED4"/>
            </a:solidFill>
          </a:ln>
        </p:spPr>
        <p:txBody>
          <a:bodyPr vert="horz" wrap="square" lIns="0" tIns="0" rIns="0" bIns="0" rtlCol="0">
            <a:spAutoFit/>
          </a:bodyPr>
          <a:lstStyle/>
          <a:p>
            <a:pPr marL="415290" marR="294005" indent="-342900">
              <a:lnSpc>
                <a:spcPct val="100000"/>
              </a:lnSpc>
              <a:tabLst>
                <a:tab pos="415290" algn="l"/>
              </a:tabLst>
            </a:pPr>
            <a:r>
              <a:rPr sz="2400" dirty="0">
                <a:latin typeface="Arial"/>
                <a:cs typeface="Arial"/>
              </a:rPr>
              <a:t>•	</a:t>
            </a:r>
            <a:r>
              <a:rPr sz="2400" b="1" spc="95" dirty="0">
                <a:latin typeface="微软雅黑"/>
                <a:cs typeface="微软雅黑"/>
              </a:rPr>
              <a:t>在</a:t>
            </a:r>
            <a:r>
              <a:rPr sz="2400" b="1" spc="75" dirty="0">
                <a:latin typeface="微软雅黑"/>
                <a:cs typeface="微软雅黑"/>
              </a:rPr>
              <a:t>BSL-2</a:t>
            </a:r>
            <a:r>
              <a:rPr sz="2400" b="1" spc="95" dirty="0">
                <a:latin typeface="微软雅黑"/>
                <a:cs typeface="微软雅黑"/>
              </a:rPr>
              <a:t>实验室内使用</a:t>
            </a:r>
            <a:r>
              <a:rPr sz="2400" b="1" spc="85" dirty="0">
                <a:solidFill>
                  <a:srgbClr val="FF0000"/>
                </a:solidFill>
                <a:latin typeface="微软雅黑"/>
                <a:cs typeface="微软雅黑"/>
              </a:rPr>
              <a:t>BS</a:t>
            </a:r>
            <a:r>
              <a:rPr sz="2400" b="1" spc="90" dirty="0">
                <a:solidFill>
                  <a:srgbClr val="FF0000"/>
                </a:solidFill>
                <a:latin typeface="微软雅黑"/>
                <a:cs typeface="微软雅黑"/>
              </a:rPr>
              <a:t>L</a:t>
            </a:r>
            <a:r>
              <a:rPr sz="2400" b="1" spc="75" dirty="0">
                <a:solidFill>
                  <a:srgbClr val="FF0000"/>
                </a:solidFill>
                <a:latin typeface="微软雅黑"/>
                <a:cs typeface="微软雅黑"/>
              </a:rPr>
              <a:t>-3</a:t>
            </a:r>
            <a:r>
              <a:rPr sz="2400" b="1" spc="105" dirty="0">
                <a:solidFill>
                  <a:srgbClr val="FF0000"/>
                </a:solidFill>
                <a:latin typeface="微软雅黑"/>
                <a:cs typeface="微软雅黑"/>
              </a:rPr>
              <a:t>个</a:t>
            </a:r>
            <a:r>
              <a:rPr sz="2400" b="1" spc="95" dirty="0">
                <a:solidFill>
                  <a:srgbClr val="FF0000"/>
                </a:solidFill>
                <a:latin typeface="微软雅黑"/>
                <a:cs typeface="微软雅黑"/>
              </a:rPr>
              <a:t>人</a:t>
            </a:r>
            <a:r>
              <a:rPr sz="2400" b="1" dirty="0">
                <a:solidFill>
                  <a:srgbClr val="FF0000"/>
                </a:solidFill>
                <a:latin typeface="微软雅黑"/>
                <a:cs typeface="微软雅黑"/>
              </a:rPr>
              <a:t>防 </a:t>
            </a:r>
            <a:r>
              <a:rPr sz="2400" b="1" spc="95" dirty="0">
                <a:solidFill>
                  <a:srgbClr val="FF0000"/>
                </a:solidFill>
                <a:latin typeface="微软雅黑"/>
                <a:cs typeface="微软雅黑"/>
              </a:rPr>
              <a:t>护</a:t>
            </a:r>
            <a:r>
              <a:rPr sz="2400" b="1" spc="95" dirty="0">
                <a:latin typeface="微软雅黑"/>
                <a:cs typeface="微软雅黑"/>
              </a:rPr>
              <a:t>装备</a:t>
            </a:r>
            <a:r>
              <a:rPr sz="2400" b="1" spc="90" dirty="0">
                <a:latin typeface="微软雅黑"/>
                <a:cs typeface="微软雅黑"/>
              </a:rPr>
              <a:t>（PPE</a:t>
            </a:r>
            <a:r>
              <a:rPr sz="2400" b="1" spc="95" dirty="0">
                <a:latin typeface="微软雅黑"/>
                <a:cs typeface="微软雅黑"/>
              </a:rPr>
              <a:t>）；</a:t>
            </a:r>
            <a:endParaRPr sz="2400">
              <a:latin typeface="微软雅黑"/>
              <a:cs typeface="微软雅黑"/>
            </a:endParaRPr>
          </a:p>
          <a:p>
            <a:pPr marL="72390">
              <a:lnSpc>
                <a:spcPct val="100000"/>
              </a:lnSpc>
              <a:spcBef>
                <a:spcPts val="1200"/>
              </a:spcBef>
              <a:tabLst>
                <a:tab pos="415290" algn="l"/>
              </a:tabLst>
            </a:pPr>
            <a:r>
              <a:rPr sz="2400" dirty="0">
                <a:latin typeface="Arial"/>
                <a:cs typeface="Arial"/>
              </a:rPr>
              <a:t>•	</a:t>
            </a:r>
            <a:r>
              <a:rPr sz="2400" b="1" spc="95" dirty="0">
                <a:latin typeface="微软雅黑"/>
                <a:cs typeface="微软雅黑"/>
              </a:rPr>
              <a:t>N</a:t>
            </a:r>
            <a:r>
              <a:rPr sz="2400" b="1" spc="85" dirty="0">
                <a:latin typeface="微软雅黑"/>
                <a:cs typeface="微软雅黑"/>
              </a:rPr>
              <a:t>9</a:t>
            </a:r>
            <a:r>
              <a:rPr sz="2400" b="1" spc="95" dirty="0">
                <a:latin typeface="微软雅黑"/>
                <a:cs typeface="微软雅黑"/>
              </a:rPr>
              <a:t>5</a:t>
            </a:r>
            <a:r>
              <a:rPr sz="2400" b="1" spc="90" dirty="0">
                <a:latin typeface="微软雅黑"/>
                <a:cs typeface="微软雅黑"/>
              </a:rPr>
              <a:t>口罩，一次性连体防护服，护目</a:t>
            </a:r>
            <a:endParaRPr sz="2400">
              <a:latin typeface="微软雅黑"/>
              <a:cs typeface="微软雅黑"/>
            </a:endParaRPr>
          </a:p>
          <a:p>
            <a:pPr marL="415290">
              <a:lnSpc>
                <a:spcPct val="100000"/>
              </a:lnSpc>
            </a:pPr>
            <a:r>
              <a:rPr sz="2400" b="1" spc="95" dirty="0">
                <a:latin typeface="微软雅黑"/>
                <a:cs typeface="微软雅黑"/>
              </a:rPr>
              <a:t>镜，面罩，双层手套</a:t>
            </a:r>
            <a:endParaRPr sz="2400">
              <a:latin typeface="微软雅黑"/>
              <a:cs typeface="微软雅黑"/>
            </a:endParaRPr>
          </a:p>
        </p:txBody>
      </p:sp>
      <p:sp>
        <p:nvSpPr>
          <p:cNvPr id="5" name="object 5"/>
          <p:cNvSpPr txBox="1"/>
          <p:nvPr/>
        </p:nvSpPr>
        <p:spPr>
          <a:xfrm>
            <a:off x="3204210" y="3739134"/>
            <a:ext cx="5797550" cy="2616835"/>
          </a:xfrm>
          <a:prstGeom prst="rect">
            <a:avLst/>
          </a:prstGeom>
          <a:ln w="38100">
            <a:solidFill>
              <a:srgbClr val="FF0000"/>
            </a:solidFill>
          </a:ln>
        </p:spPr>
        <p:txBody>
          <a:bodyPr vert="horz" wrap="square" lIns="0" tIns="0" rIns="0" bIns="0" rtlCol="0">
            <a:spAutoFit/>
          </a:bodyPr>
          <a:lstStyle/>
          <a:p>
            <a:pPr marL="72390">
              <a:lnSpc>
                <a:spcPct val="100000"/>
              </a:lnSpc>
              <a:tabLst>
                <a:tab pos="415290" algn="l"/>
              </a:tabLst>
            </a:pPr>
            <a:r>
              <a:rPr sz="2400" dirty="0">
                <a:latin typeface="Arial"/>
                <a:cs typeface="Arial"/>
              </a:rPr>
              <a:t>•	</a:t>
            </a:r>
            <a:r>
              <a:rPr sz="2400" b="1" spc="90" dirty="0">
                <a:latin typeface="微软雅黑"/>
                <a:cs typeface="微软雅黑"/>
              </a:rPr>
              <a:t>所</a:t>
            </a:r>
            <a:r>
              <a:rPr sz="2400" b="1" spc="95" dirty="0">
                <a:latin typeface="微软雅黑"/>
                <a:cs typeface="微软雅黑"/>
              </a:rPr>
              <a:t>有</a:t>
            </a:r>
            <a:r>
              <a:rPr sz="2400" b="1" spc="90" dirty="0">
                <a:solidFill>
                  <a:srgbClr val="FF0000"/>
                </a:solidFill>
                <a:latin typeface="微软雅黑"/>
                <a:cs typeface="微软雅黑"/>
              </a:rPr>
              <a:t>疑似感染性样</a:t>
            </a:r>
            <a:r>
              <a:rPr sz="2400" b="1" spc="95" dirty="0">
                <a:solidFill>
                  <a:srgbClr val="FF0000"/>
                </a:solidFill>
                <a:latin typeface="微软雅黑"/>
                <a:cs typeface="微软雅黑"/>
              </a:rPr>
              <a:t>品</a:t>
            </a:r>
            <a:r>
              <a:rPr sz="2400" b="1" spc="90" dirty="0">
                <a:latin typeface="微软雅黑"/>
                <a:cs typeface="微软雅黑"/>
              </a:rPr>
              <a:t>必须严格</a:t>
            </a:r>
            <a:r>
              <a:rPr sz="2400" b="1" spc="95" dirty="0">
                <a:latin typeface="微软雅黑"/>
                <a:cs typeface="微软雅黑"/>
              </a:rPr>
              <a:t>在</a:t>
            </a:r>
            <a:r>
              <a:rPr sz="2400" b="1" spc="90" dirty="0">
                <a:solidFill>
                  <a:srgbClr val="FF0000"/>
                </a:solidFill>
                <a:latin typeface="微软雅黑"/>
                <a:cs typeface="微软雅黑"/>
              </a:rPr>
              <a:t>生物</a:t>
            </a:r>
            <a:endParaRPr sz="2400">
              <a:latin typeface="微软雅黑"/>
              <a:cs typeface="微软雅黑"/>
            </a:endParaRPr>
          </a:p>
          <a:p>
            <a:pPr marL="415290">
              <a:lnSpc>
                <a:spcPct val="100000"/>
              </a:lnSpc>
            </a:pPr>
            <a:r>
              <a:rPr sz="2400" b="1" spc="95" dirty="0">
                <a:solidFill>
                  <a:srgbClr val="FF0000"/>
                </a:solidFill>
                <a:latin typeface="微软雅黑"/>
                <a:cs typeface="微软雅黑"/>
              </a:rPr>
              <a:t>安全柜内</a:t>
            </a:r>
            <a:r>
              <a:rPr sz="2400" b="1" spc="95" dirty="0">
                <a:latin typeface="微软雅黑"/>
                <a:cs typeface="微软雅黑"/>
              </a:rPr>
              <a:t>操作；</a:t>
            </a:r>
            <a:endParaRPr sz="2400">
              <a:latin typeface="微软雅黑"/>
              <a:cs typeface="微软雅黑"/>
            </a:endParaRPr>
          </a:p>
          <a:p>
            <a:pPr marL="72390">
              <a:lnSpc>
                <a:spcPct val="100000"/>
              </a:lnSpc>
              <a:spcBef>
                <a:spcPts val="1200"/>
              </a:spcBef>
              <a:tabLst>
                <a:tab pos="415290" algn="l"/>
              </a:tabLst>
            </a:pPr>
            <a:r>
              <a:rPr sz="2400" dirty="0">
                <a:latin typeface="Arial"/>
                <a:cs typeface="Arial"/>
              </a:rPr>
              <a:t>•	</a:t>
            </a:r>
            <a:r>
              <a:rPr sz="2400" b="1" spc="95" dirty="0">
                <a:latin typeface="微软雅黑"/>
                <a:cs typeface="微软雅黑"/>
              </a:rPr>
              <a:t>穿戴两层手套；</a:t>
            </a:r>
            <a:endParaRPr sz="2400">
              <a:latin typeface="微软雅黑"/>
              <a:cs typeface="微软雅黑"/>
            </a:endParaRPr>
          </a:p>
          <a:p>
            <a:pPr marL="415290" marR="264160" indent="-342900" algn="just">
              <a:lnSpc>
                <a:spcPct val="100000"/>
              </a:lnSpc>
              <a:spcBef>
                <a:spcPts val="1200"/>
              </a:spcBef>
            </a:pPr>
            <a:r>
              <a:rPr sz="2400" dirty="0">
                <a:latin typeface="Arial"/>
                <a:cs typeface="Arial"/>
              </a:rPr>
              <a:t>•  </a:t>
            </a:r>
            <a:r>
              <a:rPr sz="2400" spc="-145" dirty="0">
                <a:latin typeface="Arial"/>
                <a:cs typeface="Arial"/>
              </a:rPr>
              <a:t> </a:t>
            </a:r>
            <a:r>
              <a:rPr sz="2400" b="1" spc="95" dirty="0">
                <a:latin typeface="微软雅黑"/>
                <a:cs typeface="微软雅黑"/>
              </a:rPr>
              <a:t>手出生物安全柜时：先消毒，脱去外 层手套，退出安全柜；再戴一层新手 套，再后续操作；</a:t>
            </a:r>
            <a:endParaRPr sz="2400">
              <a:latin typeface="微软雅黑"/>
              <a:cs typeface="微软雅黑"/>
            </a:endParaRPr>
          </a:p>
        </p:txBody>
      </p:sp>
      <p:sp>
        <p:nvSpPr>
          <p:cNvPr id="6" name="object 6"/>
          <p:cNvSpPr txBox="1"/>
          <p:nvPr/>
        </p:nvSpPr>
        <p:spPr>
          <a:xfrm>
            <a:off x="604215" y="1416293"/>
            <a:ext cx="4693920" cy="330200"/>
          </a:xfrm>
          <a:prstGeom prst="rect">
            <a:avLst/>
          </a:prstGeom>
        </p:spPr>
        <p:txBody>
          <a:bodyPr vert="horz" wrap="square" lIns="0" tIns="0" rIns="0" bIns="0" rtlCol="0">
            <a:spAutoFit/>
          </a:bodyPr>
          <a:lstStyle/>
          <a:p>
            <a:pPr marL="12700">
              <a:lnSpc>
                <a:spcPct val="100000"/>
              </a:lnSpc>
            </a:pPr>
            <a:r>
              <a:rPr sz="2400" b="1" spc="95" dirty="0">
                <a:latin typeface="微软雅黑"/>
                <a:cs typeface="微软雅黑"/>
              </a:rPr>
              <a:t>建议此次</a:t>
            </a:r>
            <a:r>
              <a:rPr sz="2400" b="1" spc="75" dirty="0">
                <a:latin typeface="微软雅黑"/>
                <a:cs typeface="微软雅黑"/>
              </a:rPr>
              <a:t>2019-n</a:t>
            </a:r>
            <a:r>
              <a:rPr sz="2400" b="1" spc="95" dirty="0">
                <a:latin typeface="微软雅黑"/>
                <a:cs typeface="微软雅黑"/>
              </a:rPr>
              <a:t>C</a:t>
            </a:r>
            <a:r>
              <a:rPr sz="2400" b="1" spc="85" dirty="0">
                <a:latin typeface="微软雅黑"/>
                <a:cs typeface="微软雅黑"/>
              </a:rPr>
              <a:t>o</a:t>
            </a:r>
            <a:r>
              <a:rPr sz="2400" b="1" spc="80" dirty="0">
                <a:latin typeface="微软雅黑"/>
                <a:cs typeface="微软雅黑"/>
              </a:rPr>
              <a:t>V</a:t>
            </a:r>
            <a:r>
              <a:rPr sz="2400" b="1" spc="95" dirty="0">
                <a:latin typeface="微软雅黑"/>
                <a:cs typeface="微软雅黑"/>
              </a:rPr>
              <a:t>检测工作：</a:t>
            </a:r>
            <a:endParaRPr sz="2400">
              <a:latin typeface="微软雅黑"/>
              <a:cs typeface="微软雅黑"/>
            </a:endParaRPr>
          </a:p>
        </p:txBody>
      </p:sp>
      <p:sp>
        <p:nvSpPr>
          <p:cNvPr id="7" name="object 7"/>
          <p:cNvSpPr/>
          <p:nvPr/>
        </p:nvSpPr>
        <p:spPr>
          <a:xfrm>
            <a:off x="539495" y="1949195"/>
            <a:ext cx="2161032" cy="3948683"/>
          </a:xfrm>
          <a:prstGeom prst="rect">
            <a:avLst/>
          </a:prstGeom>
          <a:blipFill>
            <a:blip r:embed="rId3" cstate="print"/>
            <a:stretch>
              <a:fillRect/>
            </a:stretch>
          </a:blipFill>
        </p:spPr>
        <p:txBody>
          <a:bodyPr wrap="square" lIns="0" tIns="0" rIns="0" bIns="0" rtlCol="0"/>
          <a:lstStyle/>
          <a:p>
            <a:endParaRPr/>
          </a:p>
        </p:txBody>
      </p:sp>
      <p:sp>
        <p:nvSpPr>
          <p:cNvPr id="8" name="object 8"/>
          <p:cNvSpPr/>
          <p:nvPr/>
        </p:nvSpPr>
        <p:spPr>
          <a:xfrm>
            <a:off x="534923" y="1944623"/>
            <a:ext cx="2170430" cy="3957954"/>
          </a:xfrm>
          <a:custGeom>
            <a:avLst/>
            <a:gdLst/>
            <a:ahLst/>
            <a:cxnLst/>
            <a:rect l="l" t="t" r="r" b="b"/>
            <a:pathLst>
              <a:path w="2170430" h="3957954">
                <a:moveTo>
                  <a:pt x="0" y="3957828"/>
                </a:moveTo>
                <a:lnTo>
                  <a:pt x="2170176" y="3957828"/>
                </a:lnTo>
                <a:lnTo>
                  <a:pt x="2170176" y="0"/>
                </a:lnTo>
                <a:lnTo>
                  <a:pt x="0" y="0"/>
                </a:lnTo>
                <a:lnTo>
                  <a:pt x="0" y="3957828"/>
                </a:lnTo>
                <a:close/>
              </a:path>
            </a:pathLst>
          </a:custGeom>
          <a:ln w="9144">
            <a:solidFill>
              <a:srgbClr val="000000"/>
            </a:solidFill>
          </a:ln>
        </p:spPr>
        <p:txBody>
          <a:bodyPr wrap="square" lIns="0" tIns="0" rIns="0" bIns="0" rtlCol="0"/>
          <a:lstStyle/>
          <a:p>
            <a:endParaRPr/>
          </a:p>
        </p:txBody>
      </p:sp>
    </p:spTree>
    <p:extLst>
      <p:ext uri="{BB962C8B-B14F-4D97-AF65-F5344CB8AC3E}">
        <p14:creationId xmlns:p14="http://schemas.microsoft.com/office/powerpoint/2010/main" val="15193944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1574" y="675754"/>
            <a:ext cx="7596334" cy="609665"/>
          </a:xfrm>
        </p:spPr>
        <p:txBody>
          <a:bodyPr anchor="t">
            <a:normAutofit fontScale="90000"/>
          </a:bodyPr>
          <a:lstStyle/>
          <a:p>
            <a:r>
              <a:rPr lang="zh-CN" altLang="en-US" sz="3386" dirty="0" smtClean="0"/>
              <a:t>个人</a:t>
            </a:r>
            <a:r>
              <a:rPr lang="zh-CN" altLang="en-US" sz="3386" dirty="0"/>
              <a:t>防护装备（</a:t>
            </a:r>
            <a:r>
              <a:rPr lang="en-US" altLang="zh-CN" sz="3386" dirty="0"/>
              <a:t>PPE</a:t>
            </a:r>
            <a:r>
              <a:rPr lang="zh-CN" altLang="en-US" sz="3386" dirty="0"/>
              <a:t>）使用指南</a:t>
            </a:r>
            <a:br>
              <a:rPr lang="zh-CN" altLang="en-US" sz="3386" dirty="0"/>
            </a:br>
            <a:endParaRPr lang="zh-CN" altLang="en-US" sz="3386" dirty="0"/>
          </a:p>
        </p:txBody>
      </p:sp>
      <p:sp>
        <p:nvSpPr>
          <p:cNvPr id="3" name="内容占位符 2"/>
          <p:cNvSpPr>
            <a:spLocks noGrp="1"/>
          </p:cNvSpPr>
          <p:nvPr>
            <p:ph idx="1"/>
          </p:nvPr>
        </p:nvSpPr>
        <p:spPr>
          <a:xfrm>
            <a:off x="975410" y="1880458"/>
            <a:ext cx="7711393" cy="3832390"/>
          </a:xfrm>
        </p:spPr>
        <p:txBody>
          <a:bodyPr/>
          <a:lstStyle/>
          <a:p>
            <a:r>
              <a:rPr lang="zh-CN" altLang="en-US" sz="2370" dirty="0"/>
              <a:t>关键</a:t>
            </a:r>
            <a:r>
              <a:rPr lang="en-US" altLang="zh-CN" sz="2370" dirty="0"/>
              <a:t>PPE</a:t>
            </a:r>
            <a:r>
              <a:rPr lang="zh-CN" altLang="en-US" sz="2370" dirty="0"/>
              <a:t>及使用方法</a:t>
            </a:r>
            <a:endParaRPr lang="en-US" altLang="zh-CN" sz="2370" dirty="0"/>
          </a:p>
          <a:p>
            <a:r>
              <a:rPr lang="zh-CN" altLang="en-US" sz="2370" dirty="0" smtClean="0"/>
              <a:t>个人</a:t>
            </a:r>
            <a:r>
              <a:rPr lang="zh-CN" altLang="en-US" sz="2370" dirty="0"/>
              <a:t>防护建议</a:t>
            </a:r>
            <a:endParaRPr lang="en-US" altLang="zh-CN" sz="2370" dirty="0"/>
          </a:p>
          <a:p>
            <a:r>
              <a:rPr lang="zh-CN" altLang="en-US" sz="2370" dirty="0"/>
              <a:t>不同暴露风险等级时的防护建议</a:t>
            </a:r>
            <a:endParaRPr lang="en-US" altLang="zh-CN" sz="2370" dirty="0"/>
          </a:p>
          <a:p>
            <a:r>
              <a:rPr lang="en-US" altLang="zh-CN" sz="2370" dirty="0"/>
              <a:t>PPE</a:t>
            </a:r>
            <a:r>
              <a:rPr lang="zh-CN" altLang="en-US" sz="2370" dirty="0"/>
              <a:t>穿脱顺序</a:t>
            </a:r>
          </a:p>
        </p:txBody>
      </p:sp>
    </p:spTree>
    <p:extLst>
      <p:ext uri="{BB962C8B-B14F-4D97-AF65-F5344CB8AC3E}">
        <p14:creationId xmlns:p14="http://schemas.microsoft.com/office/powerpoint/2010/main" val="20265983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59" y="675754"/>
            <a:ext cx="7596334"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en-US" sz="3386" b="1" dirty="0"/>
              <a:t>手套</a:t>
            </a:r>
            <a:r>
              <a:rPr lang="zh-CN" altLang="zh-CN" sz="3386" dirty="0"/>
              <a:t/>
            </a:r>
            <a:br>
              <a:rPr lang="zh-CN" altLang="zh-CN" sz="3386" dirty="0"/>
            </a:br>
            <a:endParaRPr lang="zh-CN" altLang="en-US" sz="3386" dirty="0"/>
          </a:p>
        </p:txBody>
      </p:sp>
      <p:sp>
        <p:nvSpPr>
          <p:cNvPr id="3" name="内容占位符 2"/>
          <p:cNvSpPr>
            <a:spLocks noGrp="1"/>
          </p:cNvSpPr>
          <p:nvPr>
            <p:ph idx="1"/>
          </p:nvPr>
        </p:nvSpPr>
        <p:spPr>
          <a:xfrm>
            <a:off x="457204" y="1600226"/>
            <a:ext cx="4846307" cy="3832390"/>
          </a:xfrm>
        </p:spPr>
        <p:txBody>
          <a:bodyPr/>
          <a:lstStyle/>
          <a:p>
            <a:r>
              <a:rPr lang="zh-CN" altLang="zh-CN" sz="2709" dirty="0"/>
              <a:t>一次性橡胶检查手套 </a:t>
            </a:r>
          </a:p>
          <a:p>
            <a:pPr lvl="1">
              <a:buFont typeface="Wingdings" panose="05000000000000000000" pitchFamily="2" charset="2"/>
              <a:buChar char="ü"/>
            </a:pPr>
            <a:r>
              <a:rPr lang="zh-CN" altLang="zh-CN" sz="2370" dirty="0"/>
              <a:t>应符合</a:t>
            </a:r>
            <a:r>
              <a:rPr lang="en-US" altLang="zh-CN" sz="2370" dirty="0"/>
              <a:t>GB 10213-2006</a:t>
            </a:r>
            <a:endParaRPr lang="zh-CN" altLang="zh-CN" sz="2370" dirty="0"/>
          </a:p>
          <a:p>
            <a:pPr lvl="1">
              <a:buFont typeface="Wingdings" panose="05000000000000000000" pitchFamily="2" charset="2"/>
              <a:buChar char="ü"/>
            </a:pPr>
            <a:r>
              <a:rPr lang="zh-CN" altLang="zh-CN" sz="2370" dirty="0"/>
              <a:t>应为长袖手套</a:t>
            </a:r>
            <a:endParaRPr lang="en-US" altLang="zh-CN" sz="2370" dirty="0"/>
          </a:p>
          <a:p>
            <a:pPr lvl="1">
              <a:buFont typeface="Wingdings" panose="05000000000000000000" pitchFamily="2" charset="2"/>
              <a:buChar char="ü"/>
            </a:pPr>
            <a:r>
              <a:rPr lang="zh-CN" altLang="en-US" sz="2370" dirty="0"/>
              <a:t>丁腈材质</a:t>
            </a:r>
            <a:r>
              <a:rPr lang="en-US" altLang="zh-CN" sz="2370" dirty="0"/>
              <a:t>or</a:t>
            </a:r>
            <a:r>
              <a:rPr lang="zh-CN" altLang="en-US" sz="2370" dirty="0"/>
              <a:t>乳胶材质</a:t>
            </a:r>
            <a:endParaRPr lang="en-US" altLang="zh-CN" sz="2370" dirty="0"/>
          </a:p>
          <a:p>
            <a:r>
              <a:rPr lang="zh-CN" altLang="en-US" sz="2709" dirty="0"/>
              <a:t>长袖加厚橡胶手套</a:t>
            </a:r>
            <a:endParaRPr lang="en-US" altLang="zh-CN" sz="2709" dirty="0"/>
          </a:p>
          <a:p>
            <a:endParaRPr lang="zh-CN" altLang="zh-CN" sz="2709" dirty="0"/>
          </a:p>
          <a:p>
            <a:endParaRPr lang="zh-CN" altLang="en-US" sz="2709"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2285" y="1831463"/>
            <a:ext cx="1931164" cy="147561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0825" y="1831463"/>
            <a:ext cx="1958425" cy="147561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4521" y="3584432"/>
            <a:ext cx="1931035" cy="2161016"/>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5344" y="3550918"/>
            <a:ext cx="1908105" cy="2180692"/>
          </a:xfrm>
          <a:prstGeom prst="rect">
            <a:avLst/>
          </a:prstGeom>
          <a:noFill/>
          <a:ln w="9525">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41663923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42" y="1295429"/>
            <a:ext cx="6034956" cy="225548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pic>
      <p:sp>
        <p:nvSpPr>
          <p:cNvPr id="7" name="标题 1"/>
          <p:cNvSpPr>
            <a:spLocks noGrp="1"/>
          </p:cNvSpPr>
          <p:nvPr>
            <p:ph type="title"/>
          </p:nvPr>
        </p:nvSpPr>
        <p:spPr>
          <a:xfrm>
            <a:off x="304859" y="675754"/>
            <a:ext cx="7596334"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en-US" sz="3386" b="1" dirty="0"/>
              <a:t>手套</a:t>
            </a:r>
            <a:r>
              <a:rPr lang="zh-CN" altLang="zh-CN" sz="3386" dirty="0"/>
              <a:t/>
            </a:r>
            <a:br>
              <a:rPr lang="zh-CN" altLang="zh-CN" sz="3386" dirty="0"/>
            </a:br>
            <a:endParaRPr lang="zh-CN" altLang="en-US" sz="3386" dirty="0"/>
          </a:p>
        </p:txBody>
      </p:sp>
      <p:pic>
        <p:nvPicPr>
          <p:cNvPr id="9"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42" y="3550918"/>
            <a:ext cx="6034956" cy="235159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pic>
    </p:spTree>
    <p:extLst>
      <p:ext uri="{BB962C8B-B14F-4D97-AF65-F5344CB8AC3E}">
        <p14:creationId xmlns:p14="http://schemas.microsoft.com/office/powerpoint/2010/main" val="15621639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3" y="1417348"/>
            <a:ext cx="8229600" cy="3832390"/>
          </a:xfrm>
        </p:spPr>
        <p:txBody>
          <a:bodyPr>
            <a:normAutofit/>
          </a:bodyPr>
          <a:lstStyle/>
          <a:p>
            <a:r>
              <a:rPr lang="zh-CN" altLang="zh-CN" dirty="0" smtClean="0"/>
              <a:t>注意</a:t>
            </a:r>
            <a:r>
              <a:rPr lang="zh-CN" altLang="zh-CN" dirty="0"/>
              <a:t>事项</a:t>
            </a:r>
          </a:p>
          <a:p>
            <a:pPr marL="373720" lvl="1" indent="0">
              <a:buNone/>
            </a:pPr>
            <a:r>
              <a:rPr lang="en-US" altLang="zh-CN" sz="2370" dirty="0"/>
              <a:t>a.</a:t>
            </a:r>
            <a:r>
              <a:rPr lang="zh-CN" altLang="zh-CN" sz="2370" dirty="0"/>
              <a:t>戴手套不能替代手卫生，且尽量减少接触污染物</a:t>
            </a:r>
          </a:p>
          <a:p>
            <a:pPr marL="373720" lvl="1" indent="0">
              <a:buNone/>
            </a:pPr>
            <a:r>
              <a:rPr lang="en-US" altLang="zh-CN" sz="2370" dirty="0"/>
              <a:t>b.</a:t>
            </a:r>
            <a:r>
              <a:rPr lang="zh-CN" altLang="zh-CN" sz="2370" dirty="0"/>
              <a:t>手套应大小合适</a:t>
            </a:r>
          </a:p>
          <a:p>
            <a:pPr marL="373720" lvl="1" indent="0">
              <a:buNone/>
            </a:pPr>
            <a:r>
              <a:rPr lang="en-US" altLang="zh-CN" sz="2370" dirty="0"/>
              <a:t>c.</a:t>
            </a:r>
            <a:r>
              <a:rPr lang="zh-CN" altLang="zh-CN" sz="2370" dirty="0"/>
              <a:t>佩戴之前做简易充气检漏检查，确保手套没有破损</a:t>
            </a:r>
          </a:p>
          <a:p>
            <a:pPr marL="373720" lvl="1" indent="0">
              <a:buNone/>
            </a:pPr>
            <a:r>
              <a:rPr lang="en-US" altLang="zh-CN" sz="2370" dirty="0"/>
              <a:t>d.</a:t>
            </a:r>
            <a:r>
              <a:rPr lang="zh-CN" altLang="zh-CN" sz="2370" dirty="0"/>
              <a:t>手套套在防护服袖口外面</a:t>
            </a:r>
          </a:p>
          <a:p>
            <a:pPr marL="373720" lvl="1" indent="0">
              <a:buNone/>
            </a:pPr>
            <a:r>
              <a:rPr lang="en-US" altLang="zh-CN" sz="2370" dirty="0"/>
              <a:t>e.</a:t>
            </a:r>
            <a:r>
              <a:rPr lang="zh-CN" altLang="zh-CN" sz="2370" dirty="0"/>
              <a:t>切勿反复使用</a:t>
            </a:r>
          </a:p>
          <a:p>
            <a:pPr marL="373720" lvl="1" indent="0">
              <a:buNone/>
            </a:pPr>
            <a:r>
              <a:rPr lang="en-US" altLang="zh-CN" sz="2370" dirty="0"/>
              <a:t>f.</a:t>
            </a:r>
            <a:r>
              <a:rPr lang="zh-CN" altLang="zh-CN" sz="2370" dirty="0"/>
              <a:t>严禁戴手套时触摸脸部，调整个人防护用品</a:t>
            </a:r>
          </a:p>
          <a:p>
            <a:endParaRPr lang="zh-CN" altLang="en-US" dirty="0"/>
          </a:p>
        </p:txBody>
      </p:sp>
      <p:sp>
        <p:nvSpPr>
          <p:cNvPr id="4" name="标题 1"/>
          <p:cNvSpPr>
            <a:spLocks noGrp="1"/>
          </p:cNvSpPr>
          <p:nvPr>
            <p:ph type="title"/>
          </p:nvPr>
        </p:nvSpPr>
        <p:spPr>
          <a:xfrm>
            <a:off x="304859" y="675754"/>
            <a:ext cx="7596334"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en-US" sz="3386" b="1" dirty="0"/>
              <a:t>手套</a:t>
            </a:r>
            <a:r>
              <a:rPr lang="zh-CN" altLang="zh-CN" sz="3386" dirty="0"/>
              <a:t/>
            </a:r>
            <a:br>
              <a:rPr lang="zh-CN" altLang="zh-CN" sz="3386" dirty="0"/>
            </a:br>
            <a:endParaRPr lang="zh-CN" altLang="en-US" sz="3386" dirty="0"/>
          </a:p>
        </p:txBody>
      </p:sp>
    </p:spTree>
    <p:extLst>
      <p:ext uri="{BB962C8B-B14F-4D97-AF65-F5344CB8AC3E}">
        <p14:creationId xmlns:p14="http://schemas.microsoft.com/office/powerpoint/2010/main" val="34971387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相关</a:t>
            </a:r>
            <a:r>
              <a:rPr lang="zh-CN" altLang="en-US" dirty="0"/>
              <a:t>技术</a:t>
            </a:r>
            <a:r>
              <a:rPr lang="zh-CN" altLang="en-US" dirty="0" smtClean="0"/>
              <a:t>文件</a:t>
            </a:r>
            <a:endParaRPr lang="zh-CN" altLang="en-US" dirty="0"/>
          </a:p>
        </p:txBody>
      </p:sp>
      <p:sp>
        <p:nvSpPr>
          <p:cNvPr id="3" name="内容占位符 2"/>
          <p:cNvSpPr>
            <a:spLocks noGrp="1"/>
          </p:cNvSpPr>
          <p:nvPr>
            <p:ph idx="1"/>
          </p:nvPr>
        </p:nvSpPr>
        <p:spPr/>
        <p:txBody>
          <a:bodyPr/>
          <a:lstStyle/>
          <a:p>
            <a:r>
              <a:rPr lang="zh-CN" altLang="zh-CN" b="1" dirty="0"/>
              <a:t>新型冠状病毒实验室生物安全</a:t>
            </a:r>
            <a:r>
              <a:rPr lang="zh-CN" altLang="zh-CN" b="1" dirty="0" smtClean="0"/>
              <a:t>指南（</a:t>
            </a:r>
            <a:r>
              <a:rPr lang="zh-CN" altLang="zh-CN" b="1" dirty="0"/>
              <a:t>第二版</a:t>
            </a:r>
            <a:r>
              <a:rPr lang="zh-CN" altLang="zh-CN" b="1" dirty="0" smtClean="0"/>
              <a:t>）</a:t>
            </a:r>
            <a:endParaRPr lang="en-US" altLang="zh-CN" b="1" dirty="0" smtClean="0"/>
          </a:p>
          <a:p>
            <a:endParaRPr lang="zh-CN" altLang="zh-CN" b="1" dirty="0"/>
          </a:p>
          <a:p>
            <a:r>
              <a:rPr lang="zh-CN" altLang="en-US" b="1" dirty="0"/>
              <a:t>新型冠状病毒感染的肺炎防控</a:t>
            </a:r>
            <a:r>
              <a:rPr lang="zh-CN" altLang="en-US" b="1" dirty="0" smtClean="0"/>
              <a:t>方案</a:t>
            </a:r>
            <a:r>
              <a:rPr lang="zh-CN" altLang="zh-CN" b="1" dirty="0"/>
              <a:t>（</a:t>
            </a:r>
            <a:r>
              <a:rPr lang="zh-CN" altLang="en-US" b="1" dirty="0" smtClean="0"/>
              <a:t>第二版</a:t>
            </a:r>
            <a:r>
              <a:rPr lang="zh-CN" altLang="zh-CN" b="1" dirty="0"/>
              <a:t>）</a:t>
            </a:r>
            <a:r>
              <a:rPr lang="zh-CN" altLang="en-US" b="1" dirty="0" smtClean="0"/>
              <a:t>新型</a:t>
            </a:r>
            <a:r>
              <a:rPr lang="zh-CN" altLang="en-US" b="1" dirty="0"/>
              <a:t>冠状病毒感染的肺炎</a:t>
            </a:r>
            <a:r>
              <a:rPr lang="zh-CN" altLang="en-US" b="1" dirty="0" smtClean="0"/>
              <a:t>实验室检测</a:t>
            </a:r>
            <a:r>
              <a:rPr lang="zh-CN" altLang="en-US" b="1" dirty="0"/>
              <a:t>技术</a:t>
            </a:r>
            <a:r>
              <a:rPr lang="zh-CN" altLang="en-US" b="1" dirty="0" smtClean="0"/>
              <a:t>指南（</a:t>
            </a:r>
            <a:r>
              <a:rPr lang="zh-CN" altLang="en-US" b="1" dirty="0"/>
              <a:t>第二版）</a:t>
            </a:r>
          </a:p>
          <a:p>
            <a:endParaRPr lang="en-US" altLang="zh-CN" dirty="0" smtClean="0"/>
          </a:p>
          <a:p>
            <a:r>
              <a:rPr lang="zh-CN" altLang="en-US" dirty="0" smtClean="0"/>
              <a:t>网上均有电子版下载，包括送检单</a:t>
            </a:r>
            <a:endParaRPr lang="zh-CN" altLang="en-US" dirty="0"/>
          </a:p>
        </p:txBody>
      </p:sp>
    </p:spTree>
    <p:extLst>
      <p:ext uri="{BB962C8B-B14F-4D97-AF65-F5344CB8AC3E}">
        <p14:creationId xmlns:p14="http://schemas.microsoft.com/office/powerpoint/2010/main" val="13844419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3" y="1417348"/>
            <a:ext cx="8229600" cy="3832390"/>
          </a:xfrm>
        </p:spPr>
        <p:txBody>
          <a:bodyPr/>
          <a:lstStyle/>
          <a:p>
            <a:r>
              <a:rPr lang="zh-CN" altLang="en-US" sz="2370" dirty="0"/>
              <a:t>用于</a:t>
            </a:r>
            <a:r>
              <a:rPr lang="zh-CN" altLang="en-US" sz="2370" dirty="0">
                <a:solidFill>
                  <a:srgbClr val="FF0000"/>
                </a:solidFill>
              </a:rPr>
              <a:t>飞沫隔离</a:t>
            </a:r>
            <a:r>
              <a:rPr lang="zh-CN" altLang="en-US" sz="2370" dirty="0"/>
              <a:t>的防护</a:t>
            </a:r>
            <a:endParaRPr lang="en-US" altLang="zh-CN" sz="2370" dirty="0"/>
          </a:p>
          <a:p>
            <a:r>
              <a:rPr lang="zh-CN" altLang="en-US" sz="2370" dirty="0"/>
              <a:t>性能要求：分</a:t>
            </a:r>
            <a:r>
              <a:rPr lang="en-US" altLang="zh-CN" sz="2370" dirty="0"/>
              <a:t>3</a:t>
            </a:r>
            <a:r>
              <a:rPr lang="zh-CN" altLang="en-US" sz="2370" dirty="0"/>
              <a:t>层</a:t>
            </a:r>
            <a:endParaRPr lang="en-US" altLang="zh-CN" sz="2370" dirty="0"/>
          </a:p>
          <a:p>
            <a:pPr>
              <a:buFont typeface="Wingdings" panose="05000000000000000000" pitchFamily="2" charset="2"/>
              <a:buChar char="ü"/>
            </a:pPr>
            <a:r>
              <a:rPr lang="zh-CN" altLang="en-US" sz="2370" dirty="0"/>
              <a:t>外层有阻水作用</a:t>
            </a:r>
            <a:r>
              <a:rPr lang="en-US" altLang="zh-CN" sz="2370" dirty="0"/>
              <a:t>, </a:t>
            </a:r>
            <a:r>
              <a:rPr lang="zh-CN" altLang="en-US" sz="2370" dirty="0"/>
              <a:t>可防止飞沫进入口罩里面</a:t>
            </a:r>
            <a:endParaRPr lang="en-US" altLang="zh-CN" sz="2370" dirty="0"/>
          </a:p>
          <a:p>
            <a:pPr>
              <a:buFont typeface="Wingdings" panose="05000000000000000000" pitchFamily="2" charset="2"/>
              <a:buChar char="ü"/>
            </a:pPr>
            <a:r>
              <a:rPr lang="zh-CN" altLang="en-US" sz="2370" dirty="0"/>
              <a:t>中层则有过滤作用</a:t>
            </a:r>
            <a:r>
              <a:rPr lang="en-US" altLang="zh-CN" sz="2370" dirty="0"/>
              <a:t>, </a:t>
            </a:r>
            <a:r>
              <a:rPr lang="zh-CN" altLang="en-US" sz="2370" dirty="0"/>
              <a:t>可阻隔</a:t>
            </a:r>
            <a:r>
              <a:rPr lang="en-US" altLang="zh-CN" sz="2370" dirty="0"/>
              <a:t>&gt;90%</a:t>
            </a:r>
            <a:r>
              <a:rPr lang="zh-CN" altLang="en-US" sz="2370" dirty="0"/>
              <a:t>的</a:t>
            </a:r>
            <a:r>
              <a:rPr lang="en-US" altLang="zh-CN" sz="2370" dirty="0"/>
              <a:t>5μm</a:t>
            </a:r>
            <a:r>
              <a:rPr lang="zh-CN" altLang="en-US" sz="2370" dirty="0"/>
              <a:t>颗粒</a:t>
            </a:r>
            <a:endParaRPr lang="en-US" altLang="zh-CN" sz="2370" dirty="0"/>
          </a:p>
          <a:p>
            <a:pPr>
              <a:buFont typeface="Wingdings" panose="05000000000000000000" pitchFamily="2" charset="2"/>
              <a:buChar char="ü"/>
            </a:pPr>
            <a:r>
              <a:rPr lang="zh-CN" altLang="en-US" sz="2370" dirty="0"/>
              <a:t>近口鼻的内层用以吸湿</a:t>
            </a:r>
          </a:p>
          <a:p>
            <a:r>
              <a:rPr lang="zh-CN" altLang="en-US" sz="2370" dirty="0"/>
              <a:t>分清口罩的内外面，不能反戴；</a:t>
            </a:r>
            <a:endParaRPr lang="en-US" altLang="zh-CN" sz="2370" dirty="0"/>
          </a:p>
          <a:p>
            <a:pPr marL="0" indent="0">
              <a:buNone/>
            </a:pPr>
            <a:r>
              <a:rPr lang="en-US" altLang="zh-CN" sz="2370" dirty="0"/>
              <a:t>    </a:t>
            </a:r>
            <a:r>
              <a:rPr lang="zh-CN" altLang="en-US" sz="2370" dirty="0"/>
              <a:t>一般鼻夹结构是在外面</a:t>
            </a:r>
          </a:p>
        </p:txBody>
      </p:sp>
      <p:sp>
        <p:nvSpPr>
          <p:cNvPr id="4" name="标题 1"/>
          <p:cNvSpPr>
            <a:spLocks noGrp="1"/>
          </p:cNvSpPr>
          <p:nvPr>
            <p:ph type="title"/>
          </p:nvPr>
        </p:nvSpPr>
        <p:spPr>
          <a:xfrm>
            <a:off x="304859" y="675754"/>
            <a:ext cx="8381944"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en-US" sz="3386" b="1" dirty="0"/>
              <a:t>医用外科口罩</a:t>
            </a:r>
            <a:r>
              <a:rPr lang="zh-CN" altLang="zh-CN" sz="3386" dirty="0"/>
              <a:t/>
            </a:r>
            <a:br>
              <a:rPr lang="zh-CN" altLang="zh-CN" sz="3386" dirty="0"/>
            </a:br>
            <a:endParaRPr lang="zh-CN" altLang="en-US" sz="3386"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9958" y="4291794"/>
            <a:ext cx="1341164" cy="14025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003" y="4242261"/>
            <a:ext cx="1803959" cy="1243113"/>
          </a:xfrm>
          <a:prstGeom prst="rect">
            <a:avLst/>
          </a:prstGeom>
          <a:noFill/>
          <a:ln>
            <a:noFill/>
          </a:ln>
          <a:effectLst/>
          <a:scene3d>
            <a:camera prst="orthographicFront">
              <a:rot lat="0" lon="0" rev="0"/>
            </a:camera>
            <a:lightRig rig="contrasting" dir="t">
              <a:rot lat="0" lon="0" rev="7800000"/>
            </a:lightRig>
          </a:scene3d>
          <a:sp3d>
            <a:bevelT w="139700" h="139700"/>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8695" y="3988695"/>
            <a:ext cx="1757272" cy="17502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10180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3" y="1417348"/>
            <a:ext cx="8229600" cy="2072611"/>
          </a:xfrm>
        </p:spPr>
        <p:txBody>
          <a:bodyPr>
            <a:noAutofit/>
          </a:bodyPr>
          <a:lstStyle/>
          <a:p>
            <a:r>
              <a:rPr lang="zh-CN" altLang="en-US" sz="2370" dirty="0"/>
              <a:t>用于</a:t>
            </a:r>
            <a:r>
              <a:rPr lang="zh-CN" altLang="en-US" sz="2370" dirty="0">
                <a:solidFill>
                  <a:srgbClr val="FF0000"/>
                </a:solidFill>
              </a:rPr>
              <a:t>空气隔离</a:t>
            </a:r>
            <a:r>
              <a:rPr lang="zh-CN" altLang="en-US" sz="2370" dirty="0"/>
              <a:t>的防护</a:t>
            </a:r>
            <a:endParaRPr lang="en-US" altLang="zh-CN" sz="2370" dirty="0"/>
          </a:p>
          <a:p>
            <a:r>
              <a:rPr lang="zh-CN" altLang="zh-CN" sz="2370" dirty="0"/>
              <a:t>性能要求：</a:t>
            </a:r>
          </a:p>
          <a:p>
            <a:pPr>
              <a:buFont typeface="Wingdings" panose="05000000000000000000" pitchFamily="2" charset="2"/>
              <a:buChar char="ü"/>
            </a:pPr>
            <a:r>
              <a:rPr lang="zh-CN" altLang="zh-CN" sz="2370" dirty="0"/>
              <a:t>应符合《医用防护口罩技术要求》</a:t>
            </a:r>
            <a:r>
              <a:rPr lang="en-US" altLang="zh-CN" sz="2370" dirty="0"/>
              <a:t>GB19083-2010</a:t>
            </a:r>
          </a:p>
          <a:p>
            <a:pPr>
              <a:buFont typeface="Wingdings" panose="05000000000000000000" pitchFamily="2" charset="2"/>
              <a:buChar char="ü"/>
            </a:pPr>
            <a:r>
              <a:rPr lang="zh-CN" altLang="en-US" sz="2370" dirty="0"/>
              <a:t>对非油性</a:t>
            </a:r>
            <a:r>
              <a:rPr lang="en-US" altLang="zh-CN" sz="2370" dirty="0"/>
              <a:t>0.3μm</a:t>
            </a:r>
            <a:r>
              <a:rPr lang="zh-CN" altLang="en-US" sz="2370" dirty="0"/>
              <a:t>颗粒的过滤效率大于</a:t>
            </a:r>
            <a:r>
              <a:rPr lang="en-US" altLang="zh-CN" sz="2370" dirty="0"/>
              <a:t>95%</a:t>
            </a:r>
          </a:p>
          <a:p>
            <a:pPr>
              <a:buFont typeface="Wingdings" panose="05000000000000000000" pitchFamily="2" charset="2"/>
              <a:buChar char="ü"/>
            </a:pPr>
            <a:r>
              <a:rPr lang="zh-CN" altLang="en-US" sz="2370" dirty="0"/>
              <a:t>同时具备表面抗湿性、合成血阻断性能</a:t>
            </a:r>
          </a:p>
          <a:p>
            <a:endParaRPr lang="zh-CN" altLang="en-US" sz="2370" dirty="0"/>
          </a:p>
        </p:txBody>
      </p:sp>
      <p:sp>
        <p:nvSpPr>
          <p:cNvPr id="4" name="标题 1"/>
          <p:cNvSpPr>
            <a:spLocks noGrp="1"/>
          </p:cNvSpPr>
          <p:nvPr>
            <p:ph type="title"/>
          </p:nvPr>
        </p:nvSpPr>
        <p:spPr>
          <a:xfrm>
            <a:off x="304859" y="675754"/>
            <a:ext cx="8107567"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zh-CN" sz="3386" dirty="0"/>
              <a:t>医用防护口罩</a:t>
            </a:r>
            <a:br>
              <a:rPr lang="zh-CN" altLang="zh-CN" sz="3386" dirty="0"/>
            </a:br>
            <a:endParaRPr lang="zh-CN" altLang="en-US" sz="3386"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900" y="4294986"/>
            <a:ext cx="3289905" cy="15723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8572" y="4343388"/>
            <a:ext cx="3394730" cy="1580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4203" y="4404347"/>
            <a:ext cx="1686129" cy="13820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乘号 6"/>
          <p:cNvSpPr/>
          <p:nvPr/>
        </p:nvSpPr>
        <p:spPr>
          <a:xfrm>
            <a:off x="7802835" y="4772394"/>
            <a:ext cx="792469" cy="749073"/>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24"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22760844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Picture 3"/>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254" y="648185"/>
            <a:ext cx="7701491" cy="525955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pic>
    </p:spTree>
    <p:extLst>
      <p:ext uri="{BB962C8B-B14F-4D97-AF65-F5344CB8AC3E}">
        <p14:creationId xmlns:p14="http://schemas.microsoft.com/office/powerpoint/2010/main" val="31587452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7737" y="1478308"/>
            <a:ext cx="8229600" cy="3832390"/>
          </a:xfrm>
        </p:spPr>
        <p:txBody>
          <a:bodyPr/>
          <a:lstStyle/>
          <a:p>
            <a:pPr>
              <a:buFont typeface="Wingdings" panose="05000000000000000000" pitchFamily="2" charset="2"/>
              <a:buChar char="p"/>
            </a:pPr>
            <a:r>
              <a:rPr lang="zh-CN" altLang="zh-CN" sz="2709" dirty="0"/>
              <a:t>佩戴气密性检查方法</a:t>
            </a:r>
          </a:p>
          <a:p>
            <a:pPr lvl="1"/>
            <a:r>
              <a:rPr lang="zh-CN" altLang="zh-CN" sz="2370" dirty="0"/>
              <a:t>双手捂住口罩快速呼气（正压检查方法）或吸气（负压检查方法），应感觉口罩略微有鼓起或塌陷</a:t>
            </a:r>
            <a:endParaRPr lang="en-US" altLang="zh-CN" sz="2370" dirty="0"/>
          </a:p>
          <a:p>
            <a:pPr lvl="1"/>
            <a:r>
              <a:rPr lang="zh-CN" altLang="zh-CN" sz="2370" dirty="0"/>
              <a:t>若感觉有气体从鼻梁处泄漏，应重新调整鼻夹，若感觉气体从口罩两侧泄漏，进一步调整头带位置</a:t>
            </a:r>
          </a:p>
          <a:p>
            <a:pPr lvl="1"/>
            <a:r>
              <a:rPr lang="zh-CN" altLang="zh-CN" sz="2370" dirty="0">
                <a:solidFill>
                  <a:srgbClr val="FF0000"/>
                </a:solidFill>
              </a:rPr>
              <a:t>若无法取得密合，不要佩戴口罩进入危险区域，应寻求主管人员的帮助</a:t>
            </a:r>
            <a:endParaRPr lang="zh-CN" altLang="zh-CN" sz="2370" dirty="0"/>
          </a:p>
          <a:p>
            <a:endParaRPr lang="zh-CN" altLang="en-US" sz="2709" dirty="0"/>
          </a:p>
        </p:txBody>
      </p:sp>
      <p:sp>
        <p:nvSpPr>
          <p:cNvPr id="4" name="标题 1"/>
          <p:cNvSpPr>
            <a:spLocks noGrp="1"/>
          </p:cNvSpPr>
          <p:nvPr>
            <p:ph type="title"/>
          </p:nvPr>
        </p:nvSpPr>
        <p:spPr>
          <a:xfrm>
            <a:off x="304859" y="675754"/>
            <a:ext cx="8107567"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zh-CN" sz="3386" dirty="0"/>
              <a:t>医用防护口罩</a:t>
            </a:r>
            <a:br>
              <a:rPr lang="zh-CN" altLang="zh-CN" sz="3386" dirty="0"/>
            </a:br>
            <a:endParaRPr lang="zh-CN" altLang="en-US" sz="3386" dirty="0"/>
          </a:p>
        </p:txBody>
      </p:sp>
    </p:spTree>
    <p:extLst>
      <p:ext uri="{BB962C8B-B14F-4D97-AF65-F5344CB8AC3E}">
        <p14:creationId xmlns:p14="http://schemas.microsoft.com/office/powerpoint/2010/main" val="11142674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304859" y="675754"/>
            <a:ext cx="8107567"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zh-CN" sz="3386" dirty="0"/>
              <a:t>医用防护口罩</a:t>
            </a:r>
            <a:br>
              <a:rPr lang="zh-CN" altLang="zh-CN" sz="3386" dirty="0"/>
            </a:br>
            <a:endParaRPr lang="zh-CN" altLang="en-US" sz="3386"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941" y="1905055"/>
            <a:ext cx="8750801" cy="29869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9551641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365819" y="1600225"/>
            <a:ext cx="8229600" cy="4023304"/>
          </a:xfrm>
          <a:prstGeom prst="rect">
            <a:avLst/>
          </a:prstGeom>
        </p:spPr>
        <p:txBody>
          <a:bodyPr/>
          <a:lstStyle>
            <a:lvl1pPr marL="378371" indent="-378371" algn="l" rtl="0" eaLnBrk="1" fontAlgn="base" hangingPunct="1">
              <a:spcBef>
                <a:spcPct val="20000"/>
              </a:spcBef>
              <a:spcAft>
                <a:spcPct val="0"/>
              </a:spcAft>
              <a:buChar char="•"/>
              <a:defRPr sz="3500">
                <a:solidFill>
                  <a:schemeClr val="tx1"/>
                </a:solidFill>
                <a:latin typeface="+mn-lt"/>
                <a:ea typeface="+mn-ea"/>
                <a:cs typeface="+mn-cs"/>
              </a:defRPr>
            </a:lvl1pPr>
            <a:lvl2pPr marL="819807" indent="-315311" algn="l" rtl="0" eaLnBrk="1" fontAlgn="base" hangingPunct="1">
              <a:spcBef>
                <a:spcPct val="20000"/>
              </a:spcBef>
              <a:spcAft>
                <a:spcPct val="0"/>
              </a:spcAft>
              <a:buChar char="–"/>
              <a:defRPr sz="3100">
                <a:solidFill>
                  <a:schemeClr val="tx1"/>
                </a:solidFill>
                <a:latin typeface="+mn-lt"/>
                <a:ea typeface="+mn-ea"/>
              </a:defRPr>
            </a:lvl2pPr>
            <a:lvl3pPr marL="1261240" indent="-252248" algn="l" rtl="0" eaLnBrk="1" fontAlgn="base" hangingPunct="1">
              <a:spcBef>
                <a:spcPct val="20000"/>
              </a:spcBef>
              <a:spcAft>
                <a:spcPct val="0"/>
              </a:spcAft>
              <a:buChar char="•"/>
              <a:defRPr sz="2600">
                <a:solidFill>
                  <a:schemeClr val="tx1"/>
                </a:solidFill>
                <a:latin typeface="+mn-lt"/>
                <a:ea typeface="+mn-ea"/>
              </a:defRPr>
            </a:lvl3pPr>
            <a:lvl4pPr marL="1765737" indent="-252248" algn="l" rtl="0" eaLnBrk="1" fontAlgn="base" hangingPunct="1">
              <a:spcBef>
                <a:spcPct val="20000"/>
              </a:spcBef>
              <a:spcAft>
                <a:spcPct val="0"/>
              </a:spcAft>
              <a:buChar char="–"/>
              <a:defRPr sz="2200">
                <a:solidFill>
                  <a:schemeClr val="tx1"/>
                </a:solidFill>
                <a:latin typeface="+mn-lt"/>
                <a:ea typeface="+mn-ea"/>
              </a:defRPr>
            </a:lvl4pPr>
            <a:lvl5pPr marL="2270233" indent="-252248" algn="l" rtl="0" eaLnBrk="1" fontAlgn="base" hangingPunct="1">
              <a:spcBef>
                <a:spcPct val="20000"/>
              </a:spcBef>
              <a:spcAft>
                <a:spcPct val="0"/>
              </a:spcAft>
              <a:buChar char="»"/>
              <a:defRPr sz="2200">
                <a:solidFill>
                  <a:schemeClr val="tx1"/>
                </a:solidFill>
                <a:latin typeface="+mn-lt"/>
                <a:ea typeface="+mn-ea"/>
              </a:defRPr>
            </a:lvl5pPr>
            <a:lvl6pPr marL="2774729" indent="-252248" algn="l" rtl="0" eaLnBrk="1" fontAlgn="base" hangingPunct="1">
              <a:spcBef>
                <a:spcPct val="20000"/>
              </a:spcBef>
              <a:spcAft>
                <a:spcPct val="0"/>
              </a:spcAft>
              <a:buChar char="»"/>
              <a:defRPr sz="2200">
                <a:solidFill>
                  <a:schemeClr val="tx1"/>
                </a:solidFill>
                <a:latin typeface="+mn-lt"/>
                <a:ea typeface="+mn-ea"/>
              </a:defRPr>
            </a:lvl6pPr>
            <a:lvl7pPr marL="3279224" indent="-252248" algn="l" rtl="0" eaLnBrk="1" fontAlgn="base" hangingPunct="1">
              <a:spcBef>
                <a:spcPct val="20000"/>
              </a:spcBef>
              <a:spcAft>
                <a:spcPct val="0"/>
              </a:spcAft>
              <a:buChar char="»"/>
              <a:defRPr sz="2200">
                <a:solidFill>
                  <a:schemeClr val="tx1"/>
                </a:solidFill>
                <a:latin typeface="+mn-lt"/>
                <a:ea typeface="+mn-ea"/>
              </a:defRPr>
            </a:lvl7pPr>
            <a:lvl8pPr marL="3783720" indent="-252248" algn="l" rtl="0" eaLnBrk="1" fontAlgn="base" hangingPunct="1">
              <a:spcBef>
                <a:spcPct val="20000"/>
              </a:spcBef>
              <a:spcAft>
                <a:spcPct val="0"/>
              </a:spcAft>
              <a:buChar char="»"/>
              <a:defRPr sz="2200">
                <a:solidFill>
                  <a:schemeClr val="tx1"/>
                </a:solidFill>
                <a:latin typeface="+mn-lt"/>
                <a:ea typeface="+mn-ea"/>
              </a:defRPr>
            </a:lvl8pPr>
            <a:lvl9pPr marL="4288217" indent="-252248" algn="l" rtl="0" eaLnBrk="1" fontAlgn="base" hangingPunct="1">
              <a:spcBef>
                <a:spcPct val="20000"/>
              </a:spcBef>
              <a:spcAft>
                <a:spcPct val="0"/>
              </a:spcAft>
              <a:buChar char="»"/>
              <a:defRPr sz="2200">
                <a:solidFill>
                  <a:schemeClr val="tx1"/>
                </a:solidFill>
                <a:latin typeface="+mn-lt"/>
                <a:ea typeface="+mn-ea"/>
              </a:defRPr>
            </a:lvl9pPr>
          </a:lstStyle>
          <a:p>
            <a:pPr>
              <a:lnSpc>
                <a:spcPct val="150000"/>
              </a:lnSpc>
              <a:buFont typeface="Wingdings" panose="05000000000000000000" pitchFamily="2" charset="2"/>
              <a:buChar char="Ø"/>
            </a:pPr>
            <a:r>
              <a:rPr lang="zh-CN" altLang="zh-CN" sz="2709" dirty="0">
                <a:latin typeface="华文细黑" panose="02010600040101010101" pitchFamily="2" charset="-122"/>
                <a:ea typeface="华文细黑" panose="02010600040101010101" pitchFamily="2" charset="-122"/>
              </a:rPr>
              <a:t>使用注意事项</a:t>
            </a:r>
          </a:p>
          <a:p>
            <a:pPr marL="373720" lvl="1" indent="0">
              <a:lnSpc>
                <a:spcPct val="150000"/>
              </a:lnSpc>
              <a:buNone/>
            </a:pPr>
            <a:r>
              <a:rPr lang="en-US" altLang="zh-CN" sz="2370" dirty="0">
                <a:latin typeface="华文细黑" panose="02010600040101010101" pitchFamily="2" charset="-122"/>
                <a:ea typeface="华文细黑" panose="02010600040101010101" pitchFamily="2" charset="-122"/>
              </a:rPr>
              <a:t>a.</a:t>
            </a:r>
            <a:r>
              <a:rPr lang="zh-CN" altLang="zh-CN" sz="2370" dirty="0">
                <a:latin typeface="华文细黑" panose="02010600040101010101" pitchFamily="2" charset="-122"/>
                <a:ea typeface="华文细黑" panose="02010600040101010101" pitchFamily="2" charset="-122"/>
              </a:rPr>
              <a:t>使用人员应认真阅读使用说明书，了解使用和维护过程中应该注意的事项以及产品使用限制</a:t>
            </a:r>
          </a:p>
          <a:p>
            <a:pPr marL="373720" lvl="1" indent="0">
              <a:lnSpc>
                <a:spcPct val="150000"/>
              </a:lnSpc>
              <a:buNone/>
            </a:pPr>
            <a:r>
              <a:rPr lang="en-US" altLang="zh-CN" sz="2370" dirty="0">
                <a:latin typeface="华文细黑" panose="02010600040101010101" pitchFamily="2" charset="-122"/>
                <a:ea typeface="华文细黑" panose="02010600040101010101" pitchFamily="2" charset="-122"/>
              </a:rPr>
              <a:t>b.</a:t>
            </a:r>
            <a:r>
              <a:rPr lang="zh-CN" altLang="zh-CN" sz="2370" dirty="0">
                <a:latin typeface="华文细黑" panose="02010600040101010101" pitchFamily="2" charset="-122"/>
                <a:ea typeface="华文细黑" panose="02010600040101010101" pitchFamily="2" charset="-122"/>
              </a:rPr>
              <a:t>每次佩戴好医用防护口罩后</a:t>
            </a:r>
            <a:r>
              <a:rPr lang="en-US" altLang="zh-CN" sz="2370" dirty="0">
                <a:latin typeface="华文细黑" panose="02010600040101010101" pitchFamily="2" charset="-122"/>
                <a:ea typeface="华文细黑" panose="02010600040101010101" pitchFamily="2" charset="-122"/>
              </a:rPr>
              <a:t>,</a:t>
            </a:r>
            <a:r>
              <a:rPr lang="zh-CN" altLang="zh-CN" sz="2370" dirty="0">
                <a:latin typeface="华文细黑" panose="02010600040101010101" pitchFamily="2" charset="-122"/>
                <a:ea typeface="华文细黑" panose="02010600040101010101" pitchFamily="2" charset="-122"/>
              </a:rPr>
              <a:t>应做佩戴气密性检查</a:t>
            </a:r>
          </a:p>
          <a:p>
            <a:pPr marL="373720" lvl="1" indent="0">
              <a:lnSpc>
                <a:spcPct val="150000"/>
              </a:lnSpc>
              <a:buNone/>
            </a:pPr>
            <a:r>
              <a:rPr lang="en-US" altLang="zh-CN" sz="2370" dirty="0">
                <a:latin typeface="华文细黑" panose="02010600040101010101" pitchFamily="2" charset="-122"/>
                <a:ea typeface="华文细黑" panose="02010600040101010101" pitchFamily="2" charset="-122"/>
              </a:rPr>
              <a:t>c.</a:t>
            </a:r>
            <a:r>
              <a:rPr lang="zh-CN" altLang="zh-CN" sz="2370" dirty="0">
                <a:latin typeface="华文细黑" panose="02010600040101010101" pitchFamily="2" charset="-122"/>
                <a:ea typeface="华文细黑" panose="02010600040101010101" pitchFamily="2" charset="-122"/>
              </a:rPr>
              <a:t>医用防护口罩不应重复使用</a:t>
            </a:r>
          </a:p>
          <a:p>
            <a:pPr marL="373720" lvl="1" indent="0">
              <a:lnSpc>
                <a:spcPct val="150000"/>
              </a:lnSpc>
              <a:buNone/>
            </a:pPr>
            <a:r>
              <a:rPr lang="en-US" altLang="zh-CN" sz="2370" dirty="0">
                <a:latin typeface="华文细黑" panose="02010600040101010101" pitchFamily="2" charset="-122"/>
                <a:ea typeface="华文细黑" panose="02010600040101010101" pitchFamily="2" charset="-122"/>
              </a:rPr>
              <a:t>d.</a:t>
            </a:r>
            <a:r>
              <a:rPr lang="zh-CN" altLang="zh-CN" sz="2370" dirty="0">
                <a:latin typeface="华文细黑" panose="02010600040101010101" pitchFamily="2" charset="-122"/>
                <a:ea typeface="华文细黑" panose="02010600040101010101" pitchFamily="2" charset="-122"/>
              </a:rPr>
              <a:t>口罩受到体液喷溅，应尽快更换</a:t>
            </a:r>
          </a:p>
        </p:txBody>
      </p:sp>
      <p:sp>
        <p:nvSpPr>
          <p:cNvPr id="7" name="标题 1"/>
          <p:cNvSpPr>
            <a:spLocks noGrp="1"/>
          </p:cNvSpPr>
          <p:nvPr>
            <p:ph type="title"/>
          </p:nvPr>
        </p:nvSpPr>
        <p:spPr>
          <a:xfrm>
            <a:off x="304859" y="675754"/>
            <a:ext cx="8107567"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zh-CN" sz="3386" dirty="0"/>
              <a:t>医用防护口罩</a:t>
            </a:r>
            <a:br>
              <a:rPr lang="zh-CN" altLang="zh-CN" sz="3386" dirty="0"/>
            </a:br>
            <a:endParaRPr lang="zh-CN" altLang="en-US" sz="3386" dirty="0"/>
          </a:p>
        </p:txBody>
      </p:sp>
    </p:spTree>
    <p:extLst>
      <p:ext uri="{BB962C8B-B14F-4D97-AF65-F5344CB8AC3E}">
        <p14:creationId xmlns:p14="http://schemas.microsoft.com/office/powerpoint/2010/main" val="16663221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3" y="1539267"/>
            <a:ext cx="8229600" cy="1341101"/>
          </a:xfrm>
        </p:spPr>
        <p:txBody>
          <a:bodyPr>
            <a:noAutofit/>
          </a:bodyPr>
          <a:lstStyle/>
          <a:p>
            <a:r>
              <a:rPr lang="zh-CN" altLang="zh-CN" sz="2709" dirty="0"/>
              <a:t>性能要求</a:t>
            </a:r>
          </a:p>
          <a:p>
            <a:pPr lvl="1">
              <a:buFont typeface="Wingdings" panose="05000000000000000000" pitchFamily="2" charset="2"/>
              <a:buChar char="ü"/>
            </a:pPr>
            <a:r>
              <a:rPr lang="zh-CN" altLang="zh-CN" sz="2370" dirty="0"/>
              <a:t>应符合《呼吸防护 动力送风过滤式呼吸器》</a:t>
            </a:r>
            <a:r>
              <a:rPr lang="en-US" altLang="zh-CN" sz="2370" dirty="0"/>
              <a:t>GB 30864-2014</a:t>
            </a:r>
            <a:endParaRPr lang="zh-CN" altLang="en-US" sz="2370" dirty="0"/>
          </a:p>
        </p:txBody>
      </p:sp>
      <p:sp>
        <p:nvSpPr>
          <p:cNvPr id="4" name="标题 1"/>
          <p:cNvSpPr>
            <a:spLocks noGrp="1"/>
          </p:cNvSpPr>
          <p:nvPr>
            <p:ph type="title"/>
          </p:nvPr>
        </p:nvSpPr>
        <p:spPr>
          <a:xfrm>
            <a:off x="304859" y="675754"/>
            <a:ext cx="8107567"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en-US" altLang="zh-CN" sz="3386" dirty="0"/>
              <a:t>PAPR</a:t>
            </a:r>
            <a:r>
              <a:rPr lang="zh-CN" altLang="zh-CN" sz="3386" dirty="0"/>
              <a:t/>
            </a:r>
            <a:br>
              <a:rPr lang="zh-CN" altLang="zh-CN" sz="3386" dirty="0"/>
            </a:br>
            <a:endParaRPr lang="zh-CN" altLang="en-US" sz="3386"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0632" y="3429000"/>
            <a:ext cx="1645897" cy="17998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5002" y="3422694"/>
            <a:ext cx="3291794" cy="18350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25809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lnSpc>
                <a:spcPct val="150000"/>
              </a:lnSpc>
            </a:pPr>
            <a:r>
              <a:rPr lang="zh-CN" altLang="zh-CN" dirty="0" smtClean="0"/>
              <a:t>使用</a:t>
            </a:r>
            <a:r>
              <a:rPr lang="zh-CN" altLang="zh-CN" dirty="0"/>
              <a:t>注意事项</a:t>
            </a:r>
          </a:p>
          <a:p>
            <a:pPr marL="664019" lvl="1" indent="-290299">
              <a:lnSpc>
                <a:spcPct val="150000"/>
              </a:lnSpc>
              <a:buFont typeface="Wingdings" panose="05000000000000000000" pitchFamily="2" charset="2"/>
              <a:buChar char="ü"/>
            </a:pPr>
            <a:r>
              <a:rPr lang="zh-CN" altLang="zh-CN" sz="2032" dirty="0"/>
              <a:t>使用前先进行流量检查，以确认电池供电充足，</a:t>
            </a:r>
            <a:r>
              <a:rPr lang="en-US" altLang="zh-CN" sz="2032" dirty="0"/>
              <a:t>PAPR</a:t>
            </a:r>
            <a:r>
              <a:rPr lang="zh-CN" altLang="zh-CN" sz="2032" dirty="0"/>
              <a:t>运行正常；先打开电机送风后，再佩戴头罩</a:t>
            </a:r>
            <a:r>
              <a:rPr lang="en-US" altLang="zh-CN" sz="2032" dirty="0"/>
              <a:t>/</a:t>
            </a:r>
            <a:r>
              <a:rPr lang="zh-CN" altLang="zh-CN" sz="2032" dirty="0"/>
              <a:t>面罩</a:t>
            </a:r>
            <a:r>
              <a:rPr lang="en-US" altLang="zh-CN" sz="2032" dirty="0"/>
              <a:t>/</a:t>
            </a:r>
            <a:r>
              <a:rPr lang="zh-CN" altLang="zh-CN" sz="2032" dirty="0"/>
              <a:t>头盔等</a:t>
            </a:r>
            <a:endParaRPr lang="en-US" altLang="zh-CN" sz="2032" dirty="0"/>
          </a:p>
          <a:p>
            <a:pPr marL="664019" lvl="1" indent="-290299">
              <a:lnSpc>
                <a:spcPct val="150000"/>
              </a:lnSpc>
              <a:buFont typeface="Wingdings" panose="05000000000000000000" pitchFamily="2" charset="2"/>
              <a:buChar char="ü"/>
            </a:pPr>
            <a:endParaRPr lang="en-US" altLang="zh-CN" sz="2032" dirty="0"/>
          </a:p>
          <a:p>
            <a:pPr marL="664019" lvl="1" indent="-290299">
              <a:lnSpc>
                <a:spcPct val="150000"/>
              </a:lnSpc>
              <a:buFont typeface="Wingdings" panose="05000000000000000000" pitchFamily="2" charset="2"/>
              <a:buChar char="ü"/>
            </a:pPr>
            <a:r>
              <a:rPr lang="zh-CN" altLang="zh-CN" sz="2032" dirty="0"/>
              <a:t>摘脱时应先摘下头罩</a:t>
            </a:r>
            <a:r>
              <a:rPr lang="en-US" altLang="zh-CN" sz="2032" dirty="0"/>
              <a:t>/</a:t>
            </a:r>
            <a:r>
              <a:rPr lang="zh-CN" altLang="zh-CN" sz="2032" dirty="0"/>
              <a:t>面具</a:t>
            </a:r>
            <a:r>
              <a:rPr lang="en-US" altLang="zh-CN" sz="2032" dirty="0"/>
              <a:t>/</a:t>
            </a:r>
            <a:r>
              <a:rPr lang="zh-CN" altLang="zh-CN" sz="2032" dirty="0"/>
              <a:t>头盔后再关闭电源</a:t>
            </a:r>
          </a:p>
          <a:p>
            <a:pPr>
              <a:lnSpc>
                <a:spcPct val="150000"/>
              </a:lnSpc>
            </a:pPr>
            <a:endParaRPr lang="zh-CN" altLang="en-US" dirty="0"/>
          </a:p>
        </p:txBody>
      </p:sp>
      <p:sp>
        <p:nvSpPr>
          <p:cNvPr id="4" name="标题 1"/>
          <p:cNvSpPr>
            <a:spLocks noGrp="1"/>
          </p:cNvSpPr>
          <p:nvPr>
            <p:ph type="title"/>
          </p:nvPr>
        </p:nvSpPr>
        <p:spPr>
          <a:xfrm>
            <a:off x="304859" y="675754"/>
            <a:ext cx="8107567"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en-US" altLang="zh-CN" sz="3386" dirty="0"/>
              <a:t>PAPR</a:t>
            </a:r>
            <a:r>
              <a:rPr lang="zh-CN" altLang="zh-CN" sz="3386" dirty="0"/>
              <a:t/>
            </a:r>
            <a:br>
              <a:rPr lang="zh-CN" altLang="zh-CN" sz="3386" dirty="0"/>
            </a:br>
            <a:endParaRPr lang="zh-CN" altLang="en-US" sz="3386" dirty="0"/>
          </a:p>
        </p:txBody>
      </p:sp>
    </p:spTree>
    <p:extLst>
      <p:ext uri="{BB962C8B-B14F-4D97-AF65-F5344CB8AC3E}">
        <p14:creationId xmlns:p14="http://schemas.microsoft.com/office/powerpoint/2010/main" val="35154604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4" y="1661185"/>
            <a:ext cx="5090143" cy="3832390"/>
          </a:xfrm>
        </p:spPr>
        <p:txBody>
          <a:bodyPr>
            <a:normAutofit fontScale="92500" lnSpcReduction="10000"/>
          </a:bodyPr>
          <a:lstStyle/>
          <a:p>
            <a:r>
              <a:rPr lang="zh-CN" altLang="zh-CN" sz="2709" dirty="0"/>
              <a:t>性能要求：</a:t>
            </a:r>
          </a:p>
          <a:p>
            <a:pPr marL="760785" lvl="1" indent="-387066"/>
            <a:r>
              <a:rPr lang="zh-CN" altLang="zh-CN" sz="2370" dirty="0"/>
              <a:t>应符合《个人用眼护具技术要求》（</a:t>
            </a:r>
            <a:r>
              <a:rPr lang="en-US" altLang="zh-CN" sz="2370" dirty="0"/>
              <a:t>GB14866-2006</a:t>
            </a:r>
            <a:r>
              <a:rPr lang="zh-CN" altLang="zh-CN" sz="2370" dirty="0"/>
              <a:t>）</a:t>
            </a:r>
          </a:p>
          <a:p>
            <a:pPr marL="760785" lvl="1" indent="-387066"/>
            <a:r>
              <a:rPr lang="zh-CN" altLang="zh-CN" sz="2370" dirty="0">
                <a:solidFill>
                  <a:srgbClr val="FF0000"/>
                </a:solidFill>
              </a:rPr>
              <a:t>应能覆盖整个面部</a:t>
            </a:r>
            <a:endParaRPr lang="en-US" altLang="zh-CN" sz="2370" dirty="0">
              <a:solidFill>
                <a:srgbClr val="FF0000"/>
              </a:solidFill>
            </a:endParaRPr>
          </a:p>
          <a:p>
            <a:pPr marL="760785" lvl="1" indent="-387066"/>
            <a:r>
              <a:rPr lang="zh-CN" altLang="zh-CN" sz="2370" dirty="0">
                <a:solidFill>
                  <a:srgbClr val="FF0000"/>
                </a:solidFill>
              </a:rPr>
              <a:t>一次性防护面</a:t>
            </a:r>
            <a:r>
              <a:rPr lang="zh-CN" altLang="zh-CN" sz="2370" dirty="0" smtClean="0">
                <a:solidFill>
                  <a:srgbClr val="FF0000"/>
                </a:solidFill>
              </a:rPr>
              <a:t>屏</a:t>
            </a:r>
            <a:endParaRPr lang="en-US" altLang="zh-CN" sz="2370" dirty="0" smtClean="0">
              <a:solidFill>
                <a:srgbClr val="FF0000"/>
              </a:solidFill>
            </a:endParaRPr>
          </a:p>
          <a:p>
            <a:r>
              <a:rPr lang="zh-CN" altLang="zh-CN" sz="2709" dirty="0"/>
              <a:t>使用注意事项</a:t>
            </a:r>
          </a:p>
          <a:p>
            <a:pPr lvl="1"/>
            <a:r>
              <a:rPr lang="zh-CN" altLang="zh-CN" sz="2370" dirty="0"/>
              <a:t>应在每次使用后进行清洗和消毒，可使用次氯酸钠</a:t>
            </a:r>
          </a:p>
          <a:p>
            <a:pPr lvl="1"/>
            <a:r>
              <a:rPr lang="zh-CN" altLang="zh-CN" sz="2370" dirty="0"/>
              <a:t>在消毒后重新使用或储存前，应确保经温水彻底冲洗，并完全风干</a:t>
            </a:r>
          </a:p>
          <a:p>
            <a:pPr lvl="1"/>
            <a:r>
              <a:rPr lang="zh-CN" altLang="zh-CN" sz="2370" dirty="0"/>
              <a:t>如面屏模糊不清，应尽快更换</a:t>
            </a:r>
            <a:endParaRPr lang="zh-CN" altLang="en-US" sz="2370" dirty="0"/>
          </a:p>
          <a:p>
            <a:pPr marL="760785" lvl="1" indent="-387066"/>
            <a:endParaRPr lang="zh-CN" altLang="zh-CN" sz="2370" dirty="0">
              <a:solidFill>
                <a:srgbClr val="FF0000"/>
              </a:solidFill>
            </a:endParaRPr>
          </a:p>
          <a:p>
            <a:endParaRPr lang="zh-CN" altLang="en-US" sz="2709" dirty="0"/>
          </a:p>
        </p:txBody>
      </p:sp>
      <p:sp>
        <p:nvSpPr>
          <p:cNvPr id="4" name="标题 1"/>
          <p:cNvSpPr>
            <a:spLocks noGrp="1"/>
          </p:cNvSpPr>
          <p:nvPr>
            <p:ph type="title"/>
          </p:nvPr>
        </p:nvSpPr>
        <p:spPr>
          <a:xfrm>
            <a:off x="304859" y="675754"/>
            <a:ext cx="8656200"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en-US" sz="3386" b="1" dirty="0"/>
              <a:t>防护面屏</a:t>
            </a:r>
            <a:r>
              <a:rPr lang="en-US" altLang="zh-CN" sz="3386" b="1" dirty="0">
                <a:solidFill>
                  <a:srgbClr val="FF0000"/>
                </a:solidFill>
              </a:rPr>
              <a:t>OR</a:t>
            </a:r>
            <a:r>
              <a:rPr lang="zh-CN" altLang="en-US" sz="3386" b="1" dirty="0"/>
              <a:t>眼罩</a:t>
            </a:r>
            <a:r>
              <a:rPr lang="zh-CN" altLang="zh-CN" sz="3386" dirty="0"/>
              <a:t/>
            </a:r>
            <a:br>
              <a:rPr lang="zh-CN" altLang="zh-CN" sz="3386" dirty="0"/>
            </a:br>
            <a:endParaRPr lang="zh-CN" altLang="en-US" sz="3386"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0632" y="4258044"/>
            <a:ext cx="4023304" cy="16093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3837" y="1990638"/>
            <a:ext cx="1658182" cy="204795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5719" y="1990637"/>
            <a:ext cx="1597525" cy="210891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4617954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6778" y="1661185"/>
            <a:ext cx="8229600" cy="3832390"/>
          </a:xfrm>
        </p:spPr>
        <p:txBody>
          <a:bodyPr>
            <a:normAutofit/>
          </a:bodyPr>
          <a:lstStyle/>
          <a:p>
            <a:r>
              <a:rPr lang="zh-CN" altLang="zh-CN" dirty="0" smtClean="0"/>
              <a:t>性能</a:t>
            </a:r>
            <a:r>
              <a:rPr lang="zh-CN" altLang="zh-CN" dirty="0"/>
              <a:t>要求</a:t>
            </a:r>
          </a:p>
          <a:p>
            <a:r>
              <a:rPr lang="zh-CN" altLang="zh-CN" dirty="0" smtClean="0"/>
              <a:t>符合《医用一次性防护服技术要求》</a:t>
            </a:r>
            <a:r>
              <a:rPr lang="en-US" altLang="zh-CN" dirty="0" smtClean="0"/>
              <a:t>GB19082-2009</a:t>
            </a:r>
          </a:p>
          <a:p>
            <a:pPr lvl="1">
              <a:buFont typeface="Wingdings" panose="05000000000000000000" pitchFamily="2" charset="2"/>
              <a:buChar char="ü"/>
            </a:pPr>
            <a:r>
              <a:rPr lang="zh-CN" altLang="en-US" b="1" dirty="0">
                <a:latin typeface="宋体" panose="02010600030101010101" pitchFamily="2" charset="-122"/>
                <a:ea typeface="宋体" panose="02010600030101010101" pitchFamily="2" charset="-122"/>
              </a:rPr>
              <a:t>抗渗水性</a:t>
            </a:r>
            <a:r>
              <a:rPr lang="zh-CN" altLang="en-US" dirty="0">
                <a:latin typeface="宋体" panose="02010600030101010101" pitchFamily="2" charset="-122"/>
                <a:ea typeface="宋体" panose="02010600030101010101" pitchFamily="2" charset="-122"/>
              </a:rPr>
              <a:t>：静水压</a:t>
            </a:r>
            <a:r>
              <a:rPr lang="en-US" altLang="zh-CN" dirty="0">
                <a:latin typeface="宋体" panose="02010600030101010101" pitchFamily="2" charset="-122"/>
                <a:ea typeface="宋体" panose="02010600030101010101" pitchFamily="2" charset="-122"/>
              </a:rPr>
              <a:t>1.67kPa</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17cmH</a:t>
            </a:r>
            <a:r>
              <a:rPr lang="en-US" altLang="zh-CN" baseline="-25000" dirty="0">
                <a:latin typeface="宋体" panose="02010600030101010101" pitchFamily="2" charset="-122"/>
                <a:ea typeface="宋体" panose="02010600030101010101" pitchFamily="2" charset="-122"/>
              </a:rPr>
              <a:t>2</a:t>
            </a:r>
            <a:r>
              <a:rPr lang="en-US" altLang="zh-CN" dirty="0">
                <a:latin typeface="宋体" panose="02010600030101010101" pitchFamily="2" charset="-122"/>
                <a:ea typeface="宋体" panose="02010600030101010101" pitchFamily="2" charset="-122"/>
              </a:rPr>
              <a:t>O</a:t>
            </a:r>
            <a:r>
              <a:rPr lang="zh-CN" altLang="en-US" dirty="0">
                <a:latin typeface="宋体" panose="02010600030101010101" pitchFamily="2" charset="-122"/>
                <a:ea typeface="宋体" panose="02010600030101010101" pitchFamily="2" charset="-122"/>
              </a:rPr>
              <a:t>）时，不得渗漏</a:t>
            </a:r>
            <a:endParaRPr lang="en-US" altLang="zh-CN" dirty="0">
              <a:latin typeface="宋体" panose="02010600030101010101" pitchFamily="2" charset="-122"/>
              <a:ea typeface="宋体" panose="02010600030101010101" pitchFamily="2" charset="-122"/>
            </a:endParaRPr>
          </a:p>
          <a:p>
            <a:pPr lvl="1">
              <a:buFont typeface="Wingdings" panose="05000000000000000000" pitchFamily="2" charset="2"/>
              <a:buChar char="ü"/>
            </a:pPr>
            <a:r>
              <a:rPr lang="zh-CN" altLang="en-US" b="1" dirty="0">
                <a:latin typeface="宋体" panose="02010600030101010101" pitchFamily="2" charset="-122"/>
                <a:ea typeface="宋体" panose="02010600030101010101" pitchFamily="2" charset="-122"/>
              </a:rPr>
              <a:t>透湿量</a:t>
            </a:r>
            <a:r>
              <a:rPr lang="zh-CN" altLang="en-US" dirty="0">
                <a:latin typeface="宋体" panose="02010600030101010101" pitchFamily="2" charset="-122"/>
                <a:ea typeface="宋体" panose="02010600030101010101" pitchFamily="2" charset="-122"/>
              </a:rPr>
              <a:t>：应不小于</a:t>
            </a:r>
            <a:r>
              <a:rPr lang="en-US" altLang="zh-CN" dirty="0">
                <a:latin typeface="宋体" panose="02010600030101010101" pitchFamily="2" charset="-122"/>
                <a:ea typeface="宋体" panose="02010600030101010101" pitchFamily="2" charset="-122"/>
              </a:rPr>
              <a:t>2500g/m</a:t>
            </a:r>
            <a:r>
              <a:rPr lang="en-US" altLang="zh-CN" sz="2370" baseline="30000" dirty="0">
                <a:latin typeface="宋体" panose="02010600030101010101" pitchFamily="2" charset="-122"/>
                <a:ea typeface="宋体" panose="02010600030101010101" pitchFamily="2" charset="-122"/>
              </a:rPr>
              <a:t>2</a:t>
            </a:r>
            <a:r>
              <a:rPr lang="en-US" altLang="zh-CN" dirty="0">
                <a:latin typeface="宋体" panose="02010600030101010101" pitchFamily="2" charset="-122"/>
                <a:ea typeface="宋体" panose="02010600030101010101" pitchFamily="2" charset="-122"/>
              </a:rPr>
              <a:t>·d</a:t>
            </a:r>
          </a:p>
          <a:p>
            <a:pPr lvl="1">
              <a:buFont typeface="Wingdings" panose="05000000000000000000" pitchFamily="2" charset="2"/>
              <a:buChar char="ü"/>
            </a:pPr>
            <a:r>
              <a:rPr lang="zh-CN" altLang="en-US" b="1" dirty="0">
                <a:latin typeface="宋体" panose="02010600030101010101" pitchFamily="2" charset="-122"/>
                <a:ea typeface="宋体" panose="02010600030101010101" pitchFamily="2" charset="-122"/>
              </a:rPr>
              <a:t>合成血液穿透</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1.75kPa</a:t>
            </a:r>
            <a:r>
              <a:rPr lang="zh-CN" altLang="en-US" dirty="0">
                <a:latin typeface="宋体" panose="02010600030101010101" pitchFamily="2" charset="-122"/>
                <a:ea typeface="宋体" panose="02010600030101010101" pitchFamily="2" charset="-122"/>
              </a:rPr>
              <a:t>时，不得渗漏</a:t>
            </a:r>
            <a:endParaRPr lang="en-US" altLang="zh-CN" dirty="0">
              <a:latin typeface="宋体" panose="02010600030101010101" pitchFamily="2" charset="-122"/>
              <a:ea typeface="宋体" panose="02010600030101010101" pitchFamily="2" charset="-122"/>
            </a:endParaRPr>
          </a:p>
          <a:p>
            <a:pPr lvl="1">
              <a:buFont typeface="Wingdings" panose="05000000000000000000" pitchFamily="2" charset="2"/>
              <a:buChar char="ü"/>
            </a:pPr>
            <a:r>
              <a:rPr lang="zh-CN" altLang="en-US" b="1" dirty="0" smtClean="0">
                <a:latin typeface="宋体" panose="02010600030101010101" pitchFamily="2" charset="-122"/>
                <a:ea typeface="宋体" panose="02010600030101010101" pitchFamily="2" charset="-122"/>
              </a:rPr>
              <a:t>过滤</a:t>
            </a:r>
            <a:r>
              <a:rPr lang="zh-CN" altLang="en-US" b="1" dirty="0">
                <a:latin typeface="宋体" panose="02010600030101010101" pitchFamily="2" charset="-122"/>
                <a:ea typeface="宋体" panose="02010600030101010101" pitchFamily="2" charset="-122"/>
              </a:rPr>
              <a:t>效率</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70</a:t>
            </a:r>
            <a:r>
              <a:rPr lang="en-US" altLang="zh-CN" dirty="0" smtClean="0">
                <a:latin typeface="宋体" panose="02010600030101010101" pitchFamily="2" charset="-122"/>
                <a:ea typeface="宋体" panose="02010600030101010101" pitchFamily="2" charset="-122"/>
              </a:rPr>
              <a:t>%</a:t>
            </a:r>
            <a:endParaRPr lang="en-US" altLang="zh-CN" dirty="0" smtClean="0"/>
          </a:p>
          <a:p>
            <a:r>
              <a:rPr lang="zh-CN" altLang="zh-CN" dirty="0" smtClean="0">
                <a:solidFill>
                  <a:srgbClr val="FF0000"/>
                </a:solidFill>
              </a:rPr>
              <a:t>应具有</a:t>
            </a:r>
            <a:r>
              <a:rPr lang="zh-CN" altLang="en-US" dirty="0" smtClean="0">
                <a:solidFill>
                  <a:srgbClr val="FF0000"/>
                </a:solidFill>
              </a:rPr>
              <a:t>门襟</a:t>
            </a:r>
            <a:r>
              <a:rPr lang="zh-CN" altLang="zh-CN" dirty="0" smtClean="0">
                <a:solidFill>
                  <a:srgbClr val="FF0000"/>
                </a:solidFill>
              </a:rPr>
              <a:t>胶条</a:t>
            </a:r>
            <a:endParaRPr lang="zh-CN" altLang="zh-CN" dirty="0"/>
          </a:p>
        </p:txBody>
      </p:sp>
      <p:sp>
        <p:nvSpPr>
          <p:cNvPr id="4" name="标题 1"/>
          <p:cNvSpPr>
            <a:spLocks noGrp="1"/>
          </p:cNvSpPr>
          <p:nvPr>
            <p:ph type="title"/>
          </p:nvPr>
        </p:nvSpPr>
        <p:spPr>
          <a:xfrm>
            <a:off x="304859" y="685839"/>
            <a:ext cx="8839141"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zh-CN" sz="3386" dirty="0"/>
              <a:t>医用一次性防护服</a:t>
            </a:r>
            <a:br>
              <a:rPr lang="zh-CN" altLang="zh-CN" sz="3386" dirty="0"/>
            </a:br>
            <a:r>
              <a:rPr lang="zh-CN" altLang="zh-CN" sz="3386" dirty="0"/>
              <a:t/>
            </a:r>
            <a:br>
              <a:rPr lang="zh-CN" altLang="zh-CN" sz="3386" dirty="0"/>
            </a:br>
            <a:endParaRPr lang="zh-CN" altLang="en-US" sz="3386" dirty="0"/>
          </a:p>
        </p:txBody>
      </p:sp>
      <p:sp>
        <p:nvSpPr>
          <p:cNvPr id="2" name="TextBox 1"/>
          <p:cNvSpPr txBox="1"/>
          <p:nvPr/>
        </p:nvSpPr>
        <p:spPr>
          <a:xfrm>
            <a:off x="4084327" y="5067523"/>
            <a:ext cx="2986999" cy="509242"/>
          </a:xfrm>
          <a:prstGeom prst="rect">
            <a:avLst/>
          </a:prstGeom>
          <a:noFill/>
        </p:spPr>
        <p:txBody>
          <a:bodyPr wrap="square" rtlCol="0">
            <a:spAutoFit/>
          </a:bodyPr>
          <a:lstStyle/>
          <a:p>
            <a:r>
              <a:rPr lang="zh-CN" altLang="en-US" sz="2709" b="1" dirty="0">
                <a:solidFill>
                  <a:srgbClr val="FF0000"/>
                </a:solidFill>
              </a:rPr>
              <a:t>舒适性</a:t>
            </a:r>
            <a:r>
              <a:rPr lang="en-US" altLang="zh-CN" sz="2709" b="1" dirty="0">
                <a:solidFill>
                  <a:srgbClr val="FF0000"/>
                </a:solidFill>
              </a:rPr>
              <a:t>or</a:t>
            </a:r>
            <a:r>
              <a:rPr lang="zh-CN" altLang="en-US" sz="2709" b="1" dirty="0">
                <a:solidFill>
                  <a:srgbClr val="FF0000"/>
                </a:solidFill>
              </a:rPr>
              <a:t>防水性</a:t>
            </a:r>
          </a:p>
        </p:txBody>
      </p:sp>
    </p:spTree>
    <p:extLst>
      <p:ext uri="{BB962C8B-B14F-4D97-AF65-F5344CB8AC3E}">
        <p14:creationId xmlns:p14="http://schemas.microsoft.com/office/powerpoint/2010/main" val="1528626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病原体分类</a:t>
            </a:r>
            <a:endParaRPr lang="zh-CN" altLang="en-US" dirty="0"/>
          </a:p>
        </p:txBody>
      </p:sp>
      <p:sp>
        <p:nvSpPr>
          <p:cNvPr id="3" name="内容占位符 2"/>
          <p:cNvSpPr>
            <a:spLocks noGrp="1"/>
          </p:cNvSpPr>
          <p:nvPr>
            <p:ph idx="1"/>
          </p:nvPr>
        </p:nvSpPr>
        <p:spPr/>
        <p:txBody>
          <a:bodyPr/>
          <a:lstStyle/>
          <a:p>
            <a:r>
              <a:rPr lang="zh-CN" altLang="zh-CN" dirty="0"/>
              <a:t>新型冠状病毒暂按照病原微生物危害程度分类中</a:t>
            </a:r>
            <a:r>
              <a:rPr lang="zh-CN" altLang="zh-CN" b="1" dirty="0">
                <a:solidFill>
                  <a:srgbClr val="FF0000"/>
                </a:solidFill>
              </a:rPr>
              <a:t>第二类</a:t>
            </a:r>
            <a:r>
              <a:rPr lang="zh-CN" altLang="zh-CN" dirty="0"/>
              <a:t>病原微生物进行</a:t>
            </a:r>
            <a:r>
              <a:rPr lang="zh-CN" altLang="zh-CN" dirty="0" smtClean="0"/>
              <a:t>管理</a:t>
            </a:r>
            <a:endParaRPr lang="en-US" altLang="zh-CN" dirty="0" smtClean="0"/>
          </a:p>
          <a:p>
            <a:endParaRPr lang="en-US" altLang="zh-CN" dirty="0"/>
          </a:p>
        </p:txBody>
      </p:sp>
    </p:spTree>
    <p:extLst>
      <p:ext uri="{BB962C8B-B14F-4D97-AF65-F5344CB8AC3E}">
        <p14:creationId xmlns:p14="http://schemas.microsoft.com/office/powerpoint/2010/main" val="39222911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3" y="1539267"/>
            <a:ext cx="8229600" cy="3832390"/>
          </a:xfrm>
        </p:spPr>
        <p:txBody>
          <a:bodyPr/>
          <a:lstStyle/>
          <a:p>
            <a:r>
              <a:rPr lang="zh-CN" altLang="zh-CN" sz="2370" dirty="0"/>
              <a:t>穿着方法</a:t>
            </a:r>
          </a:p>
          <a:p>
            <a:pPr marL="664019" lvl="1" indent="-290299">
              <a:buFont typeface="Wingdings" charset="2"/>
              <a:buChar char="ü"/>
            </a:pPr>
            <a:r>
              <a:rPr lang="zh-CN" altLang="zh-CN" sz="2032" dirty="0"/>
              <a:t>检查防护服的完好性</a:t>
            </a:r>
            <a:r>
              <a:rPr lang="zh-CN" altLang="en-US" sz="2032" dirty="0"/>
              <a:t>，</a:t>
            </a:r>
            <a:r>
              <a:rPr lang="zh-CN" altLang="en-US" sz="2032" dirty="0">
                <a:solidFill>
                  <a:srgbClr val="FF0000"/>
                </a:solidFill>
              </a:rPr>
              <a:t>大小合适</a:t>
            </a:r>
            <a:endParaRPr lang="zh-CN" altLang="zh-CN" sz="2032" dirty="0"/>
          </a:p>
          <a:p>
            <a:pPr marL="664019" lvl="1" indent="-290299">
              <a:buFont typeface="Wingdings" charset="2"/>
              <a:buChar char="ü"/>
            </a:pPr>
            <a:r>
              <a:rPr lang="zh-CN" altLang="zh-CN" sz="2032" dirty="0"/>
              <a:t>穿上防护服</a:t>
            </a:r>
          </a:p>
          <a:p>
            <a:pPr marL="664019" lvl="1" indent="-290299">
              <a:buFont typeface="Wingdings" charset="2"/>
              <a:buChar char="ü"/>
            </a:pPr>
            <a:r>
              <a:rPr lang="zh-CN" altLang="zh-CN" sz="2032" dirty="0"/>
              <a:t>戴上帽子拉上拉链，贴上门襟胶条</a:t>
            </a:r>
          </a:p>
          <a:p>
            <a:pPr marL="664019" lvl="1" indent="-290299">
              <a:buFont typeface="Wingdings" charset="2"/>
              <a:buChar char="ü"/>
            </a:pPr>
            <a:r>
              <a:rPr lang="zh-CN" altLang="zh-CN" sz="2032" dirty="0"/>
              <a:t>如有必要，可用胶带将接合部位密封，如门襟、防护服袖子和防护手套接合处</a:t>
            </a:r>
          </a:p>
          <a:p>
            <a:pPr marL="664019" lvl="1" indent="-290299">
              <a:buFont typeface="Wingdings" charset="2"/>
              <a:buChar char="ü"/>
            </a:pPr>
            <a:r>
              <a:rPr lang="zh-CN" altLang="zh-CN" sz="2032" dirty="0"/>
              <a:t>做抬手、抬腿、下蹲、弯腰等动作以检查防护服是否合身，是否有妨碍作业</a:t>
            </a:r>
          </a:p>
          <a:p>
            <a:endParaRPr lang="zh-CN" altLang="zh-CN" dirty="0" smtClean="0"/>
          </a:p>
        </p:txBody>
      </p:sp>
      <p:sp>
        <p:nvSpPr>
          <p:cNvPr id="4" name="标题 1"/>
          <p:cNvSpPr>
            <a:spLocks noGrp="1"/>
          </p:cNvSpPr>
          <p:nvPr>
            <p:ph type="title"/>
          </p:nvPr>
        </p:nvSpPr>
        <p:spPr>
          <a:xfrm>
            <a:off x="304859" y="685839"/>
            <a:ext cx="8839141"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zh-CN" sz="3386" dirty="0"/>
              <a:t>医用一次性防护服</a:t>
            </a:r>
            <a:endParaRPr lang="zh-CN" altLang="en-US" sz="3386" dirty="0"/>
          </a:p>
        </p:txBody>
      </p:sp>
    </p:spTree>
    <p:extLst>
      <p:ext uri="{BB962C8B-B14F-4D97-AF65-F5344CB8AC3E}">
        <p14:creationId xmlns:p14="http://schemas.microsoft.com/office/powerpoint/2010/main" val="3227279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3" y="1722144"/>
            <a:ext cx="8229600" cy="3832390"/>
          </a:xfrm>
        </p:spPr>
        <p:txBody>
          <a:bodyPr>
            <a:normAutofit lnSpcReduction="10000"/>
          </a:bodyPr>
          <a:lstStyle/>
          <a:p>
            <a:r>
              <a:rPr lang="zh-CN" altLang="zh-CN" sz="2709" dirty="0"/>
              <a:t>脱除</a:t>
            </a:r>
            <a:r>
              <a:rPr lang="zh-CN" altLang="en-US" sz="2709" dirty="0"/>
              <a:t>方法</a:t>
            </a:r>
            <a:endParaRPr lang="zh-CN" altLang="zh-CN" sz="2709" dirty="0"/>
          </a:p>
          <a:p>
            <a:pPr lvl="1">
              <a:buFont typeface="Wingdings" charset="2"/>
              <a:buChar char="ü"/>
            </a:pPr>
            <a:r>
              <a:rPr lang="zh-CN" altLang="zh-CN" sz="2370" dirty="0"/>
              <a:t>揭开门襟胶条</a:t>
            </a:r>
          </a:p>
          <a:p>
            <a:pPr lvl="1">
              <a:buFont typeface="Wingdings" charset="2"/>
              <a:buChar char="ü"/>
            </a:pPr>
            <a:r>
              <a:rPr lang="zh-CN" altLang="zh-CN" sz="2370" dirty="0"/>
              <a:t>从上向下拉开防护服拉链，双手抓住颈侧部位向上拉，低头的同时双手向后翻，这样可以摘下帽子并脱出双肩，然后双手从袖中抽出，之后就能顺利地将防护服以及鞋套完全脱下（这个过程中注意内裹外原则，避免双手和防护服外表面接触</a:t>
            </a:r>
            <a:r>
              <a:rPr lang="zh-CN" altLang="zh-CN" sz="2370" dirty="0" smtClean="0"/>
              <a:t>）</a:t>
            </a:r>
            <a:endParaRPr lang="en-US" altLang="zh-CN" sz="2370" dirty="0" smtClean="0"/>
          </a:p>
          <a:p>
            <a:r>
              <a:rPr lang="zh-CN" altLang="zh-CN" sz="2709" dirty="0"/>
              <a:t>使用注意事项</a:t>
            </a:r>
          </a:p>
          <a:p>
            <a:pPr lvl="1">
              <a:buFont typeface="Wingdings" charset="2"/>
              <a:buChar char="ü"/>
            </a:pPr>
            <a:r>
              <a:rPr lang="zh-CN" altLang="zh-CN" sz="2370" dirty="0"/>
              <a:t>不应重复使用</a:t>
            </a:r>
          </a:p>
          <a:p>
            <a:pPr lvl="1">
              <a:buFont typeface="Wingdings" charset="2"/>
              <a:buChar char="ü"/>
            </a:pPr>
            <a:r>
              <a:rPr lang="zh-CN" altLang="zh-CN" sz="2370" dirty="0">
                <a:solidFill>
                  <a:srgbClr val="FF0000"/>
                </a:solidFill>
              </a:rPr>
              <a:t>防护服上受到血液、体液喷溅，应视现场情况和防护服的防渗透性能尽快更换</a:t>
            </a:r>
          </a:p>
          <a:p>
            <a:pPr lvl="1">
              <a:buFont typeface="Wingdings" charset="2"/>
              <a:buChar char="ü"/>
            </a:pPr>
            <a:endParaRPr lang="zh-CN" altLang="zh-CN" sz="2370" dirty="0"/>
          </a:p>
        </p:txBody>
      </p:sp>
      <p:sp>
        <p:nvSpPr>
          <p:cNvPr id="4" name="标题 1"/>
          <p:cNvSpPr>
            <a:spLocks noGrp="1"/>
          </p:cNvSpPr>
          <p:nvPr>
            <p:ph type="title"/>
          </p:nvPr>
        </p:nvSpPr>
        <p:spPr>
          <a:xfrm>
            <a:off x="304859" y="685839"/>
            <a:ext cx="8839141" cy="609665"/>
          </a:xfrm>
        </p:spPr>
        <p:txBody>
          <a:bodyPr anchor="t">
            <a:noAutofit/>
          </a:bodyPr>
          <a:lstStyle/>
          <a:p>
            <a:r>
              <a:rPr lang="zh-CN" altLang="zh-CN" sz="3386" b="1" dirty="0" smtClean="0"/>
              <a:t>关键</a:t>
            </a:r>
            <a:r>
              <a:rPr lang="en-US" altLang="zh-CN" sz="3386" b="1" dirty="0"/>
              <a:t>PPE</a:t>
            </a:r>
            <a:r>
              <a:rPr lang="zh-CN" altLang="zh-CN" sz="3386" b="1" dirty="0"/>
              <a:t>及使用方法</a:t>
            </a:r>
            <a:r>
              <a:rPr lang="en-US" altLang="zh-CN" sz="3386" b="1" dirty="0"/>
              <a:t>-</a:t>
            </a:r>
            <a:r>
              <a:rPr lang="zh-CN" altLang="zh-CN" sz="3386" dirty="0"/>
              <a:t>医用一次性防护服</a:t>
            </a:r>
            <a:endParaRPr lang="zh-CN" altLang="en-US" sz="3386" dirty="0"/>
          </a:p>
        </p:txBody>
      </p:sp>
    </p:spTree>
    <p:extLst>
      <p:ext uri="{BB962C8B-B14F-4D97-AF65-F5344CB8AC3E}">
        <p14:creationId xmlns:p14="http://schemas.microsoft.com/office/powerpoint/2010/main" val="26189722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87737" y="1661185"/>
            <a:ext cx="8229600" cy="3832390"/>
          </a:xfrm>
        </p:spPr>
        <p:txBody>
          <a:bodyPr/>
          <a:lstStyle/>
          <a:p>
            <a:pPr marL="373720" lvl="1" indent="0">
              <a:buNone/>
            </a:pPr>
            <a:r>
              <a:rPr lang="zh-CN" altLang="en-US" sz="2032" dirty="0" smtClean="0">
                <a:solidFill>
                  <a:srgbClr val="FF0000"/>
                </a:solidFill>
              </a:rPr>
              <a:t>一</a:t>
            </a:r>
            <a:r>
              <a:rPr lang="zh-CN" altLang="en-US" sz="2032" dirty="0">
                <a:solidFill>
                  <a:srgbClr val="FF0000"/>
                </a:solidFill>
              </a:rPr>
              <a:t>是培训、练习</a:t>
            </a:r>
            <a:r>
              <a:rPr lang="zh-CN" altLang="en-US" sz="2032" dirty="0"/>
              <a:t>，要手把手的演示，务必使参与的医护人员可以熟练的穿脱个人防护用品（</a:t>
            </a:r>
            <a:r>
              <a:rPr lang="en-US" altLang="zh-CN" sz="2032" dirty="0"/>
              <a:t>PPE</a:t>
            </a:r>
            <a:r>
              <a:rPr lang="zh-CN" altLang="en-US" sz="2032" dirty="0" smtClean="0"/>
              <a:t>）</a:t>
            </a:r>
            <a:endParaRPr lang="en-US" altLang="zh-CN" sz="2032" dirty="0" smtClean="0"/>
          </a:p>
          <a:p>
            <a:pPr marL="373720" lvl="1" indent="0">
              <a:buNone/>
            </a:pPr>
            <a:endParaRPr lang="en-US" altLang="zh-CN" sz="2032" dirty="0"/>
          </a:p>
          <a:p>
            <a:pPr marL="373720" lvl="1" indent="0">
              <a:buNone/>
            </a:pPr>
            <a:r>
              <a:rPr lang="zh-CN" altLang="en-US" sz="2032" dirty="0">
                <a:solidFill>
                  <a:srgbClr val="FF0000"/>
                </a:solidFill>
              </a:rPr>
              <a:t>二是没有任何皮肤</a:t>
            </a:r>
            <a:r>
              <a:rPr lang="zh-CN" altLang="en-US" sz="2032" dirty="0" smtClean="0">
                <a:solidFill>
                  <a:srgbClr val="FF0000"/>
                </a:solidFill>
              </a:rPr>
              <a:t>暴露</a:t>
            </a:r>
            <a:endParaRPr lang="en-US" altLang="zh-CN" sz="2032" dirty="0" smtClean="0">
              <a:solidFill>
                <a:srgbClr val="FF0000"/>
              </a:solidFill>
            </a:endParaRPr>
          </a:p>
          <a:p>
            <a:pPr marL="373720" lvl="1" indent="0">
              <a:buNone/>
            </a:pPr>
            <a:endParaRPr lang="en-US" altLang="zh-CN" sz="2032" dirty="0"/>
          </a:p>
          <a:p>
            <a:pPr marL="373720" lvl="1" indent="0">
              <a:buNone/>
            </a:pPr>
            <a:r>
              <a:rPr lang="zh-CN" altLang="en-US" sz="2032" dirty="0">
                <a:solidFill>
                  <a:srgbClr val="FF0000"/>
                </a:solidFill>
              </a:rPr>
              <a:t>三是</a:t>
            </a:r>
            <a:r>
              <a:rPr lang="en-US" altLang="zh-CN" sz="2032" dirty="0">
                <a:solidFill>
                  <a:srgbClr val="FF0000"/>
                </a:solidFill>
              </a:rPr>
              <a:t>PPE</a:t>
            </a:r>
            <a:r>
              <a:rPr lang="zh-CN" altLang="en-US" sz="2032" dirty="0">
                <a:solidFill>
                  <a:srgbClr val="FF0000"/>
                </a:solidFill>
              </a:rPr>
              <a:t>穿脱的每一步都必须由有经验的人进行监督检查</a:t>
            </a:r>
          </a:p>
        </p:txBody>
      </p:sp>
      <p:sp>
        <p:nvSpPr>
          <p:cNvPr id="3" name="标题 2"/>
          <p:cNvSpPr>
            <a:spLocks noGrp="1"/>
          </p:cNvSpPr>
          <p:nvPr>
            <p:ph type="title"/>
          </p:nvPr>
        </p:nvSpPr>
        <p:spPr/>
        <p:txBody>
          <a:bodyPr/>
          <a:lstStyle/>
          <a:p>
            <a:r>
              <a:rPr lang="en-US" altLang="zh-CN" dirty="0" smtClean="0"/>
              <a:t>PPE</a:t>
            </a:r>
            <a:r>
              <a:rPr lang="zh-CN" altLang="en-US" dirty="0" smtClean="0"/>
              <a:t>注意事项</a:t>
            </a:r>
            <a:endParaRPr lang="zh-CN" altLang="en-US" dirty="0"/>
          </a:p>
        </p:txBody>
      </p:sp>
    </p:spTree>
    <p:extLst>
      <p:ext uri="{BB962C8B-B14F-4D97-AF65-F5344CB8AC3E}">
        <p14:creationId xmlns:p14="http://schemas.microsoft.com/office/powerpoint/2010/main" val="31957679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1574" y="1600226"/>
            <a:ext cx="7955230" cy="3832390"/>
          </a:xfrm>
        </p:spPr>
        <p:txBody>
          <a:bodyPr/>
          <a:lstStyle/>
          <a:p>
            <a:r>
              <a:rPr lang="zh-CN" altLang="en-US" sz="2370" dirty="0"/>
              <a:t>日常工作中均应遵循</a:t>
            </a:r>
            <a:r>
              <a:rPr lang="en-US" altLang="zh-CN" sz="2370" dirty="0"/>
              <a:t>《</a:t>
            </a:r>
            <a:r>
              <a:rPr lang="zh-CN" altLang="en-US" sz="2370" dirty="0"/>
              <a:t>医务人员手卫生规范</a:t>
            </a:r>
            <a:r>
              <a:rPr lang="en-US" altLang="zh-CN" sz="2370" dirty="0"/>
              <a:t>》</a:t>
            </a:r>
          </a:p>
          <a:p>
            <a:r>
              <a:rPr lang="zh-CN" altLang="en-US" sz="2370" dirty="0">
                <a:solidFill>
                  <a:srgbClr val="FF0000"/>
                </a:solidFill>
              </a:rPr>
              <a:t>进入污染区域戴手套和穿个人防护装备前</a:t>
            </a:r>
            <a:endParaRPr lang="en-US" altLang="zh-CN" sz="2370" dirty="0">
              <a:solidFill>
                <a:srgbClr val="FF0000"/>
              </a:solidFill>
            </a:endParaRPr>
          </a:p>
          <a:p>
            <a:r>
              <a:rPr lang="zh-CN" altLang="en-US" sz="2370" dirty="0">
                <a:solidFill>
                  <a:srgbClr val="FF0000"/>
                </a:solidFill>
              </a:rPr>
              <a:t>进行无菌操作前</a:t>
            </a:r>
            <a:endParaRPr lang="en-US" altLang="zh-CN" sz="2370" dirty="0">
              <a:solidFill>
                <a:srgbClr val="FF0000"/>
              </a:solidFill>
            </a:endParaRPr>
          </a:p>
          <a:p>
            <a:r>
              <a:rPr lang="zh-CN" altLang="zh-CN" sz="2370" dirty="0">
                <a:solidFill>
                  <a:srgbClr val="FF0000"/>
                </a:solidFill>
              </a:rPr>
              <a:t>有可能接触患者和患者的污染物及其污染物品和环境表面之后</a:t>
            </a:r>
            <a:endParaRPr lang="en-US" altLang="zh-CN" sz="2370" dirty="0">
              <a:solidFill>
                <a:srgbClr val="FF0000"/>
              </a:solidFill>
            </a:endParaRPr>
          </a:p>
          <a:p>
            <a:r>
              <a:rPr lang="zh-CN" altLang="zh-CN" sz="2370" dirty="0">
                <a:solidFill>
                  <a:srgbClr val="FF0000"/>
                </a:solidFill>
              </a:rPr>
              <a:t>脱去个人防护装备</a:t>
            </a:r>
            <a:r>
              <a:rPr lang="zh-CN" altLang="en-US" sz="2370" dirty="0">
                <a:solidFill>
                  <a:srgbClr val="FF0000"/>
                </a:solidFill>
              </a:rPr>
              <a:t>过程中</a:t>
            </a:r>
            <a:endParaRPr lang="en-US" altLang="zh-CN" sz="2370" dirty="0">
              <a:solidFill>
                <a:srgbClr val="FF0000"/>
              </a:solidFill>
            </a:endParaRPr>
          </a:p>
          <a:p>
            <a:endParaRPr lang="zh-CN" altLang="en-US" sz="2370" dirty="0"/>
          </a:p>
        </p:txBody>
      </p:sp>
      <p:sp>
        <p:nvSpPr>
          <p:cNvPr id="4" name="标题 1"/>
          <p:cNvSpPr>
            <a:spLocks noGrp="1"/>
          </p:cNvSpPr>
          <p:nvPr>
            <p:ph type="title"/>
          </p:nvPr>
        </p:nvSpPr>
        <p:spPr>
          <a:xfrm>
            <a:off x="365819" y="675754"/>
            <a:ext cx="7596334" cy="609665"/>
          </a:xfrm>
        </p:spPr>
        <p:txBody>
          <a:bodyPr>
            <a:normAutofit/>
          </a:bodyPr>
          <a:lstStyle/>
          <a:p>
            <a:r>
              <a:rPr lang="zh-CN" altLang="zh-CN" sz="3386" b="1" dirty="0" smtClean="0"/>
              <a:t>个人</a:t>
            </a:r>
            <a:r>
              <a:rPr lang="zh-CN" altLang="zh-CN" sz="3386" b="1" dirty="0"/>
              <a:t>防护</a:t>
            </a:r>
            <a:r>
              <a:rPr lang="zh-CN" altLang="en-US" sz="3386" b="1" dirty="0"/>
              <a:t>建议</a:t>
            </a:r>
            <a:r>
              <a:rPr lang="en-US" altLang="zh-CN" sz="3386" dirty="0"/>
              <a:t>-</a:t>
            </a:r>
            <a:r>
              <a:rPr lang="zh-CN" altLang="zh-CN" sz="3386" dirty="0"/>
              <a:t>手卫生</a:t>
            </a:r>
            <a:r>
              <a:rPr lang="en-US" altLang="zh-CN" sz="3386" dirty="0"/>
              <a:t> </a:t>
            </a:r>
            <a:endParaRPr lang="zh-CN" altLang="en-US" sz="3386" dirty="0"/>
          </a:p>
        </p:txBody>
      </p:sp>
    </p:spTree>
    <p:extLst>
      <p:ext uri="{BB962C8B-B14F-4D97-AF65-F5344CB8AC3E}">
        <p14:creationId xmlns:p14="http://schemas.microsoft.com/office/powerpoint/2010/main" val="14189501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3" y="1417348"/>
            <a:ext cx="8229600" cy="3832390"/>
          </a:xfrm>
        </p:spPr>
        <p:txBody>
          <a:bodyPr/>
          <a:lstStyle/>
          <a:p>
            <a:r>
              <a:rPr lang="zh-CN" altLang="en-US" sz="2370" b="1" dirty="0"/>
              <a:t>快速手消毒方法：</a:t>
            </a:r>
            <a:r>
              <a:rPr lang="en-US" altLang="zh-CN" sz="2370" b="1" dirty="0"/>
              <a:t>45</a:t>
            </a:r>
            <a:r>
              <a:rPr lang="zh-CN" altLang="en-US" sz="2370" b="1" dirty="0"/>
              <a:t>秒</a:t>
            </a:r>
          </a:p>
          <a:p>
            <a:pPr lvl="1">
              <a:buFont typeface="Wingdings" panose="05000000000000000000" pitchFamily="2" charset="2"/>
              <a:buChar char="ü"/>
            </a:pPr>
            <a:r>
              <a:rPr lang="zh-CN" altLang="en-US" sz="2032" dirty="0"/>
              <a:t>取适量快速手消毒剂，均匀涂抹至整个手掌</a:t>
            </a:r>
          </a:p>
          <a:p>
            <a:pPr lvl="1">
              <a:buFont typeface="Wingdings" panose="05000000000000000000" pitchFamily="2" charset="2"/>
              <a:buChar char="ü"/>
            </a:pPr>
            <a:r>
              <a:rPr lang="zh-CN" altLang="en-US" sz="2032" dirty="0"/>
              <a:t>按六步洗手法认真揉搓双手至干燥，</a:t>
            </a:r>
            <a:r>
              <a:rPr lang="en-US" altLang="zh-CN" sz="2032" dirty="0"/>
              <a:t>30</a:t>
            </a:r>
            <a:r>
              <a:rPr lang="zh-CN" altLang="en-US" sz="2032" dirty="0"/>
              <a:t>秒钟左右</a:t>
            </a:r>
          </a:p>
          <a:p>
            <a:r>
              <a:rPr lang="zh-CN" altLang="en-US" sz="2370" b="1" dirty="0"/>
              <a:t>洗手方法：</a:t>
            </a:r>
            <a:r>
              <a:rPr lang="en-US" altLang="zh-CN" sz="2370" b="1" dirty="0"/>
              <a:t>1</a:t>
            </a:r>
            <a:r>
              <a:rPr lang="zh-CN" altLang="en-US" sz="2370" b="1" dirty="0"/>
              <a:t>分钟</a:t>
            </a:r>
          </a:p>
          <a:p>
            <a:pPr lvl="1">
              <a:buFont typeface="Wingdings" panose="05000000000000000000" pitchFamily="2" charset="2"/>
              <a:buChar char="ü"/>
            </a:pPr>
            <a:r>
              <a:rPr lang="zh-CN" altLang="en-US" sz="2032" dirty="0"/>
              <a:t>在流动水下，双手充分淋湿</a:t>
            </a:r>
          </a:p>
          <a:p>
            <a:pPr lvl="1">
              <a:buFont typeface="Wingdings" panose="05000000000000000000" pitchFamily="2" charset="2"/>
              <a:buChar char="ü"/>
            </a:pPr>
            <a:r>
              <a:rPr lang="zh-CN" altLang="en-US" sz="2032" dirty="0"/>
              <a:t>取适量皂液均匀涂抹至整个手掌</a:t>
            </a:r>
          </a:p>
          <a:p>
            <a:pPr lvl="1">
              <a:buFont typeface="Wingdings" panose="05000000000000000000" pitchFamily="2" charset="2"/>
              <a:buChar char="ü"/>
            </a:pPr>
            <a:r>
              <a:rPr lang="zh-CN" altLang="en-US" sz="2032" dirty="0"/>
              <a:t>按六步洗手法认真揉搓双手，至少</a:t>
            </a:r>
            <a:r>
              <a:rPr lang="en-US" altLang="zh-CN" sz="2032" dirty="0"/>
              <a:t>15</a:t>
            </a:r>
            <a:r>
              <a:rPr lang="zh-CN" altLang="en-US" sz="2032" dirty="0"/>
              <a:t>秒钟</a:t>
            </a:r>
          </a:p>
          <a:p>
            <a:pPr lvl="1">
              <a:buFont typeface="Wingdings" panose="05000000000000000000" pitchFamily="2" charset="2"/>
              <a:buChar char="ü"/>
            </a:pPr>
            <a:r>
              <a:rPr lang="zh-CN" altLang="en-US" sz="2032" dirty="0"/>
              <a:t>在流动水下彻底冲净双手，用一次性纸巾擦干</a:t>
            </a:r>
          </a:p>
          <a:p>
            <a:pPr lvl="1">
              <a:buFont typeface="Wingdings" panose="05000000000000000000" pitchFamily="2" charset="2"/>
              <a:buChar char="ü"/>
            </a:pPr>
            <a:r>
              <a:rPr lang="zh-CN" altLang="en-US" sz="2032" dirty="0"/>
              <a:t>非感应式水龙头采用一次性纸巾开关龙头</a:t>
            </a:r>
          </a:p>
          <a:p>
            <a:endParaRPr lang="zh-CN" altLang="en-US" sz="2370" dirty="0"/>
          </a:p>
        </p:txBody>
      </p:sp>
      <p:sp>
        <p:nvSpPr>
          <p:cNvPr id="4" name="标题 1"/>
          <p:cNvSpPr>
            <a:spLocks noGrp="1"/>
          </p:cNvSpPr>
          <p:nvPr>
            <p:ph type="title"/>
          </p:nvPr>
        </p:nvSpPr>
        <p:spPr>
          <a:xfrm>
            <a:off x="365819" y="675754"/>
            <a:ext cx="7596334" cy="609665"/>
          </a:xfrm>
        </p:spPr>
        <p:txBody>
          <a:bodyPr>
            <a:normAutofit/>
          </a:bodyPr>
          <a:lstStyle/>
          <a:p>
            <a:r>
              <a:rPr lang="zh-CN" altLang="en-US" sz="3386" b="1" dirty="0" smtClean="0"/>
              <a:t>个人</a:t>
            </a:r>
            <a:r>
              <a:rPr lang="zh-CN" altLang="en-US" sz="3386" b="1" dirty="0"/>
              <a:t>防护建议</a:t>
            </a:r>
            <a:r>
              <a:rPr lang="en-US" altLang="zh-CN" sz="3386" dirty="0"/>
              <a:t>-</a:t>
            </a:r>
            <a:r>
              <a:rPr lang="zh-CN" altLang="zh-CN" sz="3386" dirty="0"/>
              <a:t>手卫生</a:t>
            </a:r>
            <a:r>
              <a:rPr lang="en-US" altLang="zh-CN" sz="3386" dirty="0"/>
              <a:t> </a:t>
            </a:r>
            <a:endParaRPr lang="zh-CN" altLang="en-US" sz="3386" dirty="0"/>
          </a:p>
        </p:txBody>
      </p:sp>
    </p:spTree>
    <p:extLst>
      <p:ext uri="{BB962C8B-B14F-4D97-AF65-F5344CB8AC3E}">
        <p14:creationId xmlns:p14="http://schemas.microsoft.com/office/powerpoint/2010/main" val="18396614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0898" y="525471"/>
            <a:ext cx="5913101" cy="54472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文本框 2"/>
          <p:cNvSpPr txBox="1"/>
          <p:nvPr/>
        </p:nvSpPr>
        <p:spPr>
          <a:xfrm>
            <a:off x="670614" y="2209817"/>
            <a:ext cx="2281394" cy="1759969"/>
          </a:xfrm>
          <a:prstGeom prst="rect">
            <a:avLst/>
          </a:prstGeom>
          <a:noFill/>
        </p:spPr>
        <p:txBody>
          <a:bodyPr wrap="none" rtlCol="0">
            <a:spAutoFit/>
          </a:bodyPr>
          <a:lstStyle/>
          <a:p>
            <a:r>
              <a:rPr kumimoji="1" lang="zh-CN" altLang="en-US" sz="2709" b="1" dirty="0">
                <a:solidFill>
                  <a:srgbClr val="FF0000"/>
                </a:solidFill>
                <a:latin typeface="Heiti SC Light"/>
                <a:ea typeface="Heiti SC Light"/>
                <a:cs typeface="Heiti SC Light"/>
              </a:rPr>
              <a:t>六步</a:t>
            </a:r>
            <a:r>
              <a:rPr kumimoji="1" lang="en-US" altLang="zh-CN" sz="2709" b="1" dirty="0">
                <a:solidFill>
                  <a:srgbClr val="FF0000"/>
                </a:solidFill>
                <a:latin typeface="Heiti SC Light"/>
                <a:ea typeface="Heiti SC Light"/>
                <a:cs typeface="Heiti SC Light"/>
              </a:rPr>
              <a:t>/</a:t>
            </a:r>
            <a:r>
              <a:rPr kumimoji="1" lang="zh-CN" altLang="en-US" sz="2709" b="1" dirty="0">
                <a:solidFill>
                  <a:srgbClr val="FF0000"/>
                </a:solidFill>
                <a:latin typeface="Heiti SC Light"/>
                <a:ea typeface="Heiti SC Light"/>
                <a:cs typeface="Heiti SC Light"/>
              </a:rPr>
              <a:t>七步</a:t>
            </a:r>
            <a:endParaRPr kumimoji="1" lang="en-US" altLang="zh-CN" sz="2709" b="1" dirty="0">
              <a:solidFill>
                <a:srgbClr val="FF0000"/>
              </a:solidFill>
              <a:latin typeface="Heiti SC Light"/>
              <a:ea typeface="Heiti SC Light"/>
              <a:cs typeface="Heiti SC Light"/>
            </a:endParaRPr>
          </a:p>
          <a:p>
            <a:r>
              <a:rPr kumimoji="1" lang="zh-CN" altLang="en-US" sz="2709" b="1" dirty="0">
                <a:solidFill>
                  <a:srgbClr val="FF0000"/>
                </a:solidFill>
                <a:latin typeface="Heiti SC Light"/>
                <a:ea typeface="Heiti SC Light"/>
                <a:cs typeface="Heiti SC Light"/>
              </a:rPr>
              <a:t>洗手法口诀：</a:t>
            </a:r>
            <a:endParaRPr kumimoji="1" lang="en-US" altLang="zh-CN" sz="2709" b="1" dirty="0">
              <a:solidFill>
                <a:srgbClr val="FF0000"/>
              </a:solidFill>
              <a:latin typeface="Heiti SC Light"/>
              <a:ea typeface="Heiti SC Light"/>
              <a:cs typeface="Heiti SC Light"/>
            </a:endParaRPr>
          </a:p>
          <a:p>
            <a:r>
              <a:rPr kumimoji="1" lang="zh-CN" altLang="en-US" sz="2709" b="1" dirty="0">
                <a:solidFill>
                  <a:srgbClr val="FF0000"/>
                </a:solidFill>
                <a:latin typeface="Heiti SC Light"/>
                <a:ea typeface="Heiti SC Light"/>
                <a:cs typeface="Heiti SC Light"/>
              </a:rPr>
              <a:t>内外夹弓</a:t>
            </a:r>
            <a:endParaRPr kumimoji="1" lang="en-US" altLang="zh-CN" sz="2709" b="1" dirty="0">
              <a:solidFill>
                <a:srgbClr val="FF0000"/>
              </a:solidFill>
              <a:latin typeface="Heiti SC Light"/>
              <a:ea typeface="Heiti SC Light"/>
              <a:cs typeface="Heiti SC Light"/>
            </a:endParaRPr>
          </a:p>
          <a:p>
            <a:r>
              <a:rPr kumimoji="1" lang="zh-CN" altLang="en-US" sz="2709" b="1" dirty="0">
                <a:solidFill>
                  <a:srgbClr val="FF0000"/>
                </a:solidFill>
                <a:latin typeface="Heiti SC Light"/>
                <a:ea typeface="Heiti SC Light"/>
                <a:cs typeface="Heiti SC Light"/>
              </a:rPr>
              <a:t>大立腕</a:t>
            </a:r>
          </a:p>
        </p:txBody>
      </p:sp>
    </p:spTree>
    <p:extLst>
      <p:ext uri="{BB962C8B-B14F-4D97-AF65-F5344CB8AC3E}">
        <p14:creationId xmlns:p14="http://schemas.microsoft.com/office/powerpoint/2010/main" val="21102373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3900" y="675754"/>
            <a:ext cx="7596334" cy="609665"/>
          </a:xfrm>
        </p:spPr>
        <p:txBody>
          <a:bodyPr anchor="t">
            <a:normAutofit fontScale="90000"/>
          </a:bodyPr>
          <a:lstStyle/>
          <a:p>
            <a:r>
              <a:rPr lang="zh-CN" altLang="en-US" sz="3725" dirty="0" smtClean="0"/>
              <a:t>不同</a:t>
            </a:r>
            <a:r>
              <a:rPr lang="zh-CN" altLang="en-US" sz="3725" dirty="0"/>
              <a:t>暴露风险等级时的防护建议</a:t>
            </a:r>
            <a:r>
              <a:rPr lang="zh-CN" altLang="zh-CN" dirty="0" smtClean="0"/>
              <a:t/>
            </a:r>
            <a:br>
              <a:rPr lang="zh-CN" altLang="zh-CN" dirty="0" smtClean="0"/>
            </a:br>
            <a:endParaRPr lang="zh-CN" altLang="en-US" dirty="0"/>
          </a:p>
        </p:txBody>
      </p:sp>
      <p:sp>
        <p:nvSpPr>
          <p:cNvPr id="3" name="内容占位符 2"/>
          <p:cNvSpPr>
            <a:spLocks noGrp="1"/>
          </p:cNvSpPr>
          <p:nvPr>
            <p:ph idx="1"/>
          </p:nvPr>
        </p:nvSpPr>
        <p:spPr>
          <a:xfrm>
            <a:off x="487737" y="1661185"/>
            <a:ext cx="8229600" cy="3832390"/>
          </a:xfrm>
        </p:spPr>
        <p:txBody>
          <a:bodyPr>
            <a:normAutofit/>
          </a:bodyPr>
          <a:lstStyle/>
          <a:p>
            <a:r>
              <a:rPr lang="zh-CN" altLang="zh-CN" dirty="0" smtClean="0"/>
              <a:t>根据</a:t>
            </a:r>
            <a:r>
              <a:rPr lang="zh-CN" altLang="zh-CN" dirty="0"/>
              <a:t>可能的暴露风险等级，采取相应的防护</a:t>
            </a:r>
            <a:r>
              <a:rPr lang="zh-CN" altLang="zh-CN" dirty="0" smtClean="0"/>
              <a:t>措施</a:t>
            </a:r>
            <a:endParaRPr lang="zh-CN" altLang="zh-CN" dirty="0"/>
          </a:p>
          <a:p>
            <a:pPr lvl="1">
              <a:buFont typeface="Wingdings" panose="05000000000000000000" pitchFamily="2" charset="2"/>
              <a:buChar char="ü"/>
            </a:pPr>
            <a:r>
              <a:rPr lang="zh-CN" altLang="zh-CN" dirty="0" smtClean="0"/>
              <a:t>低风险</a:t>
            </a:r>
            <a:r>
              <a:rPr lang="zh-CN" altLang="en-US" dirty="0" smtClean="0"/>
              <a:t>：</a:t>
            </a:r>
            <a:r>
              <a:rPr lang="zh-CN" altLang="zh-CN" dirty="0"/>
              <a:t>对不进入留观场所、隔离病房、实验室和转运车厢等污染区域，且预计不会直接接触患者或患者的污染物及其污染物品和环境表面的人员，尤其是医务人员，在诊疗所有患者时均应按《</a:t>
            </a:r>
            <a:r>
              <a:rPr lang="zh-CN" altLang="zh-CN" dirty="0" smtClean="0"/>
              <a:t>医院隔离技术规范</a:t>
            </a:r>
            <a:r>
              <a:rPr lang="en-US" altLang="zh-CN" dirty="0" smtClean="0"/>
              <a:t>》</a:t>
            </a:r>
            <a:r>
              <a:rPr lang="zh-CN" altLang="en-US" dirty="0" smtClean="0"/>
              <a:t>做好标准预防措施</a:t>
            </a:r>
            <a:endParaRPr lang="en-US" altLang="zh-CN" dirty="0" smtClean="0"/>
          </a:p>
          <a:p>
            <a:pPr lvl="1">
              <a:buFont typeface="Wingdings" panose="05000000000000000000" pitchFamily="2" charset="2"/>
              <a:buChar char="ü"/>
            </a:pPr>
            <a:r>
              <a:rPr lang="zh-CN" altLang="zh-CN" dirty="0" smtClean="0"/>
              <a:t>高风险</a:t>
            </a:r>
            <a:r>
              <a:rPr lang="zh-CN" altLang="en-US" dirty="0" smtClean="0"/>
              <a:t>：</a:t>
            </a:r>
            <a:r>
              <a:rPr lang="zh-CN" altLang="zh-CN" dirty="0"/>
              <a:t>直接接触患者、可能接触患者或患者的污染物及其污染物品和环境表面的人员，在标准预防的基础上，增加接触隔离、</a:t>
            </a:r>
            <a:r>
              <a:rPr lang="zh-CN" altLang="zh-CN" dirty="0" smtClean="0"/>
              <a:t>飞沫隔离和防喷溅措施</a:t>
            </a:r>
            <a:endParaRPr lang="zh-CN" altLang="zh-CN" dirty="0"/>
          </a:p>
          <a:p>
            <a:endParaRPr lang="zh-CN" altLang="en-US" dirty="0"/>
          </a:p>
        </p:txBody>
      </p:sp>
    </p:spTree>
    <p:extLst>
      <p:ext uri="{BB962C8B-B14F-4D97-AF65-F5344CB8AC3E}">
        <p14:creationId xmlns:p14="http://schemas.microsoft.com/office/powerpoint/2010/main" val="4848474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3" y="1417348"/>
            <a:ext cx="8442897" cy="3832390"/>
          </a:xfrm>
        </p:spPr>
        <p:txBody>
          <a:bodyPr/>
          <a:lstStyle/>
          <a:p>
            <a:r>
              <a:rPr lang="zh-CN" altLang="en-US" sz="2709" dirty="0" smtClean="0">
                <a:solidFill>
                  <a:srgbClr val="FF0000"/>
                </a:solidFill>
                <a:latin typeface="黑体" pitchFamily="49" charset="-122"/>
                <a:ea typeface="黑体" pitchFamily="49" charset="-122"/>
              </a:rPr>
              <a:t>不是</a:t>
            </a:r>
            <a:r>
              <a:rPr lang="zh-CN" altLang="en-US" sz="2709" dirty="0">
                <a:solidFill>
                  <a:srgbClr val="FF0000"/>
                </a:solidFill>
                <a:latin typeface="黑体" pitchFamily="49" charset="-122"/>
                <a:ea typeface="黑体" pitchFamily="49" charset="-122"/>
              </a:rPr>
              <a:t>层数越多越好，得考虑到舒适</a:t>
            </a:r>
            <a:endParaRPr lang="en-US" altLang="zh-CN" sz="2709" dirty="0">
              <a:solidFill>
                <a:srgbClr val="FF0000"/>
              </a:solidFill>
              <a:latin typeface="黑体" pitchFamily="49" charset="-122"/>
              <a:ea typeface="黑体" pitchFamily="49" charset="-122"/>
            </a:endParaRPr>
          </a:p>
          <a:p>
            <a:endParaRPr lang="en-US" altLang="zh-CN" sz="2709" dirty="0" smtClean="0">
              <a:solidFill>
                <a:srgbClr val="FF0000"/>
              </a:solidFill>
              <a:latin typeface="黑体" pitchFamily="49" charset="-122"/>
              <a:ea typeface="黑体" pitchFamily="49" charset="-122"/>
            </a:endParaRPr>
          </a:p>
          <a:p>
            <a:r>
              <a:rPr lang="zh-CN" altLang="en-US" sz="2709" dirty="0" smtClean="0">
                <a:solidFill>
                  <a:srgbClr val="FF0000"/>
                </a:solidFill>
                <a:latin typeface="黑体" pitchFamily="49" charset="-122"/>
                <a:ea typeface="黑体" pitchFamily="49" charset="-122"/>
              </a:rPr>
              <a:t>并且</a:t>
            </a:r>
            <a:r>
              <a:rPr lang="zh-CN" altLang="en-US" sz="2709" dirty="0">
                <a:solidFill>
                  <a:srgbClr val="FF0000"/>
                </a:solidFill>
                <a:latin typeface="黑体" pitchFamily="49" charset="-122"/>
                <a:ea typeface="黑体" pitchFamily="49" charset="-122"/>
              </a:rPr>
              <a:t>便于开展医疗操作</a:t>
            </a:r>
            <a:endParaRPr lang="en-US" altLang="zh-CN" sz="2709" dirty="0"/>
          </a:p>
          <a:p>
            <a:endParaRPr lang="zh-CN" altLang="en-US" sz="2709" dirty="0"/>
          </a:p>
        </p:txBody>
      </p:sp>
      <p:sp>
        <p:nvSpPr>
          <p:cNvPr id="3" name="标题 2"/>
          <p:cNvSpPr>
            <a:spLocks noGrp="1"/>
          </p:cNvSpPr>
          <p:nvPr>
            <p:ph type="title"/>
          </p:nvPr>
        </p:nvSpPr>
        <p:spPr/>
        <p:txBody>
          <a:bodyPr/>
          <a:lstStyle/>
          <a:p>
            <a:r>
              <a:rPr lang="zh-CN" altLang="en-US" sz="3386" dirty="0"/>
              <a:t>到底应该穿几层才保险？</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3130" y="2304645"/>
            <a:ext cx="2438430" cy="20577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4409747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3" y="1417348"/>
            <a:ext cx="8229600" cy="3832390"/>
          </a:xfrm>
        </p:spPr>
        <p:txBody>
          <a:bodyPr/>
          <a:lstStyle/>
          <a:p>
            <a:r>
              <a:rPr lang="zh-CN" altLang="zh-CN" sz="2370" dirty="0"/>
              <a:t>应由受过培训的监督员指导并监督整个穿脱过程，口头提示并记录穿脱步骤，必要时可从旁协助，确保穿脱过程科学合理</a:t>
            </a:r>
            <a:endParaRPr lang="en-US" altLang="zh-CN" sz="2370" dirty="0"/>
          </a:p>
          <a:p>
            <a:r>
              <a:rPr lang="zh-CN" altLang="zh-CN" sz="2370" dirty="0"/>
              <a:t>监督员在指导脱摘个人防护装备时，自己应穿戴个人防护装备</a:t>
            </a:r>
            <a:endParaRPr lang="en-US" altLang="zh-CN" sz="2370" dirty="0"/>
          </a:p>
          <a:p>
            <a:r>
              <a:rPr lang="zh-CN" altLang="zh-CN" sz="2370" dirty="0"/>
              <a:t>房间放一面镜子可以帮助医护人员穿脱</a:t>
            </a:r>
            <a:endParaRPr lang="en-US" altLang="zh-CN" sz="2370" dirty="0"/>
          </a:p>
        </p:txBody>
      </p:sp>
      <p:sp>
        <p:nvSpPr>
          <p:cNvPr id="4" name="标题 1"/>
          <p:cNvSpPr>
            <a:spLocks noGrp="1"/>
          </p:cNvSpPr>
          <p:nvPr>
            <p:ph type="title"/>
          </p:nvPr>
        </p:nvSpPr>
        <p:spPr>
          <a:xfrm>
            <a:off x="243900" y="929602"/>
            <a:ext cx="7596334" cy="609665"/>
          </a:xfrm>
        </p:spPr>
        <p:txBody>
          <a:bodyPr>
            <a:normAutofit fontScale="90000"/>
          </a:bodyPr>
          <a:lstStyle/>
          <a:p>
            <a:r>
              <a:rPr lang="en-US" altLang="zh-CN" sz="3386" dirty="0" smtClean="0"/>
              <a:t>PPE</a:t>
            </a:r>
            <a:r>
              <a:rPr lang="zh-CN" altLang="zh-CN" sz="3386" dirty="0"/>
              <a:t>穿脱顺序</a:t>
            </a:r>
            <a:br>
              <a:rPr lang="zh-CN" altLang="zh-CN" sz="3386" dirty="0"/>
            </a:br>
            <a:endParaRPr lang="zh-CN" altLang="en-US" sz="3386" dirty="0"/>
          </a:p>
        </p:txBody>
      </p:sp>
    </p:spTree>
    <p:extLst>
      <p:ext uri="{BB962C8B-B14F-4D97-AF65-F5344CB8AC3E}">
        <p14:creationId xmlns:p14="http://schemas.microsoft.com/office/powerpoint/2010/main" val="15520246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12700">
              <a:lnSpc>
                <a:spcPct val="100000"/>
              </a:lnSpc>
            </a:pPr>
            <a:r>
              <a:rPr spc="90" dirty="0"/>
              <a:t>实验准备和样本处理</a:t>
            </a:r>
          </a:p>
        </p:txBody>
      </p:sp>
      <p:sp>
        <p:nvSpPr>
          <p:cNvPr id="3" name="object 3"/>
          <p:cNvSpPr/>
          <p:nvPr/>
        </p:nvSpPr>
        <p:spPr>
          <a:xfrm>
            <a:off x="467868" y="1412747"/>
            <a:ext cx="2639568" cy="2887979"/>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63295" y="1408175"/>
            <a:ext cx="2649220" cy="2897505"/>
          </a:xfrm>
          <a:custGeom>
            <a:avLst/>
            <a:gdLst/>
            <a:ahLst/>
            <a:cxnLst/>
            <a:rect l="l" t="t" r="r" b="b"/>
            <a:pathLst>
              <a:path w="2649220" h="2897504">
                <a:moveTo>
                  <a:pt x="0" y="2897124"/>
                </a:moveTo>
                <a:lnTo>
                  <a:pt x="2648712" y="2897124"/>
                </a:lnTo>
                <a:lnTo>
                  <a:pt x="2648712" y="0"/>
                </a:lnTo>
                <a:lnTo>
                  <a:pt x="0" y="0"/>
                </a:lnTo>
                <a:lnTo>
                  <a:pt x="0" y="2897124"/>
                </a:lnTo>
                <a:close/>
              </a:path>
            </a:pathLst>
          </a:custGeom>
          <a:ln w="9144">
            <a:solidFill>
              <a:srgbClr val="000000"/>
            </a:solidFill>
          </a:ln>
        </p:spPr>
        <p:txBody>
          <a:bodyPr wrap="square" lIns="0" tIns="0" rIns="0" bIns="0" rtlCol="0"/>
          <a:lstStyle/>
          <a:p>
            <a:endParaRPr/>
          </a:p>
        </p:txBody>
      </p:sp>
      <p:sp>
        <p:nvSpPr>
          <p:cNvPr id="5" name="object 5"/>
          <p:cNvSpPr/>
          <p:nvPr/>
        </p:nvSpPr>
        <p:spPr>
          <a:xfrm>
            <a:off x="3276600" y="1423416"/>
            <a:ext cx="2663952" cy="2880360"/>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3272028" y="1418844"/>
            <a:ext cx="2673350" cy="2889885"/>
          </a:xfrm>
          <a:custGeom>
            <a:avLst/>
            <a:gdLst/>
            <a:ahLst/>
            <a:cxnLst/>
            <a:rect l="l" t="t" r="r" b="b"/>
            <a:pathLst>
              <a:path w="2673350" h="2889885">
                <a:moveTo>
                  <a:pt x="0" y="2889504"/>
                </a:moveTo>
                <a:lnTo>
                  <a:pt x="2673096" y="2889504"/>
                </a:lnTo>
                <a:lnTo>
                  <a:pt x="2673096" y="0"/>
                </a:lnTo>
                <a:lnTo>
                  <a:pt x="0" y="0"/>
                </a:lnTo>
                <a:lnTo>
                  <a:pt x="0" y="2889504"/>
                </a:lnTo>
                <a:close/>
              </a:path>
            </a:pathLst>
          </a:custGeom>
          <a:ln w="9144">
            <a:solidFill>
              <a:srgbClr val="000000"/>
            </a:solidFill>
          </a:ln>
        </p:spPr>
        <p:txBody>
          <a:bodyPr wrap="square" lIns="0" tIns="0" rIns="0" bIns="0" rtlCol="0"/>
          <a:lstStyle/>
          <a:p>
            <a:endParaRPr/>
          </a:p>
        </p:txBody>
      </p:sp>
      <p:sp>
        <p:nvSpPr>
          <p:cNvPr id="7" name="object 7"/>
          <p:cNvSpPr/>
          <p:nvPr/>
        </p:nvSpPr>
        <p:spPr>
          <a:xfrm>
            <a:off x="6111240" y="1423416"/>
            <a:ext cx="2607564" cy="2877312"/>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6106667" y="1418844"/>
            <a:ext cx="2616835" cy="2886710"/>
          </a:xfrm>
          <a:custGeom>
            <a:avLst/>
            <a:gdLst/>
            <a:ahLst/>
            <a:cxnLst/>
            <a:rect l="l" t="t" r="r" b="b"/>
            <a:pathLst>
              <a:path w="2616834" h="2886710">
                <a:moveTo>
                  <a:pt x="0" y="2886455"/>
                </a:moveTo>
                <a:lnTo>
                  <a:pt x="2616708" y="2886455"/>
                </a:lnTo>
                <a:lnTo>
                  <a:pt x="2616708" y="0"/>
                </a:lnTo>
                <a:lnTo>
                  <a:pt x="0" y="0"/>
                </a:lnTo>
                <a:lnTo>
                  <a:pt x="0" y="2886455"/>
                </a:lnTo>
                <a:close/>
              </a:path>
            </a:pathLst>
          </a:custGeom>
          <a:ln w="9144">
            <a:solidFill>
              <a:srgbClr val="000000"/>
            </a:solidFill>
          </a:ln>
        </p:spPr>
        <p:txBody>
          <a:bodyPr wrap="square" lIns="0" tIns="0" rIns="0" bIns="0" rtlCol="0"/>
          <a:lstStyle/>
          <a:p>
            <a:endParaRPr/>
          </a:p>
        </p:txBody>
      </p:sp>
      <p:sp>
        <p:nvSpPr>
          <p:cNvPr id="9" name="object 9"/>
          <p:cNvSpPr txBox="1"/>
          <p:nvPr/>
        </p:nvSpPr>
        <p:spPr>
          <a:xfrm>
            <a:off x="488441" y="4581905"/>
            <a:ext cx="8231505" cy="1724025"/>
          </a:xfrm>
          <a:prstGeom prst="rect">
            <a:avLst/>
          </a:prstGeom>
          <a:ln w="38100">
            <a:solidFill>
              <a:srgbClr val="548ED4"/>
            </a:solidFill>
          </a:ln>
        </p:spPr>
        <p:txBody>
          <a:bodyPr vert="horz" wrap="square" lIns="0" tIns="0" rIns="0" bIns="0" rtlCol="0">
            <a:spAutoFit/>
          </a:bodyPr>
          <a:lstStyle/>
          <a:p>
            <a:pPr marL="414020" marR="159385" indent="-343535">
              <a:lnSpc>
                <a:spcPct val="100000"/>
              </a:lnSpc>
              <a:tabLst>
                <a:tab pos="414020" algn="l"/>
              </a:tabLst>
            </a:pPr>
            <a:r>
              <a:rPr sz="2400" dirty="0">
                <a:latin typeface="Arial"/>
                <a:cs typeface="Arial"/>
              </a:rPr>
              <a:t>•	</a:t>
            </a:r>
            <a:r>
              <a:rPr sz="2400" b="1" spc="95" dirty="0">
                <a:latin typeface="微软雅黑"/>
                <a:cs typeface="微软雅黑"/>
              </a:rPr>
              <a:t>样本的分装、灭活、裂解、检测等</a:t>
            </a:r>
            <a:r>
              <a:rPr sz="2400" b="1" spc="105" dirty="0">
                <a:latin typeface="微软雅黑"/>
                <a:cs typeface="微软雅黑"/>
              </a:rPr>
              <a:t>均</a:t>
            </a:r>
            <a:r>
              <a:rPr sz="2400" b="1" spc="95" dirty="0">
                <a:latin typeface="微软雅黑"/>
                <a:cs typeface="微软雅黑"/>
              </a:rPr>
              <a:t>应在</a:t>
            </a:r>
            <a:r>
              <a:rPr sz="2400" b="1" spc="105" dirty="0">
                <a:latin typeface="微软雅黑"/>
                <a:cs typeface="微软雅黑"/>
              </a:rPr>
              <a:t>生</a:t>
            </a:r>
            <a:r>
              <a:rPr sz="2400" b="1" spc="95" dirty="0">
                <a:latin typeface="微软雅黑"/>
                <a:cs typeface="微软雅黑"/>
              </a:rPr>
              <a:t>物安</a:t>
            </a:r>
            <a:r>
              <a:rPr sz="2400" b="1" spc="105" dirty="0">
                <a:latin typeface="微软雅黑"/>
                <a:cs typeface="微软雅黑"/>
              </a:rPr>
              <a:t>全</a:t>
            </a:r>
            <a:r>
              <a:rPr sz="2400" b="1" spc="95" dirty="0">
                <a:latin typeface="微软雅黑"/>
                <a:cs typeface="微软雅黑"/>
              </a:rPr>
              <a:t>柜内 操作；</a:t>
            </a:r>
            <a:endParaRPr sz="2400">
              <a:latin typeface="微软雅黑"/>
              <a:cs typeface="微软雅黑"/>
            </a:endParaRPr>
          </a:p>
          <a:p>
            <a:pPr marL="414020" marR="150495" indent="-343535">
              <a:lnSpc>
                <a:spcPct val="100000"/>
              </a:lnSpc>
              <a:spcBef>
                <a:spcPts val="1200"/>
              </a:spcBef>
              <a:tabLst>
                <a:tab pos="414020" algn="l"/>
              </a:tabLst>
            </a:pPr>
            <a:r>
              <a:rPr sz="2400" dirty="0">
                <a:latin typeface="Arial"/>
                <a:cs typeface="Arial"/>
              </a:rPr>
              <a:t>•	</a:t>
            </a:r>
            <a:r>
              <a:rPr sz="2400" b="1" dirty="0">
                <a:latin typeface="微软雅黑"/>
                <a:cs typeface="微软雅黑"/>
              </a:rPr>
              <a:t>未经可靠灭活的样本必须密闭封装，容器外表面消毒后再 拿出生物安全柜。如离心等操作。</a:t>
            </a:r>
            <a:endParaRPr sz="2400">
              <a:latin typeface="微软雅黑"/>
              <a:cs typeface="微软雅黑"/>
            </a:endParaRPr>
          </a:p>
        </p:txBody>
      </p:sp>
    </p:spTree>
    <p:extLst>
      <p:ext uri="{BB962C8B-B14F-4D97-AF65-F5344CB8AC3E}">
        <p14:creationId xmlns:p14="http://schemas.microsoft.com/office/powerpoint/2010/main" val="3690619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病原体及样本运输和</a:t>
            </a:r>
            <a:r>
              <a:rPr lang="zh-CN" altLang="zh-CN" dirty="0" smtClean="0"/>
              <a:t>管理</a:t>
            </a:r>
            <a:r>
              <a:rPr lang="en-US" altLang="zh-CN" dirty="0"/>
              <a:t>1</a:t>
            </a:r>
            <a:endParaRPr lang="zh-CN" altLang="en-US" dirty="0"/>
          </a:p>
        </p:txBody>
      </p:sp>
      <p:sp>
        <p:nvSpPr>
          <p:cNvPr id="3" name="内容占位符 2"/>
          <p:cNvSpPr>
            <a:spLocks noGrp="1"/>
          </p:cNvSpPr>
          <p:nvPr>
            <p:ph idx="1"/>
          </p:nvPr>
        </p:nvSpPr>
        <p:spPr/>
        <p:txBody>
          <a:bodyPr/>
          <a:lstStyle/>
          <a:p>
            <a:r>
              <a:rPr lang="zh-CN" altLang="zh-CN" dirty="0"/>
              <a:t>国内运输：新型冠状病毒毒株或其他潜在感染性生物材料的运输包装分类属于</a:t>
            </a:r>
            <a:r>
              <a:rPr lang="en-US" altLang="zh-CN" dirty="0"/>
              <a:t>A</a:t>
            </a:r>
            <a:r>
              <a:rPr lang="zh-CN" altLang="zh-CN" dirty="0"/>
              <a:t>类，对应的联合国编号为</a:t>
            </a:r>
            <a:r>
              <a:rPr lang="en-US" altLang="zh-CN" dirty="0"/>
              <a:t>UN2814</a:t>
            </a:r>
            <a:r>
              <a:rPr lang="zh-CN" altLang="zh-CN" dirty="0"/>
              <a:t>，包装符合国际民航组织文件</a:t>
            </a:r>
            <a:r>
              <a:rPr lang="en-US" altLang="zh-CN" dirty="0"/>
              <a:t>Doc9284</a:t>
            </a:r>
            <a:r>
              <a:rPr lang="zh-CN" altLang="zh-CN" dirty="0"/>
              <a:t>《危险品航空安全运输技术细则》的</a:t>
            </a:r>
            <a:r>
              <a:rPr lang="en-US" altLang="zh-CN" dirty="0"/>
              <a:t>PI602</a:t>
            </a:r>
            <a:r>
              <a:rPr lang="zh-CN" altLang="zh-CN" dirty="0"/>
              <a:t>分类包装要求</a:t>
            </a:r>
            <a:r>
              <a:rPr lang="zh-CN" altLang="zh-CN" dirty="0" smtClean="0"/>
              <a:t>；</a:t>
            </a:r>
            <a:endParaRPr lang="en-US" altLang="zh-CN" dirty="0" smtClean="0"/>
          </a:p>
          <a:p>
            <a:endParaRPr lang="en-US" altLang="zh-CN" dirty="0"/>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0819" y="4493632"/>
            <a:ext cx="2881313"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9597" y="4493632"/>
            <a:ext cx="2808288"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99848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900173" y="460495"/>
            <a:ext cx="5161915" cy="483234"/>
          </a:xfrm>
          <a:prstGeom prst="rect">
            <a:avLst/>
          </a:prstGeom>
        </p:spPr>
        <p:txBody>
          <a:bodyPr vert="horz" wrap="square" lIns="0" tIns="0" rIns="0" bIns="0" rtlCol="0">
            <a:spAutoFit/>
          </a:bodyPr>
          <a:lstStyle/>
          <a:p>
            <a:pPr marL="12700">
              <a:lnSpc>
                <a:spcPct val="100000"/>
              </a:lnSpc>
            </a:pPr>
            <a:r>
              <a:rPr sz="3600" b="1" spc="90" dirty="0">
                <a:solidFill>
                  <a:srgbClr val="006FC0"/>
                </a:solidFill>
                <a:latin typeface="微软雅黑"/>
                <a:cs typeface="微软雅黑"/>
              </a:rPr>
              <a:t>检测实验应</a:t>
            </a:r>
            <a:r>
              <a:rPr sz="3600" b="1" spc="95" dirty="0">
                <a:solidFill>
                  <a:srgbClr val="006FC0"/>
                </a:solidFill>
                <a:latin typeface="微软雅黑"/>
                <a:cs typeface="微软雅黑"/>
              </a:rPr>
              <a:t>在</a:t>
            </a:r>
            <a:r>
              <a:rPr sz="3600" b="1" spc="90" dirty="0">
                <a:solidFill>
                  <a:srgbClr val="006FC0"/>
                </a:solidFill>
                <a:latin typeface="微软雅黑"/>
                <a:cs typeface="微软雅黑"/>
              </a:rPr>
              <a:t>B</a:t>
            </a:r>
            <a:r>
              <a:rPr sz="3600" b="1" spc="55" dirty="0">
                <a:solidFill>
                  <a:srgbClr val="006FC0"/>
                </a:solidFill>
                <a:latin typeface="微软雅黑"/>
                <a:cs typeface="微软雅黑"/>
              </a:rPr>
              <a:t>S</a:t>
            </a:r>
            <a:r>
              <a:rPr sz="3600" b="1" spc="100" dirty="0">
                <a:solidFill>
                  <a:srgbClr val="006FC0"/>
                </a:solidFill>
                <a:latin typeface="微软雅黑"/>
                <a:cs typeface="微软雅黑"/>
              </a:rPr>
              <a:t>L</a:t>
            </a:r>
            <a:r>
              <a:rPr sz="3600" b="1" spc="75" dirty="0">
                <a:solidFill>
                  <a:srgbClr val="006FC0"/>
                </a:solidFill>
                <a:latin typeface="微软雅黑"/>
                <a:cs typeface="微软雅黑"/>
              </a:rPr>
              <a:t>-</a:t>
            </a:r>
            <a:r>
              <a:rPr sz="3600" b="1" spc="105" dirty="0">
                <a:solidFill>
                  <a:srgbClr val="006FC0"/>
                </a:solidFill>
                <a:latin typeface="微软雅黑"/>
                <a:cs typeface="微软雅黑"/>
              </a:rPr>
              <a:t>2</a:t>
            </a:r>
            <a:r>
              <a:rPr sz="3600" b="1" spc="90" dirty="0">
                <a:solidFill>
                  <a:srgbClr val="006FC0"/>
                </a:solidFill>
                <a:latin typeface="微软雅黑"/>
                <a:cs typeface="微软雅黑"/>
              </a:rPr>
              <a:t>进行</a:t>
            </a:r>
            <a:endParaRPr sz="3600" dirty="0">
              <a:latin typeface="微软雅黑"/>
              <a:cs typeface="微软雅黑"/>
            </a:endParaRPr>
          </a:p>
        </p:txBody>
      </p:sp>
      <p:sp>
        <p:nvSpPr>
          <p:cNvPr id="3" name="object 3"/>
          <p:cNvSpPr txBox="1"/>
          <p:nvPr/>
        </p:nvSpPr>
        <p:spPr>
          <a:xfrm>
            <a:off x="546303" y="1682894"/>
            <a:ext cx="7915275" cy="2601595"/>
          </a:xfrm>
          <a:prstGeom prst="rect">
            <a:avLst/>
          </a:prstGeom>
        </p:spPr>
        <p:txBody>
          <a:bodyPr vert="horz" wrap="square" lIns="0" tIns="0" rIns="0" bIns="0" rtlCol="0">
            <a:spAutoFit/>
          </a:bodyPr>
          <a:lstStyle/>
          <a:p>
            <a:pPr marL="355600" marR="5080" indent="-342900" algn="just">
              <a:lnSpc>
                <a:spcPct val="150100"/>
              </a:lnSpc>
            </a:pPr>
            <a:r>
              <a:rPr sz="2400" spc="-245" dirty="0">
                <a:latin typeface="Segoe UI Symbol"/>
                <a:cs typeface="Segoe UI Symbol"/>
              </a:rPr>
              <a:t>⚫</a:t>
            </a:r>
            <a:r>
              <a:rPr sz="2400" spc="245" dirty="0">
                <a:latin typeface="Segoe UI Symbol"/>
                <a:cs typeface="Segoe UI Symbol"/>
              </a:rPr>
              <a:t> </a:t>
            </a:r>
            <a:r>
              <a:rPr sz="2400" b="1" spc="70" dirty="0">
                <a:latin typeface="微软雅黑"/>
                <a:cs typeface="微软雅黑"/>
              </a:rPr>
              <a:t>样品</a:t>
            </a:r>
            <a:r>
              <a:rPr sz="2400" b="1" spc="80" dirty="0">
                <a:latin typeface="微软雅黑"/>
                <a:cs typeface="微软雅黑"/>
              </a:rPr>
              <a:t>的病</a:t>
            </a:r>
            <a:r>
              <a:rPr sz="2400" b="1" spc="70" dirty="0">
                <a:latin typeface="微软雅黑"/>
                <a:cs typeface="微软雅黑"/>
              </a:rPr>
              <a:t>毒抗</a:t>
            </a:r>
            <a:r>
              <a:rPr sz="2400" b="1" spc="80" dirty="0">
                <a:latin typeface="微软雅黑"/>
                <a:cs typeface="微软雅黑"/>
              </a:rPr>
              <a:t>原检</a:t>
            </a:r>
            <a:r>
              <a:rPr sz="2400" b="1" spc="75" dirty="0">
                <a:latin typeface="微软雅黑"/>
                <a:cs typeface="微软雅黑"/>
              </a:rPr>
              <a:t>测</a:t>
            </a:r>
            <a:r>
              <a:rPr sz="2400" b="1" spc="70" dirty="0">
                <a:latin typeface="微软雅黑"/>
                <a:cs typeface="微软雅黑"/>
              </a:rPr>
              <a:t>、</a:t>
            </a:r>
            <a:r>
              <a:rPr sz="2400" b="1" spc="65" dirty="0">
                <a:latin typeface="微软雅黑"/>
                <a:cs typeface="微软雅黑"/>
              </a:rPr>
              <a:t>血</a:t>
            </a:r>
            <a:r>
              <a:rPr sz="2400" b="1" spc="80" dirty="0">
                <a:latin typeface="微软雅黑"/>
                <a:cs typeface="微软雅黑"/>
              </a:rPr>
              <a:t>清</a:t>
            </a:r>
            <a:r>
              <a:rPr sz="2400" b="1" spc="65" dirty="0">
                <a:latin typeface="微软雅黑"/>
                <a:cs typeface="微软雅黑"/>
              </a:rPr>
              <a:t>学检</a:t>
            </a:r>
            <a:r>
              <a:rPr sz="2400" b="1" spc="80" dirty="0">
                <a:latin typeface="微软雅黑"/>
                <a:cs typeface="微软雅黑"/>
              </a:rPr>
              <a:t>测、</a:t>
            </a:r>
            <a:r>
              <a:rPr sz="2400" b="1" spc="70" dirty="0">
                <a:latin typeface="微软雅黑"/>
                <a:cs typeface="微软雅黑"/>
              </a:rPr>
              <a:t>核酸检</a:t>
            </a:r>
            <a:r>
              <a:rPr sz="2400" b="1" spc="85" dirty="0">
                <a:latin typeface="微软雅黑"/>
                <a:cs typeface="微软雅黑"/>
              </a:rPr>
              <a:t>测</a:t>
            </a:r>
            <a:r>
              <a:rPr sz="2400" b="1" spc="70" dirty="0">
                <a:latin typeface="微软雅黑"/>
                <a:cs typeface="微软雅黑"/>
              </a:rPr>
              <a:t>、生化分 </a:t>
            </a:r>
            <a:r>
              <a:rPr sz="2400" b="1" spc="80" dirty="0">
                <a:latin typeface="微软雅黑"/>
                <a:cs typeface="微软雅黑"/>
              </a:rPr>
              <a:t>析等</a:t>
            </a:r>
            <a:r>
              <a:rPr sz="2400" b="1" spc="65" dirty="0">
                <a:latin typeface="微软雅黑"/>
                <a:cs typeface="微软雅黑"/>
              </a:rPr>
              <a:t>操</a:t>
            </a:r>
            <a:r>
              <a:rPr sz="2400" b="1" spc="70" dirty="0">
                <a:latin typeface="微软雅黑"/>
                <a:cs typeface="微软雅黑"/>
              </a:rPr>
              <a:t>作</a:t>
            </a:r>
            <a:r>
              <a:rPr sz="2400" b="1" spc="80" dirty="0">
                <a:latin typeface="微软雅黑"/>
                <a:cs typeface="微软雅黑"/>
              </a:rPr>
              <a:t>，如</a:t>
            </a:r>
            <a:r>
              <a:rPr sz="2400" b="1" dirty="0">
                <a:latin typeface="微软雅黑"/>
                <a:cs typeface="微软雅黑"/>
              </a:rPr>
              <a:t>E</a:t>
            </a:r>
            <a:r>
              <a:rPr sz="2400" b="1" spc="-10" dirty="0">
                <a:latin typeface="微软雅黑"/>
                <a:cs typeface="微软雅黑"/>
              </a:rPr>
              <a:t>L</a:t>
            </a:r>
            <a:r>
              <a:rPr sz="2400" b="1" spc="-5" dirty="0">
                <a:latin typeface="微软雅黑"/>
                <a:cs typeface="微软雅黑"/>
              </a:rPr>
              <a:t>IS</a:t>
            </a:r>
            <a:r>
              <a:rPr sz="2400" b="1" spc="65" dirty="0">
                <a:latin typeface="微软雅黑"/>
                <a:cs typeface="微软雅黑"/>
              </a:rPr>
              <a:t>A</a:t>
            </a:r>
            <a:r>
              <a:rPr sz="2400" b="1" spc="80" dirty="0">
                <a:latin typeface="微软雅黑"/>
                <a:cs typeface="微软雅黑"/>
              </a:rPr>
              <a:t>、</a:t>
            </a:r>
            <a:r>
              <a:rPr sz="2400" b="1" spc="-5" dirty="0">
                <a:latin typeface="微软雅黑"/>
                <a:cs typeface="微软雅黑"/>
              </a:rPr>
              <a:t>I</a:t>
            </a:r>
            <a:r>
              <a:rPr sz="2400" b="1" spc="-155" dirty="0">
                <a:latin typeface="微软雅黑"/>
                <a:cs typeface="微软雅黑"/>
              </a:rPr>
              <a:t>F</a:t>
            </a:r>
            <a:r>
              <a:rPr sz="2400" b="1" spc="75" dirty="0">
                <a:latin typeface="微软雅黑"/>
                <a:cs typeface="微软雅黑"/>
              </a:rPr>
              <a:t>A</a:t>
            </a:r>
            <a:r>
              <a:rPr sz="2400" b="1" spc="80" dirty="0">
                <a:latin typeface="微软雅黑"/>
                <a:cs typeface="微软雅黑"/>
              </a:rPr>
              <a:t>、</a:t>
            </a:r>
            <a:r>
              <a:rPr sz="2400" b="1" spc="-20" dirty="0">
                <a:latin typeface="微软雅黑"/>
                <a:cs typeface="微软雅黑"/>
              </a:rPr>
              <a:t>P</a:t>
            </a:r>
            <a:r>
              <a:rPr sz="2400" b="1" spc="-15" dirty="0">
                <a:latin typeface="微软雅黑"/>
                <a:cs typeface="微软雅黑"/>
              </a:rPr>
              <a:t>C</a:t>
            </a:r>
            <a:r>
              <a:rPr sz="2400" b="1" spc="85" dirty="0">
                <a:latin typeface="微软雅黑"/>
                <a:cs typeface="微软雅黑"/>
              </a:rPr>
              <a:t>R</a:t>
            </a:r>
            <a:r>
              <a:rPr sz="2400" b="1" spc="65" dirty="0">
                <a:latin typeface="微软雅黑"/>
                <a:cs typeface="微软雅黑"/>
              </a:rPr>
              <a:t>、</a:t>
            </a:r>
            <a:r>
              <a:rPr sz="2400" b="1" spc="-50" dirty="0">
                <a:latin typeface="微软雅黑"/>
                <a:cs typeface="微软雅黑"/>
              </a:rPr>
              <a:t>R</a:t>
            </a:r>
            <a:r>
              <a:rPr sz="2400" b="1" spc="-5" dirty="0">
                <a:latin typeface="微软雅黑"/>
                <a:cs typeface="微软雅黑"/>
              </a:rPr>
              <a:t>T</a:t>
            </a:r>
            <a:r>
              <a:rPr sz="2400" b="1" spc="-20" dirty="0">
                <a:latin typeface="微软雅黑"/>
                <a:cs typeface="微软雅黑"/>
              </a:rPr>
              <a:t>-</a:t>
            </a:r>
            <a:r>
              <a:rPr sz="2400" b="1" spc="-5" dirty="0">
                <a:latin typeface="微软雅黑"/>
                <a:cs typeface="微软雅黑"/>
              </a:rPr>
              <a:t>P</a:t>
            </a:r>
            <a:r>
              <a:rPr sz="2400" b="1" spc="-20" dirty="0">
                <a:latin typeface="微软雅黑"/>
                <a:cs typeface="微软雅黑"/>
              </a:rPr>
              <a:t>C</a:t>
            </a:r>
            <a:r>
              <a:rPr sz="2400" b="1" spc="85" dirty="0">
                <a:latin typeface="微软雅黑"/>
                <a:cs typeface="微软雅黑"/>
              </a:rPr>
              <a:t>R</a:t>
            </a:r>
            <a:r>
              <a:rPr sz="2400" b="1" spc="65" dirty="0">
                <a:latin typeface="微软雅黑"/>
                <a:cs typeface="微软雅黑"/>
              </a:rPr>
              <a:t>等</a:t>
            </a:r>
            <a:r>
              <a:rPr sz="2400" b="1" spc="75" dirty="0">
                <a:latin typeface="微软雅黑"/>
                <a:cs typeface="微软雅黑"/>
              </a:rPr>
              <a:t>实验</a:t>
            </a:r>
            <a:r>
              <a:rPr sz="2400" b="1" spc="55" dirty="0">
                <a:latin typeface="微软雅黑"/>
                <a:cs typeface="微软雅黑"/>
              </a:rPr>
              <a:t>操</a:t>
            </a:r>
            <a:r>
              <a:rPr sz="2400" b="1" dirty="0">
                <a:latin typeface="微软雅黑"/>
                <a:cs typeface="微软雅黑"/>
              </a:rPr>
              <a:t>作 应在</a:t>
            </a:r>
            <a:r>
              <a:rPr sz="2400" b="1" spc="-20" dirty="0">
                <a:latin typeface="微软雅黑"/>
                <a:cs typeface="微软雅黑"/>
              </a:rPr>
              <a:t>BS</a:t>
            </a:r>
            <a:r>
              <a:rPr sz="2400" b="1" spc="-25" dirty="0">
                <a:latin typeface="微软雅黑"/>
                <a:cs typeface="微软雅黑"/>
              </a:rPr>
              <a:t>L</a:t>
            </a:r>
            <a:r>
              <a:rPr sz="2400" b="1" spc="-20" dirty="0">
                <a:latin typeface="微软雅黑"/>
                <a:cs typeface="微软雅黑"/>
              </a:rPr>
              <a:t>-2</a:t>
            </a:r>
            <a:r>
              <a:rPr sz="2400" b="1" dirty="0">
                <a:latin typeface="微软雅黑"/>
                <a:cs typeface="微软雅黑"/>
              </a:rPr>
              <a:t>实验室进行</a:t>
            </a:r>
            <a:endParaRPr sz="2400" dirty="0">
              <a:latin typeface="微软雅黑"/>
              <a:cs typeface="微软雅黑"/>
            </a:endParaRPr>
          </a:p>
          <a:p>
            <a:pPr marL="12700">
              <a:lnSpc>
                <a:spcPct val="100000"/>
              </a:lnSpc>
              <a:spcBef>
                <a:spcPts val="2014"/>
              </a:spcBef>
            </a:pPr>
            <a:r>
              <a:rPr sz="2400" spc="-245" dirty="0">
                <a:latin typeface="Segoe UI Symbol"/>
                <a:cs typeface="Segoe UI Symbol"/>
              </a:rPr>
              <a:t>⚫</a:t>
            </a:r>
            <a:r>
              <a:rPr sz="2400" spc="245" dirty="0">
                <a:latin typeface="Segoe UI Symbol"/>
                <a:cs typeface="Segoe UI Symbol"/>
              </a:rPr>
              <a:t> </a:t>
            </a:r>
            <a:r>
              <a:rPr sz="2400" b="1" spc="190" dirty="0">
                <a:latin typeface="微软雅黑"/>
                <a:cs typeface="微软雅黑"/>
              </a:rPr>
              <a:t>按</a:t>
            </a:r>
            <a:r>
              <a:rPr sz="2400" b="1" spc="185" dirty="0">
                <a:latin typeface="微软雅黑"/>
                <a:cs typeface="微软雅黑"/>
              </a:rPr>
              <a:t>照《</a:t>
            </a:r>
            <a:r>
              <a:rPr sz="2400" b="1" spc="175" dirty="0">
                <a:latin typeface="微软雅黑"/>
                <a:cs typeface="微软雅黑"/>
              </a:rPr>
              <a:t>新</a:t>
            </a:r>
            <a:r>
              <a:rPr sz="2400" b="1" spc="185" dirty="0">
                <a:latin typeface="微软雅黑"/>
                <a:cs typeface="微软雅黑"/>
              </a:rPr>
              <a:t>型冠状</a:t>
            </a:r>
            <a:r>
              <a:rPr sz="2400" b="1" spc="175" dirty="0">
                <a:latin typeface="微软雅黑"/>
                <a:cs typeface="微软雅黑"/>
              </a:rPr>
              <a:t>病</a:t>
            </a:r>
            <a:r>
              <a:rPr sz="2400" b="1" spc="185" dirty="0">
                <a:latin typeface="微软雅黑"/>
                <a:cs typeface="微软雅黑"/>
              </a:rPr>
              <a:t>毒感染</a:t>
            </a:r>
            <a:r>
              <a:rPr sz="2400" b="1" spc="175" dirty="0">
                <a:latin typeface="微软雅黑"/>
                <a:cs typeface="微软雅黑"/>
              </a:rPr>
              <a:t>的</a:t>
            </a:r>
            <a:r>
              <a:rPr sz="2400" b="1" spc="185" dirty="0">
                <a:latin typeface="微软雅黑"/>
                <a:cs typeface="微软雅黑"/>
              </a:rPr>
              <a:t>肺炎实</a:t>
            </a:r>
            <a:r>
              <a:rPr sz="2400" b="1" spc="175" dirty="0">
                <a:latin typeface="微软雅黑"/>
                <a:cs typeface="微软雅黑"/>
              </a:rPr>
              <a:t>验</a:t>
            </a:r>
            <a:r>
              <a:rPr sz="2400" b="1" spc="185" dirty="0">
                <a:latin typeface="微软雅黑"/>
                <a:cs typeface="微软雅黑"/>
              </a:rPr>
              <a:t>室检测</a:t>
            </a:r>
            <a:r>
              <a:rPr sz="2400" b="1" spc="175" dirty="0">
                <a:latin typeface="微软雅黑"/>
                <a:cs typeface="微软雅黑"/>
              </a:rPr>
              <a:t>技</a:t>
            </a:r>
            <a:r>
              <a:rPr sz="2400" b="1" spc="185" dirty="0">
                <a:latin typeface="微软雅黑"/>
                <a:cs typeface="微软雅黑"/>
              </a:rPr>
              <a:t>术指</a:t>
            </a:r>
            <a:r>
              <a:rPr sz="2400" b="1" dirty="0">
                <a:latin typeface="微软雅黑"/>
                <a:cs typeface="微软雅黑"/>
              </a:rPr>
              <a:t>南</a:t>
            </a:r>
            <a:endParaRPr sz="2400" dirty="0">
              <a:latin typeface="微软雅黑"/>
              <a:cs typeface="微软雅黑"/>
            </a:endParaRPr>
          </a:p>
          <a:p>
            <a:pPr marL="355600">
              <a:lnSpc>
                <a:spcPct val="100000"/>
              </a:lnSpc>
              <a:spcBef>
                <a:spcPts val="1440"/>
              </a:spcBef>
            </a:pPr>
            <a:r>
              <a:rPr sz="2400" b="1" dirty="0">
                <a:latin typeface="微软雅黑"/>
                <a:cs typeface="微软雅黑"/>
              </a:rPr>
              <a:t>（第二版）》进行检测操作</a:t>
            </a:r>
            <a:endParaRPr sz="2400" dirty="0">
              <a:latin typeface="微软雅黑"/>
              <a:cs typeface="微软雅黑"/>
            </a:endParaRPr>
          </a:p>
        </p:txBody>
      </p:sp>
    </p:spTree>
    <p:extLst>
      <p:ext uri="{BB962C8B-B14F-4D97-AF65-F5344CB8AC3E}">
        <p14:creationId xmlns:p14="http://schemas.microsoft.com/office/powerpoint/2010/main" val="9566680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383282" y="318118"/>
            <a:ext cx="4250055" cy="482600"/>
          </a:xfrm>
          <a:prstGeom prst="rect">
            <a:avLst/>
          </a:prstGeom>
        </p:spPr>
        <p:txBody>
          <a:bodyPr vert="horz" wrap="square" lIns="0" tIns="0" rIns="0" bIns="0" rtlCol="0">
            <a:spAutoFit/>
          </a:bodyPr>
          <a:lstStyle/>
          <a:p>
            <a:pPr marL="12700">
              <a:lnSpc>
                <a:spcPct val="100000"/>
              </a:lnSpc>
            </a:pPr>
            <a:r>
              <a:rPr sz="3600" b="1" spc="95" dirty="0">
                <a:solidFill>
                  <a:srgbClr val="006FC0"/>
                </a:solidFill>
                <a:latin typeface="微软雅黑"/>
                <a:cs typeface="微软雅黑"/>
              </a:rPr>
              <a:t>样本检测废弃物处理</a:t>
            </a:r>
            <a:endParaRPr sz="3600">
              <a:latin typeface="微软雅黑"/>
              <a:cs typeface="微软雅黑"/>
            </a:endParaRPr>
          </a:p>
        </p:txBody>
      </p:sp>
      <p:sp>
        <p:nvSpPr>
          <p:cNvPr id="3" name="object 3"/>
          <p:cNvSpPr/>
          <p:nvPr/>
        </p:nvSpPr>
        <p:spPr>
          <a:xfrm>
            <a:off x="3419855" y="1461516"/>
            <a:ext cx="2596896" cy="279196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415284" y="1456944"/>
            <a:ext cx="2606040" cy="2801620"/>
          </a:xfrm>
          <a:custGeom>
            <a:avLst/>
            <a:gdLst/>
            <a:ahLst/>
            <a:cxnLst/>
            <a:rect l="l" t="t" r="r" b="b"/>
            <a:pathLst>
              <a:path w="2606040" h="2801620">
                <a:moveTo>
                  <a:pt x="0" y="2801111"/>
                </a:moveTo>
                <a:lnTo>
                  <a:pt x="2606040" y="2801111"/>
                </a:lnTo>
                <a:lnTo>
                  <a:pt x="2606040" y="0"/>
                </a:lnTo>
                <a:lnTo>
                  <a:pt x="0" y="0"/>
                </a:lnTo>
                <a:lnTo>
                  <a:pt x="0" y="2801111"/>
                </a:lnTo>
                <a:close/>
              </a:path>
            </a:pathLst>
          </a:custGeom>
          <a:ln w="9144">
            <a:solidFill>
              <a:srgbClr val="000000"/>
            </a:solidFill>
          </a:ln>
        </p:spPr>
        <p:txBody>
          <a:bodyPr wrap="square" lIns="0" tIns="0" rIns="0" bIns="0" rtlCol="0"/>
          <a:lstStyle/>
          <a:p>
            <a:endParaRPr/>
          </a:p>
        </p:txBody>
      </p:sp>
      <p:sp>
        <p:nvSpPr>
          <p:cNvPr id="5" name="object 5"/>
          <p:cNvSpPr/>
          <p:nvPr/>
        </p:nvSpPr>
        <p:spPr>
          <a:xfrm>
            <a:off x="431291" y="1458467"/>
            <a:ext cx="2641092" cy="2785872"/>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426719" y="1453896"/>
            <a:ext cx="2650490" cy="2795270"/>
          </a:xfrm>
          <a:custGeom>
            <a:avLst/>
            <a:gdLst/>
            <a:ahLst/>
            <a:cxnLst/>
            <a:rect l="l" t="t" r="r" b="b"/>
            <a:pathLst>
              <a:path w="2650490" h="2795270">
                <a:moveTo>
                  <a:pt x="0" y="2795016"/>
                </a:moveTo>
                <a:lnTo>
                  <a:pt x="2650236" y="2795016"/>
                </a:lnTo>
                <a:lnTo>
                  <a:pt x="2650236" y="0"/>
                </a:lnTo>
                <a:lnTo>
                  <a:pt x="0" y="0"/>
                </a:lnTo>
                <a:lnTo>
                  <a:pt x="0" y="2795016"/>
                </a:lnTo>
                <a:close/>
              </a:path>
            </a:pathLst>
          </a:custGeom>
          <a:ln w="9144">
            <a:solidFill>
              <a:srgbClr val="000000"/>
            </a:solidFill>
          </a:ln>
        </p:spPr>
        <p:txBody>
          <a:bodyPr wrap="square" lIns="0" tIns="0" rIns="0" bIns="0" rtlCol="0"/>
          <a:lstStyle/>
          <a:p>
            <a:endParaRPr/>
          </a:p>
        </p:txBody>
      </p:sp>
      <p:sp>
        <p:nvSpPr>
          <p:cNvPr id="7" name="object 7"/>
          <p:cNvSpPr txBox="1"/>
          <p:nvPr/>
        </p:nvSpPr>
        <p:spPr>
          <a:xfrm>
            <a:off x="488441" y="4581905"/>
            <a:ext cx="8231505" cy="1877695"/>
          </a:xfrm>
          <a:prstGeom prst="rect">
            <a:avLst/>
          </a:prstGeom>
          <a:ln w="38100">
            <a:solidFill>
              <a:srgbClr val="548ED4"/>
            </a:solidFill>
          </a:ln>
        </p:spPr>
        <p:txBody>
          <a:bodyPr vert="horz" wrap="square" lIns="0" tIns="0" rIns="0" bIns="0" rtlCol="0">
            <a:spAutoFit/>
          </a:bodyPr>
          <a:lstStyle/>
          <a:p>
            <a:pPr marL="71120">
              <a:lnSpc>
                <a:spcPct val="100000"/>
              </a:lnSpc>
              <a:tabLst>
                <a:tab pos="414020" algn="l"/>
              </a:tabLst>
            </a:pPr>
            <a:r>
              <a:rPr sz="2400" dirty="0">
                <a:latin typeface="Arial"/>
                <a:cs typeface="Arial"/>
              </a:rPr>
              <a:t>•	</a:t>
            </a:r>
            <a:r>
              <a:rPr sz="2400" b="1" spc="95" dirty="0">
                <a:latin typeface="微软雅黑"/>
                <a:cs typeface="微软雅黑"/>
              </a:rPr>
              <a:t>样本检测后的废弃物应及时销毁；</a:t>
            </a:r>
            <a:endParaRPr sz="2400" dirty="0">
              <a:latin typeface="微软雅黑"/>
              <a:cs typeface="微软雅黑"/>
            </a:endParaRPr>
          </a:p>
          <a:p>
            <a:pPr marL="71120">
              <a:lnSpc>
                <a:spcPct val="100000"/>
              </a:lnSpc>
              <a:spcBef>
                <a:spcPts val="1200"/>
              </a:spcBef>
              <a:tabLst>
                <a:tab pos="414020" algn="l"/>
              </a:tabLst>
            </a:pPr>
            <a:r>
              <a:rPr sz="2400" dirty="0">
                <a:latin typeface="Arial"/>
                <a:cs typeface="Arial"/>
              </a:rPr>
              <a:t>•	</a:t>
            </a:r>
            <a:r>
              <a:rPr sz="2400" b="1" spc="-5" dirty="0">
                <a:latin typeface="微软雅黑"/>
                <a:cs typeface="微软雅黑"/>
              </a:rPr>
              <a:t>应在生物安全柜内密闭封装，外表面消毒后再拿出生物安</a:t>
            </a:r>
            <a:endParaRPr sz="2400" dirty="0">
              <a:latin typeface="微软雅黑"/>
              <a:cs typeface="微软雅黑"/>
            </a:endParaRPr>
          </a:p>
          <a:p>
            <a:pPr marR="4612640" algn="ctr">
              <a:lnSpc>
                <a:spcPct val="100000"/>
              </a:lnSpc>
            </a:pPr>
            <a:r>
              <a:rPr sz="2400" b="1" dirty="0">
                <a:latin typeface="微软雅黑"/>
                <a:cs typeface="微软雅黑"/>
              </a:rPr>
              <a:t>全柜进行灭菌处理。</a:t>
            </a:r>
            <a:endParaRPr sz="2400" dirty="0">
              <a:latin typeface="微软雅黑"/>
              <a:cs typeface="微软雅黑"/>
            </a:endParaRPr>
          </a:p>
          <a:p>
            <a:pPr marL="71120">
              <a:lnSpc>
                <a:spcPct val="100000"/>
              </a:lnSpc>
              <a:spcBef>
                <a:spcPts val="1200"/>
              </a:spcBef>
              <a:tabLst>
                <a:tab pos="414020" algn="l"/>
              </a:tabLst>
            </a:pPr>
            <a:r>
              <a:rPr sz="2400" dirty="0">
                <a:latin typeface="Arial"/>
                <a:cs typeface="Arial"/>
              </a:rPr>
              <a:t>•	</a:t>
            </a:r>
            <a:r>
              <a:rPr sz="2400" b="1" spc="95" dirty="0">
                <a:latin typeface="微软雅黑"/>
                <a:cs typeface="微软雅黑"/>
              </a:rPr>
              <a:t>生物安全柜清场消毒。</a:t>
            </a:r>
            <a:endParaRPr sz="2400" dirty="0">
              <a:latin typeface="微软雅黑"/>
              <a:cs typeface="微软雅黑"/>
            </a:endParaRPr>
          </a:p>
        </p:txBody>
      </p:sp>
      <p:sp>
        <p:nvSpPr>
          <p:cNvPr id="8" name="object 8"/>
          <p:cNvSpPr/>
          <p:nvPr/>
        </p:nvSpPr>
        <p:spPr>
          <a:xfrm>
            <a:off x="6371844" y="1467611"/>
            <a:ext cx="2491740" cy="2793492"/>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6367271" y="1463039"/>
            <a:ext cx="2501265" cy="2802890"/>
          </a:xfrm>
          <a:custGeom>
            <a:avLst/>
            <a:gdLst/>
            <a:ahLst/>
            <a:cxnLst/>
            <a:rect l="l" t="t" r="r" b="b"/>
            <a:pathLst>
              <a:path w="2501265" h="2802890">
                <a:moveTo>
                  <a:pt x="0" y="2802636"/>
                </a:moveTo>
                <a:lnTo>
                  <a:pt x="2500883" y="2802636"/>
                </a:lnTo>
                <a:lnTo>
                  <a:pt x="2500883" y="0"/>
                </a:lnTo>
                <a:lnTo>
                  <a:pt x="0" y="0"/>
                </a:lnTo>
                <a:lnTo>
                  <a:pt x="0" y="2802636"/>
                </a:lnTo>
                <a:close/>
              </a:path>
            </a:pathLst>
          </a:custGeom>
          <a:ln w="9144">
            <a:solidFill>
              <a:srgbClr val="000000"/>
            </a:solidFill>
          </a:ln>
        </p:spPr>
        <p:txBody>
          <a:bodyPr wrap="square" lIns="0" tIns="0" rIns="0" bIns="0" rtlCol="0"/>
          <a:lstStyle/>
          <a:p>
            <a:endParaRPr/>
          </a:p>
        </p:txBody>
      </p:sp>
    </p:spTree>
    <p:extLst>
      <p:ext uri="{BB962C8B-B14F-4D97-AF65-F5344CB8AC3E}">
        <p14:creationId xmlns:p14="http://schemas.microsoft.com/office/powerpoint/2010/main" val="25498342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spAutoFit/>
          </a:bodyPr>
          <a:lstStyle/>
          <a:p>
            <a:pPr marL="902969">
              <a:lnSpc>
                <a:spcPct val="100000"/>
              </a:lnSpc>
            </a:pPr>
            <a:r>
              <a:rPr spc="90" dirty="0"/>
              <a:t>废弃物处理</a:t>
            </a:r>
          </a:p>
        </p:txBody>
      </p:sp>
      <p:sp>
        <p:nvSpPr>
          <p:cNvPr id="3" name="object 3"/>
          <p:cNvSpPr txBox="1"/>
          <p:nvPr/>
        </p:nvSpPr>
        <p:spPr>
          <a:xfrm>
            <a:off x="1168146" y="2049017"/>
            <a:ext cx="6437630" cy="2862580"/>
          </a:xfrm>
          <a:prstGeom prst="rect">
            <a:avLst/>
          </a:prstGeom>
          <a:ln w="38100">
            <a:solidFill>
              <a:srgbClr val="548ED4"/>
            </a:solidFill>
          </a:ln>
        </p:spPr>
        <p:txBody>
          <a:bodyPr vert="horz" wrap="square" lIns="0" tIns="0" rIns="0" bIns="0" rtlCol="0">
            <a:spAutoFit/>
          </a:bodyPr>
          <a:lstStyle/>
          <a:p>
            <a:pPr marL="71755">
              <a:lnSpc>
                <a:spcPct val="100000"/>
              </a:lnSpc>
            </a:pPr>
            <a:r>
              <a:rPr sz="2400" b="1" dirty="0">
                <a:latin typeface="微软雅黑"/>
                <a:cs typeface="微软雅黑"/>
              </a:rPr>
              <a:t>严格按照医疗废弃物处理规程；</a:t>
            </a:r>
            <a:endParaRPr sz="2400">
              <a:latin typeface="微软雅黑"/>
              <a:cs typeface="微软雅黑"/>
            </a:endParaRPr>
          </a:p>
          <a:p>
            <a:pPr marL="71755">
              <a:lnSpc>
                <a:spcPct val="100000"/>
              </a:lnSpc>
              <a:spcBef>
                <a:spcPts val="1440"/>
              </a:spcBef>
              <a:tabLst>
                <a:tab pos="414655" algn="l"/>
              </a:tabLst>
            </a:pPr>
            <a:r>
              <a:rPr sz="2400" dirty="0">
                <a:solidFill>
                  <a:srgbClr val="FF0000"/>
                </a:solidFill>
                <a:latin typeface="Arial"/>
                <a:cs typeface="Arial"/>
              </a:rPr>
              <a:t>•	</a:t>
            </a:r>
            <a:r>
              <a:rPr sz="2400" b="1" dirty="0">
                <a:solidFill>
                  <a:srgbClr val="FF0000"/>
                </a:solidFill>
                <a:latin typeface="微软雅黑"/>
                <a:cs typeface="微软雅黑"/>
              </a:rPr>
              <a:t>两层包装，垃圾不过夜；利器单独处理；</a:t>
            </a:r>
            <a:endParaRPr sz="2400">
              <a:latin typeface="微软雅黑"/>
              <a:cs typeface="微软雅黑"/>
            </a:endParaRPr>
          </a:p>
          <a:p>
            <a:pPr marL="71755">
              <a:lnSpc>
                <a:spcPct val="100000"/>
              </a:lnSpc>
              <a:spcBef>
                <a:spcPts val="1440"/>
              </a:spcBef>
              <a:tabLst>
                <a:tab pos="414655" algn="l"/>
              </a:tabLst>
            </a:pPr>
            <a:r>
              <a:rPr sz="2400" dirty="0">
                <a:solidFill>
                  <a:srgbClr val="FF0000"/>
                </a:solidFill>
                <a:latin typeface="Arial"/>
                <a:cs typeface="Arial"/>
              </a:rPr>
              <a:t>•	</a:t>
            </a:r>
            <a:r>
              <a:rPr sz="2400" b="1" dirty="0">
                <a:solidFill>
                  <a:srgbClr val="FF0000"/>
                </a:solidFill>
                <a:latin typeface="微软雅黑"/>
                <a:cs typeface="微软雅黑"/>
              </a:rPr>
              <a:t>外表面消毒；</a:t>
            </a:r>
            <a:endParaRPr sz="2400">
              <a:latin typeface="微软雅黑"/>
              <a:cs typeface="微软雅黑"/>
            </a:endParaRPr>
          </a:p>
          <a:p>
            <a:pPr marL="71755">
              <a:lnSpc>
                <a:spcPct val="100000"/>
              </a:lnSpc>
              <a:spcBef>
                <a:spcPts val="1440"/>
              </a:spcBef>
              <a:tabLst>
                <a:tab pos="414655" algn="l"/>
              </a:tabLst>
            </a:pPr>
            <a:r>
              <a:rPr sz="2400" dirty="0">
                <a:solidFill>
                  <a:srgbClr val="FF0000"/>
                </a:solidFill>
                <a:latin typeface="Arial"/>
                <a:cs typeface="Arial"/>
              </a:rPr>
              <a:t>•	</a:t>
            </a:r>
            <a:r>
              <a:rPr sz="2400" b="1" dirty="0">
                <a:solidFill>
                  <a:srgbClr val="FF0000"/>
                </a:solidFill>
                <a:latin typeface="微软雅黑"/>
                <a:cs typeface="微软雅黑"/>
              </a:rPr>
              <a:t>高压灭菌；</a:t>
            </a:r>
            <a:endParaRPr sz="2400">
              <a:latin typeface="微软雅黑"/>
              <a:cs typeface="微软雅黑"/>
            </a:endParaRPr>
          </a:p>
          <a:p>
            <a:pPr marL="71755">
              <a:lnSpc>
                <a:spcPct val="100000"/>
              </a:lnSpc>
              <a:spcBef>
                <a:spcPts val="1440"/>
              </a:spcBef>
              <a:tabLst>
                <a:tab pos="414655" algn="l"/>
              </a:tabLst>
            </a:pPr>
            <a:r>
              <a:rPr sz="2400" dirty="0">
                <a:solidFill>
                  <a:srgbClr val="FF0000"/>
                </a:solidFill>
                <a:latin typeface="Arial"/>
                <a:cs typeface="Arial"/>
              </a:rPr>
              <a:t>•	</a:t>
            </a:r>
            <a:r>
              <a:rPr sz="2400" b="1" dirty="0">
                <a:solidFill>
                  <a:srgbClr val="FF0000"/>
                </a:solidFill>
                <a:latin typeface="微软雅黑"/>
                <a:cs typeface="微软雅黑"/>
              </a:rPr>
              <a:t>移交登记。</a:t>
            </a:r>
            <a:endParaRPr sz="2400">
              <a:latin typeface="微软雅黑"/>
              <a:cs typeface="微软雅黑"/>
            </a:endParaRPr>
          </a:p>
        </p:txBody>
      </p:sp>
      <p:sp>
        <p:nvSpPr>
          <p:cNvPr id="4" name="object 4"/>
          <p:cNvSpPr txBox="1"/>
          <p:nvPr/>
        </p:nvSpPr>
        <p:spPr>
          <a:xfrm>
            <a:off x="1222044" y="1504431"/>
            <a:ext cx="6582409" cy="330200"/>
          </a:xfrm>
          <a:prstGeom prst="rect">
            <a:avLst/>
          </a:prstGeom>
        </p:spPr>
        <p:txBody>
          <a:bodyPr vert="horz" wrap="square" lIns="0" tIns="0" rIns="0" bIns="0" rtlCol="0">
            <a:spAutoFit/>
          </a:bodyPr>
          <a:lstStyle/>
          <a:p>
            <a:pPr marL="12700">
              <a:lnSpc>
                <a:spcPct val="100000"/>
              </a:lnSpc>
            </a:pPr>
            <a:r>
              <a:rPr sz="2400" b="1" spc="95" dirty="0">
                <a:latin typeface="微软雅黑"/>
                <a:cs typeface="微软雅黑"/>
              </a:rPr>
              <a:t>建议此次</a:t>
            </a:r>
            <a:r>
              <a:rPr sz="2400" b="1" spc="75" dirty="0">
                <a:latin typeface="微软雅黑"/>
                <a:cs typeface="微软雅黑"/>
              </a:rPr>
              <a:t>2019-n</a:t>
            </a:r>
            <a:r>
              <a:rPr sz="2400" b="1" spc="95" dirty="0">
                <a:latin typeface="微软雅黑"/>
                <a:cs typeface="微软雅黑"/>
              </a:rPr>
              <a:t>C</a:t>
            </a:r>
            <a:r>
              <a:rPr sz="2400" b="1" spc="85" dirty="0">
                <a:latin typeface="微软雅黑"/>
                <a:cs typeface="微软雅黑"/>
              </a:rPr>
              <a:t>o</a:t>
            </a:r>
            <a:r>
              <a:rPr sz="2400" b="1" spc="80" dirty="0">
                <a:latin typeface="微软雅黑"/>
                <a:cs typeface="微软雅黑"/>
              </a:rPr>
              <a:t>V</a:t>
            </a:r>
            <a:r>
              <a:rPr sz="2400" b="1" spc="90" dirty="0">
                <a:latin typeface="微软雅黑"/>
                <a:cs typeface="微软雅黑"/>
              </a:rPr>
              <a:t>检测工作中废</a:t>
            </a:r>
            <a:r>
              <a:rPr sz="2400" b="1" spc="105" dirty="0">
                <a:latin typeface="微软雅黑"/>
                <a:cs typeface="微软雅黑"/>
              </a:rPr>
              <a:t>弃</a:t>
            </a:r>
            <a:r>
              <a:rPr sz="2400" b="1" spc="90" dirty="0">
                <a:latin typeface="微软雅黑"/>
                <a:cs typeface="微软雅黑"/>
              </a:rPr>
              <a:t>物处</a:t>
            </a:r>
            <a:r>
              <a:rPr sz="2400" b="1" spc="105" dirty="0">
                <a:latin typeface="微软雅黑"/>
                <a:cs typeface="微软雅黑"/>
              </a:rPr>
              <a:t>理</a:t>
            </a:r>
            <a:r>
              <a:rPr sz="2400" b="1" dirty="0">
                <a:latin typeface="微软雅黑"/>
                <a:cs typeface="微软雅黑"/>
              </a:rPr>
              <a:t>：</a:t>
            </a:r>
            <a:endParaRPr sz="2400">
              <a:latin typeface="微软雅黑"/>
              <a:cs typeface="微软雅黑"/>
            </a:endParaRPr>
          </a:p>
        </p:txBody>
      </p:sp>
    </p:spTree>
    <p:extLst>
      <p:ext uri="{BB962C8B-B14F-4D97-AF65-F5344CB8AC3E}">
        <p14:creationId xmlns:p14="http://schemas.microsoft.com/office/powerpoint/2010/main" val="227185749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40258" y="1270253"/>
            <a:ext cx="8136890" cy="5140960"/>
          </a:xfrm>
          <a:custGeom>
            <a:avLst/>
            <a:gdLst/>
            <a:ahLst/>
            <a:cxnLst/>
            <a:rect l="l" t="t" r="r" b="b"/>
            <a:pathLst>
              <a:path w="8136890" h="5140960">
                <a:moveTo>
                  <a:pt x="0" y="5140452"/>
                </a:moveTo>
                <a:lnTo>
                  <a:pt x="8136635" y="5140452"/>
                </a:lnTo>
                <a:lnTo>
                  <a:pt x="8136635" y="0"/>
                </a:lnTo>
                <a:lnTo>
                  <a:pt x="0" y="0"/>
                </a:lnTo>
                <a:lnTo>
                  <a:pt x="0" y="5140452"/>
                </a:lnTo>
                <a:close/>
              </a:path>
            </a:pathLst>
          </a:custGeom>
          <a:ln w="28956">
            <a:solidFill>
              <a:srgbClr val="C00000"/>
            </a:solidFill>
          </a:ln>
        </p:spPr>
        <p:txBody>
          <a:bodyPr wrap="square" lIns="0" tIns="0" rIns="0" bIns="0" rtlCol="0"/>
          <a:lstStyle/>
          <a:p>
            <a:endParaRPr/>
          </a:p>
        </p:txBody>
      </p:sp>
      <p:sp>
        <p:nvSpPr>
          <p:cNvPr id="3" name="object 3"/>
          <p:cNvSpPr txBox="1">
            <a:spLocks noGrp="1"/>
          </p:cNvSpPr>
          <p:nvPr>
            <p:ph type="body" idx="1"/>
          </p:nvPr>
        </p:nvSpPr>
        <p:spPr>
          <a:xfrm>
            <a:off x="665353" y="1346353"/>
            <a:ext cx="7886700" cy="3860031"/>
          </a:xfrm>
          <a:prstGeom prst="rect">
            <a:avLst/>
          </a:prstGeom>
        </p:spPr>
        <p:txBody>
          <a:bodyPr vert="horz" wrap="square" lIns="0" tIns="0" rIns="0" bIns="0" rtlCol="0">
            <a:spAutoFit/>
          </a:bodyPr>
          <a:lstStyle/>
          <a:p>
            <a:pPr marL="253365">
              <a:lnSpc>
                <a:spcPct val="100000"/>
              </a:lnSpc>
              <a:tabLst>
                <a:tab pos="709930" algn="l"/>
              </a:tabLst>
            </a:pPr>
            <a:r>
              <a:rPr sz="2000" dirty="0">
                <a:latin typeface="Calibri"/>
                <a:cs typeface="Calibri"/>
              </a:rPr>
              <a:t>1</a:t>
            </a:r>
            <a:r>
              <a:rPr sz="2000" dirty="0" smtClean="0">
                <a:latin typeface="Calibri"/>
                <a:cs typeface="Calibri"/>
              </a:rPr>
              <a:t>.</a:t>
            </a:r>
            <a:r>
              <a:rPr sz="2000" spc="-10" dirty="0" smtClean="0"/>
              <a:t>正确使用</a:t>
            </a:r>
            <a:r>
              <a:rPr sz="2000" dirty="0">
                <a:latin typeface="Calibri"/>
                <a:cs typeface="Calibri"/>
              </a:rPr>
              <a:t>PP</a:t>
            </a:r>
            <a:r>
              <a:rPr sz="2000" spc="-5" dirty="0">
                <a:latin typeface="Calibri"/>
                <a:cs typeface="Calibri"/>
              </a:rPr>
              <a:t>E</a:t>
            </a:r>
            <a:r>
              <a:rPr sz="2000" spc="-10" dirty="0">
                <a:solidFill>
                  <a:srgbClr val="000000"/>
                </a:solidFill>
              </a:rPr>
              <a:t>，</a:t>
            </a:r>
            <a:r>
              <a:rPr sz="2000" spc="-10" dirty="0"/>
              <a:t>必要时针</a:t>
            </a:r>
            <a:r>
              <a:rPr sz="2000" spc="-20" dirty="0"/>
              <a:t>对</a:t>
            </a:r>
            <a:r>
              <a:rPr sz="2000" spc="-10" dirty="0"/>
              <a:t>性提高</a:t>
            </a:r>
            <a:r>
              <a:rPr sz="2000" spc="-20" dirty="0"/>
              <a:t>防</a:t>
            </a:r>
            <a:r>
              <a:rPr sz="2000" spc="-10" dirty="0"/>
              <a:t>护等</a:t>
            </a:r>
            <a:r>
              <a:rPr sz="2000" spc="-5" dirty="0"/>
              <a:t>级</a:t>
            </a:r>
            <a:r>
              <a:rPr sz="2000" spc="-10" dirty="0">
                <a:solidFill>
                  <a:srgbClr val="000000"/>
                </a:solidFill>
              </a:rPr>
              <a:t>（新型</a:t>
            </a:r>
            <a:r>
              <a:rPr sz="2000" spc="-20" dirty="0">
                <a:solidFill>
                  <a:srgbClr val="000000"/>
                </a:solidFill>
              </a:rPr>
              <a:t>冠</a:t>
            </a:r>
            <a:r>
              <a:rPr sz="2000" spc="-10" dirty="0">
                <a:solidFill>
                  <a:srgbClr val="000000"/>
                </a:solidFill>
              </a:rPr>
              <a:t>状病</a:t>
            </a:r>
            <a:r>
              <a:rPr sz="2000" spc="-20" dirty="0">
                <a:solidFill>
                  <a:srgbClr val="000000"/>
                </a:solidFill>
              </a:rPr>
              <a:t>毒</a:t>
            </a:r>
            <a:r>
              <a:rPr sz="2000" dirty="0">
                <a:solidFill>
                  <a:srgbClr val="000000"/>
                </a:solidFill>
              </a:rPr>
              <a:t>，</a:t>
            </a:r>
            <a:r>
              <a:rPr sz="2000" dirty="0" smtClean="0">
                <a:solidFill>
                  <a:srgbClr val="000000"/>
                </a:solidFill>
                <a:latin typeface="Calibri"/>
                <a:cs typeface="Calibri"/>
              </a:rPr>
              <a:t>BS</a:t>
            </a:r>
            <a:r>
              <a:rPr sz="2000" spc="10" dirty="0" smtClean="0">
                <a:solidFill>
                  <a:srgbClr val="000000"/>
                </a:solidFill>
                <a:latin typeface="Calibri"/>
                <a:cs typeface="Calibri"/>
              </a:rPr>
              <a:t>L</a:t>
            </a:r>
            <a:r>
              <a:rPr sz="2000" spc="-5" dirty="0" smtClean="0">
                <a:solidFill>
                  <a:srgbClr val="000000"/>
                </a:solidFill>
                <a:latin typeface="Calibri"/>
                <a:cs typeface="Calibri"/>
              </a:rPr>
              <a:t>-</a:t>
            </a:r>
            <a:r>
              <a:rPr sz="2000" dirty="0" smtClean="0">
                <a:solidFill>
                  <a:srgbClr val="000000"/>
                </a:solidFill>
                <a:latin typeface="Calibri"/>
                <a:cs typeface="Calibri"/>
              </a:rPr>
              <a:t>2</a:t>
            </a:r>
            <a:r>
              <a:rPr sz="2000" spc="-15" dirty="0" smtClean="0">
                <a:solidFill>
                  <a:srgbClr val="000000"/>
                </a:solidFill>
              </a:rPr>
              <a:t>提升至</a:t>
            </a:r>
            <a:r>
              <a:rPr sz="2000" dirty="0">
                <a:solidFill>
                  <a:srgbClr val="000000"/>
                </a:solidFill>
                <a:latin typeface="Calibri"/>
                <a:cs typeface="Calibri"/>
              </a:rPr>
              <a:t>BSL</a:t>
            </a:r>
            <a:r>
              <a:rPr sz="2000" spc="-5" dirty="0">
                <a:solidFill>
                  <a:srgbClr val="000000"/>
                </a:solidFill>
                <a:latin typeface="Calibri"/>
                <a:cs typeface="Calibri"/>
              </a:rPr>
              <a:t>-</a:t>
            </a:r>
            <a:r>
              <a:rPr sz="2000" spc="5" dirty="0">
                <a:solidFill>
                  <a:srgbClr val="000000"/>
                </a:solidFill>
                <a:latin typeface="Calibri"/>
                <a:cs typeface="Calibri"/>
              </a:rPr>
              <a:t>3</a:t>
            </a:r>
            <a:r>
              <a:rPr sz="2000" spc="-15" dirty="0">
                <a:solidFill>
                  <a:srgbClr val="000000"/>
                </a:solidFill>
              </a:rPr>
              <a:t>级别防护</a:t>
            </a:r>
            <a:r>
              <a:rPr sz="2000" spc="-15" dirty="0" smtClean="0">
                <a:solidFill>
                  <a:srgbClr val="000000"/>
                </a:solidFill>
              </a:rPr>
              <a:t>）</a:t>
            </a:r>
            <a:endParaRPr sz="2000" spc="-15" dirty="0">
              <a:solidFill>
                <a:srgbClr val="000000"/>
              </a:solidFill>
            </a:endParaRPr>
          </a:p>
          <a:p>
            <a:pPr marL="253365">
              <a:lnSpc>
                <a:spcPct val="100000"/>
              </a:lnSpc>
              <a:spcBef>
                <a:spcPts val="1680"/>
              </a:spcBef>
              <a:tabLst>
                <a:tab pos="709930" algn="l"/>
              </a:tabLst>
            </a:pPr>
            <a:r>
              <a:rPr sz="2000" dirty="0">
                <a:latin typeface="Calibri"/>
                <a:cs typeface="Calibri"/>
              </a:rPr>
              <a:t>2</a:t>
            </a:r>
            <a:r>
              <a:rPr sz="2000" dirty="0" smtClean="0">
                <a:latin typeface="Calibri"/>
                <a:cs typeface="Calibri"/>
              </a:rPr>
              <a:t>.</a:t>
            </a:r>
            <a:r>
              <a:rPr sz="2000" spc="-10" dirty="0" smtClean="0"/>
              <a:t>规范操作各仪器设备</a:t>
            </a:r>
            <a:r>
              <a:rPr sz="2000" spc="-10" dirty="0">
                <a:solidFill>
                  <a:srgbClr val="000000"/>
                </a:solidFill>
              </a:rPr>
              <a:t>，登记</a:t>
            </a:r>
            <a:r>
              <a:rPr sz="2000" spc="-10" dirty="0" smtClean="0">
                <a:solidFill>
                  <a:srgbClr val="000000"/>
                </a:solidFill>
              </a:rPr>
              <a:t>；</a:t>
            </a:r>
            <a:endParaRPr lang="en-US" sz="2000" spc="-10" dirty="0" smtClean="0">
              <a:solidFill>
                <a:srgbClr val="000000"/>
              </a:solidFill>
            </a:endParaRPr>
          </a:p>
          <a:p>
            <a:pPr marL="253365">
              <a:lnSpc>
                <a:spcPct val="100000"/>
              </a:lnSpc>
              <a:spcBef>
                <a:spcPts val="1680"/>
              </a:spcBef>
              <a:tabLst>
                <a:tab pos="709930" algn="l"/>
              </a:tabLst>
            </a:pPr>
            <a:r>
              <a:rPr sz="2000" dirty="0" smtClean="0">
                <a:solidFill>
                  <a:srgbClr val="000000"/>
                </a:solidFill>
                <a:latin typeface="Calibri"/>
                <a:cs typeface="Calibri"/>
              </a:rPr>
              <a:t>3.</a:t>
            </a:r>
            <a:r>
              <a:rPr sz="2000" spc="-10" dirty="0" smtClean="0">
                <a:solidFill>
                  <a:srgbClr val="000000"/>
                </a:solidFill>
              </a:rPr>
              <a:t>准备工作：</a:t>
            </a:r>
            <a:r>
              <a:rPr sz="2000" spc="-10" dirty="0" smtClean="0"/>
              <a:t>积极预防</a:t>
            </a:r>
            <a:r>
              <a:rPr sz="2000" spc="-10" dirty="0"/>
              <a:t>（首要）</a:t>
            </a:r>
            <a:r>
              <a:rPr sz="2000" spc="-20" dirty="0"/>
              <a:t>；</a:t>
            </a:r>
            <a:r>
              <a:rPr sz="2000" spc="-10" dirty="0" err="1">
                <a:solidFill>
                  <a:srgbClr val="000000"/>
                </a:solidFill>
              </a:rPr>
              <a:t>除常</a:t>
            </a:r>
            <a:r>
              <a:rPr sz="2000" spc="-20" dirty="0" err="1">
                <a:solidFill>
                  <a:srgbClr val="000000"/>
                </a:solidFill>
              </a:rPr>
              <a:t>规</a:t>
            </a:r>
            <a:r>
              <a:rPr sz="2000" spc="-10" dirty="0" err="1">
                <a:solidFill>
                  <a:srgbClr val="000000"/>
                </a:solidFill>
              </a:rPr>
              <a:t>准备工</a:t>
            </a:r>
            <a:r>
              <a:rPr sz="2000" spc="-20" dirty="0" err="1">
                <a:solidFill>
                  <a:srgbClr val="000000"/>
                </a:solidFill>
              </a:rPr>
              <a:t>作</a:t>
            </a:r>
            <a:r>
              <a:rPr sz="2000" spc="-10" dirty="0" err="1">
                <a:solidFill>
                  <a:srgbClr val="000000"/>
                </a:solidFill>
              </a:rPr>
              <a:t>外</a:t>
            </a:r>
            <a:r>
              <a:rPr sz="2000" spc="5" dirty="0" err="1">
                <a:solidFill>
                  <a:srgbClr val="000000"/>
                </a:solidFill>
              </a:rPr>
              <a:t>，</a:t>
            </a:r>
            <a:r>
              <a:rPr sz="2000" spc="-20" dirty="0" err="1" smtClean="0"/>
              <a:t>应</a:t>
            </a:r>
            <a:r>
              <a:rPr sz="2000" spc="-10" dirty="0" err="1" smtClean="0"/>
              <a:t>特别</a:t>
            </a:r>
            <a:r>
              <a:rPr sz="2000" spc="-20" dirty="0" err="1" smtClean="0"/>
              <a:t>对关</a:t>
            </a:r>
            <a:r>
              <a:rPr sz="2000" spc="-10" dirty="0" err="1" smtClean="0"/>
              <a:t>键性危险步骤进行预防准备</a:t>
            </a:r>
            <a:r>
              <a:rPr sz="2000" spc="-20" dirty="0" smtClean="0">
                <a:solidFill>
                  <a:srgbClr val="000000"/>
                </a:solidFill>
              </a:rPr>
              <a:t>。</a:t>
            </a:r>
            <a:endParaRPr lang="en-US" sz="2000" spc="-20" dirty="0" smtClean="0">
              <a:solidFill>
                <a:srgbClr val="000000"/>
              </a:solidFill>
            </a:endParaRPr>
          </a:p>
          <a:p>
            <a:pPr marL="253365">
              <a:lnSpc>
                <a:spcPct val="100000"/>
              </a:lnSpc>
              <a:spcBef>
                <a:spcPts val="1680"/>
              </a:spcBef>
              <a:tabLst>
                <a:tab pos="709930" algn="l"/>
              </a:tabLst>
            </a:pPr>
            <a:r>
              <a:rPr sz="2000" dirty="0" smtClean="0">
                <a:solidFill>
                  <a:srgbClr val="000000"/>
                </a:solidFill>
                <a:latin typeface="Calibri"/>
                <a:cs typeface="Calibri"/>
              </a:rPr>
              <a:t>4.</a:t>
            </a:r>
            <a:r>
              <a:rPr sz="2000" spc="-10" dirty="0" smtClean="0">
                <a:solidFill>
                  <a:srgbClr val="000000"/>
                </a:solidFill>
              </a:rPr>
              <a:t>检测实验方案</a:t>
            </a:r>
            <a:r>
              <a:rPr sz="2000" spc="-10" dirty="0">
                <a:solidFill>
                  <a:srgbClr val="000000"/>
                </a:solidFill>
              </a:rPr>
              <a:t>：正常操作流</a:t>
            </a:r>
            <a:r>
              <a:rPr sz="2000" spc="-20" dirty="0">
                <a:solidFill>
                  <a:srgbClr val="000000"/>
                </a:solidFill>
              </a:rPr>
              <a:t>程</a:t>
            </a:r>
            <a:r>
              <a:rPr sz="2000" spc="-5" dirty="0">
                <a:solidFill>
                  <a:srgbClr val="000000"/>
                </a:solidFill>
              </a:rPr>
              <a:t>＋</a:t>
            </a:r>
            <a:r>
              <a:rPr sz="2000" spc="-10" dirty="0"/>
              <a:t>安</a:t>
            </a:r>
            <a:r>
              <a:rPr sz="2000" spc="-20" dirty="0"/>
              <a:t>全</a:t>
            </a:r>
            <a:r>
              <a:rPr sz="2000" spc="-10" dirty="0"/>
              <a:t>处理</a:t>
            </a:r>
            <a:r>
              <a:rPr sz="2000" spc="-20" dirty="0"/>
              <a:t>细</a:t>
            </a:r>
            <a:r>
              <a:rPr sz="2000" spc="-10" dirty="0"/>
              <a:t>节</a:t>
            </a:r>
            <a:r>
              <a:rPr sz="2000" spc="-20" dirty="0"/>
              <a:t>。</a:t>
            </a:r>
          </a:p>
          <a:p>
            <a:pPr marL="253365">
              <a:lnSpc>
                <a:spcPct val="100000"/>
              </a:lnSpc>
              <a:spcBef>
                <a:spcPts val="1680"/>
              </a:spcBef>
              <a:tabLst>
                <a:tab pos="709930" algn="l"/>
              </a:tabLst>
            </a:pPr>
            <a:r>
              <a:rPr sz="2000" dirty="0">
                <a:solidFill>
                  <a:srgbClr val="000000"/>
                </a:solidFill>
                <a:latin typeface="Calibri"/>
                <a:cs typeface="Calibri"/>
              </a:rPr>
              <a:t>5</a:t>
            </a:r>
            <a:r>
              <a:rPr sz="2000" dirty="0" smtClean="0">
                <a:solidFill>
                  <a:srgbClr val="000000"/>
                </a:solidFill>
                <a:latin typeface="Calibri"/>
                <a:cs typeface="Calibri"/>
              </a:rPr>
              <a:t>.</a:t>
            </a:r>
            <a:r>
              <a:rPr sz="2000" spc="-15" dirty="0" smtClean="0">
                <a:solidFill>
                  <a:srgbClr val="000000"/>
                </a:solidFill>
              </a:rPr>
              <a:t>意外情况</a:t>
            </a:r>
            <a:r>
              <a:rPr sz="2000" spc="-25" dirty="0">
                <a:solidFill>
                  <a:srgbClr val="000000"/>
                </a:solidFill>
              </a:rPr>
              <a:t>：</a:t>
            </a:r>
            <a:r>
              <a:rPr sz="2000" spc="-20" dirty="0"/>
              <a:t>生</a:t>
            </a:r>
            <a:r>
              <a:rPr sz="2000" spc="-10" dirty="0"/>
              <a:t>命安全第</a:t>
            </a:r>
            <a:r>
              <a:rPr sz="2000" spc="-25" dirty="0"/>
              <a:t>一</a:t>
            </a:r>
            <a:r>
              <a:rPr sz="2000" spc="-20" dirty="0">
                <a:solidFill>
                  <a:srgbClr val="000000"/>
                </a:solidFill>
              </a:rPr>
              <a:t>，</a:t>
            </a:r>
            <a:r>
              <a:rPr sz="2000" spc="-15" dirty="0">
                <a:solidFill>
                  <a:srgbClr val="000000"/>
                </a:solidFill>
              </a:rPr>
              <a:t>控制核心</a:t>
            </a:r>
            <a:r>
              <a:rPr sz="2000" spc="-20" dirty="0">
                <a:solidFill>
                  <a:srgbClr val="000000"/>
                </a:solidFill>
              </a:rPr>
              <a:t>污染源</a:t>
            </a:r>
            <a:r>
              <a:rPr sz="2000" spc="-10" dirty="0">
                <a:solidFill>
                  <a:srgbClr val="000000"/>
                </a:solidFill>
              </a:rPr>
              <a:t>，</a:t>
            </a:r>
            <a:r>
              <a:rPr sz="2000" spc="-15" dirty="0">
                <a:solidFill>
                  <a:srgbClr val="000000"/>
                </a:solidFill>
              </a:rPr>
              <a:t>妥善</a:t>
            </a:r>
            <a:r>
              <a:rPr sz="2000" spc="-20" dirty="0">
                <a:solidFill>
                  <a:srgbClr val="000000"/>
                </a:solidFill>
              </a:rPr>
              <a:t>处理，</a:t>
            </a:r>
            <a:r>
              <a:rPr sz="2000" spc="-10" dirty="0">
                <a:solidFill>
                  <a:srgbClr val="000000"/>
                </a:solidFill>
              </a:rPr>
              <a:t>寻</a:t>
            </a:r>
            <a:r>
              <a:rPr sz="2000" spc="-15" dirty="0">
                <a:solidFill>
                  <a:srgbClr val="000000"/>
                </a:solidFill>
              </a:rPr>
              <a:t>求帮</a:t>
            </a:r>
            <a:r>
              <a:rPr sz="2000" spc="-20" dirty="0">
                <a:solidFill>
                  <a:srgbClr val="000000"/>
                </a:solidFill>
              </a:rPr>
              <a:t>助</a:t>
            </a:r>
            <a:r>
              <a:rPr sz="2000" spc="-20" dirty="0" smtClean="0">
                <a:solidFill>
                  <a:srgbClr val="000000"/>
                </a:solidFill>
              </a:rPr>
              <a:t>，</a:t>
            </a:r>
            <a:r>
              <a:rPr sz="2000" spc="-10" dirty="0" smtClean="0">
                <a:solidFill>
                  <a:srgbClr val="000000"/>
                </a:solidFill>
              </a:rPr>
              <a:t>及时报告。</a:t>
            </a:r>
            <a:endParaRPr lang="en-US" sz="2000" spc="-10" dirty="0" smtClean="0">
              <a:solidFill>
                <a:srgbClr val="000000"/>
              </a:solidFill>
            </a:endParaRPr>
          </a:p>
          <a:p>
            <a:pPr marL="253365">
              <a:lnSpc>
                <a:spcPct val="100000"/>
              </a:lnSpc>
              <a:spcBef>
                <a:spcPts val="1680"/>
              </a:spcBef>
              <a:tabLst>
                <a:tab pos="709930" algn="l"/>
              </a:tabLst>
            </a:pPr>
            <a:r>
              <a:rPr sz="2000" dirty="0" smtClean="0">
                <a:solidFill>
                  <a:srgbClr val="000000"/>
                </a:solidFill>
                <a:latin typeface="Calibri"/>
                <a:cs typeface="Calibri"/>
              </a:rPr>
              <a:t>6.</a:t>
            </a:r>
            <a:r>
              <a:rPr sz="2000" spc="-10" dirty="0" smtClean="0">
                <a:solidFill>
                  <a:srgbClr val="000000"/>
                </a:solidFill>
              </a:rPr>
              <a:t>自我健康观察</a:t>
            </a:r>
            <a:r>
              <a:rPr sz="2000" spc="-10" dirty="0">
                <a:solidFill>
                  <a:srgbClr val="000000"/>
                </a:solidFill>
              </a:rPr>
              <a:t>，如有异常，</a:t>
            </a:r>
            <a:r>
              <a:rPr sz="2000" spc="-20" dirty="0" smtClean="0"/>
              <a:t>前</a:t>
            </a:r>
            <a:r>
              <a:rPr sz="2000" spc="-10" dirty="0" smtClean="0"/>
              <a:t>期医</a:t>
            </a:r>
            <a:r>
              <a:rPr sz="2000" spc="-20" dirty="0" smtClean="0"/>
              <a:t>学</a:t>
            </a:r>
            <a:r>
              <a:rPr sz="2000" spc="-10" dirty="0" smtClean="0"/>
              <a:t>处置</a:t>
            </a:r>
            <a:r>
              <a:rPr sz="2000" spc="-20" dirty="0" smtClean="0">
                <a:solidFill>
                  <a:srgbClr val="000000"/>
                </a:solidFill>
              </a:rPr>
              <a:t>措</a:t>
            </a:r>
            <a:r>
              <a:rPr sz="2000" spc="-10" dirty="0" smtClean="0">
                <a:solidFill>
                  <a:srgbClr val="000000"/>
                </a:solidFill>
              </a:rPr>
              <a:t>施＋</a:t>
            </a:r>
            <a:r>
              <a:rPr sz="2000" spc="-10" dirty="0"/>
              <a:t>及时报告</a:t>
            </a:r>
            <a:r>
              <a:rPr sz="2000" spc="-20" dirty="0">
                <a:solidFill>
                  <a:srgbClr val="000000"/>
                </a:solidFill>
              </a:rPr>
              <a:t>。</a:t>
            </a:r>
          </a:p>
        </p:txBody>
      </p:sp>
      <p:sp>
        <p:nvSpPr>
          <p:cNvPr id="4" name="object 4"/>
          <p:cNvSpPr txBox="1"/>
          <p:nvPr/>
        </p:nvSpPr>
        <p:spPr>
          <a:xfrm>
            <a:off x="1945385" y="442639"/>
            <a:ext cx="5058410" cy="432434"/>
          </a:xfrm>
          <a:prstGeom prst="rect">
            <a:avLst/>
          </a:prstGeom>
        </p:spPr>
        <p:txBody>
          <a:bodyPr vert="horz" wrap="square" lIns="0" tIns="0" rIns="0" bIns="0" rtlCol="0">
            <a:spAutoFit/>
          </a:bodyPr>
          <a:lstStyle/>
          <a:p>
            <a:pPr marL="12700">
              <a:lnSpc>
                <a:spcPct val="100000"/>
              </a:lnSpc>
            </a:pPr>
            <a:r>
              <a:rPr sz="3200" b="1" spc="95" dirty="0">
                <a:solidFill>
                  <a:srgbClr val="006FC0"/>
                </a:solidFill>
                <a:latin typeface="微软雅黑"/>
                <a:cs typeface="微软雅黑"/>
              </a:rPr>
              <a:t>操作方案的安全评价及自查</a:t>
            </a:r>
            <a:endParaRPr sz="3200">
              <a:latin typeface="微软雅黑"/>
              <a:cs typeface="微软雅黑"/>
            </a:endParaRPr>
          </a:p>
        </p:txBody>
      </p:sp>
    </p:spTree>
    <p:extLst>
      <p:ext uri="{BB962C8B-B14F-4D97-AF65-F5344CB8AC3E}">
        <p14:creationId xmlns:p14="http://schemas.microsoft.com/office/powerpoint/2010/main" val="31525505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algn="ctr">
              <a:buNone/>
            </a:pPr>
            <a:r>
              <a:rPr lang="zh-CN" altLang="en-US" sz="9600" dirty="0" smtClean="0">
                <a:solidFill>
                  <a:srgbClr val="C00000"/>
                </a:solidFill>
              </a:rPr>
              <a:t>春节快乐！</a:t>
            </a:r>
            <a:endParaRPr lang="en-US" altLang="zh-CN" sz="9600" dirty="0" smtClean="0">
              <a:solidFill>
                <a:srgbClr val="C00000"/>
              </a:solidFill>
            </a:endParaRPr>
          </a:p>
          <a:p>
            <a:pPr marL="0" indent="0" algn="ctr">
              <a:buNone/>
            </a:pPr>
            <a:r>
              <a:rPr lang="zh-CN" altLang="en-US" sz="9600" dirty="0" smtClean="0">
                <a:solidFill>
                  <a:srgbClr val="C00000"/>
                </a:solidFill>
              </a:rPr>
              <a:t>平安健康！</a:t>
            </a:r>
            <a:endParaRPr lang="zh-CN" altLang="en-US" sz="9600" dirty="0">
              <a:solidFill>
                <a:srgbClr val="C00000"/>
              </a:solidFill>
            </a:endParaRPr>
          </a:p>
        </p:txBody>
      </p:sp>
    </p:spTree>
    <p:extLst>
      <p:ext uri="{BB962C8B-B14F-4D97-AF65-F5344CB8AC3E}">
        <p14:creationId xmlns:p14="http://schemas.microsoft.com/office/powerpoint/2010/main" val="1277573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7366" y="1356011"/>
            <a:ext cx="8228794" cy="4943890"/>
          </a:xfrm>
        </p:spPr>
        <p:txBody>
          <a:bodyPr>
            <a:normAutofit fontScale="70000" lnSpcReduction="20000"/>
          </a:bodyPr>
          <a:lstStyle/>
          <a:p>
            <a:pPr marL="0" indent="0">
              <a:lnSpc>
                <a:spcPct val="150000"/>
              </a:lnSpc>
              <a:buNone/>
              <a:defRPr/>
            </a:pPr>
            <a:r>
              <a:rPr lang="zh-CN" altLang="en-US" sz="4000" b="1" dirty="0"/>
              <a:t>三层包装</a:t>
            </a:r>
          </a:p>
          <a:p>
            <a:pPr lvl="1" eaLnBrk="1" hangingPunct="1">
              <a:lnSpc>
                <a:spcPct val="150000"/>
              </a:lnSpc>
              <a:buFont typeface="Wingdings" pitchFamily="2" charset="2"/>
              <a:buChar char="l"/>
              <a:defRPr/>
            </a:pPr>
            <a:r>
              <a:rPr lang="zh-CN" altLang="en-US" sz="2600" dirty="0"/>
              <a:t>第一层为自封袋</a:t>
            </a:r>
            <a:r>
              <a:rPr lang="zh-CN" altLang="en-US" sz="2600" dirty="0" smtClean="0"/>
              <a:t>或</a:t>
            </a:r>
            <a:r>
              <a:rPr lang="en-US" altLang="zh-CN" sz="2600" dirty="0" smtClean="0"/>
              <a:t>2ml</a:t>
            </a:r>
            <a:r>
              <a:rPr lang="zh-CN" altLang="en-US" sz="2600" dirty="0"/>
              <a:t>离心管</a:t>
            </a:r>
            <a:endParaRPr lang="en-US" altLang="zh-CN" sz="2600" dirty="0"/>
          </a:p>
          <a:p>
            <a:pPr lvl="1" eaLnBrk="1" hangingPunct="1">
              <a:lnSpc>
                <a:spcPct val="150000"/>
              </a:lnSpc>
              <a:buFont typeface="Wingdings" pitchFamily="2" charset="2"/>
              <a:buChar char="l"/>
              <a:defRPr/>
            </a:pPr>
            <a:r>
              <a:rPr lang="zh-CN" altLang="zh-CN" sz="2600" dirty="0"/>
              <a:t>第二层为防水、防漏的安全壳容器</a:t>
            </a:r>
            <a:endParaRPr lang="en-US" altLang="zh-CN" sz="2600" dirty="0"/>
          </a:p>
          <a:p>
            <a:pPr lvl="1" eaLnBrk="1" hangingPunct="1">
              <a:lnSpc>
                <a:spcPct val="150000"/>
              </a:lnSpc>
              <a:buFont typeface="Wingdings" pitchFamily="2" charset="2"/>
              <a:buChar char="l"/>
              <a:defRPr/>
            </a:pPr>
            <a:r>
              <a:rPr lang="zh-CN" altLang="zh-CN" sz="2600" dirty="0"/>
              <a:t>第三层为运输包装</a:t>
            </a:r>
            <a:endParaRPr lang="en-US" altLang="zh-CN" sz="2600" dirty="0"/>
          </a:p>
          <a:p>
            <a:pPr marL="0" lvl="1" indent="0">
              <a:lnSpc>
                <a:spcPct val="150000"/>
              </a:lnSpc>
              <a:buNone/>
              <a:defRPr/>
            </a:pPr>
            <a:r>
              <a:rPr lang="zh-CN" altLang="en-US" sz="4000" b="1" dirty="0"/>
              <a:t>包装要求</a:t>
            </a:r>
            <a:endParaRPr lang="en-US" altLang="zh-CN" sz="4000" b="1" dirty="0"/>
          </a:p>
          <a:p>
            <a:pPr lvl="1" eaLnBrk="1" hangingPunct="1">
              <a:lnSpc>
                <a:spcPct val="150000"/>
              </a:lnSpc>
              <a:buFont typeface="Wingdings" pitchFamily="2" charset="2"/>
              <a:buChar char="l"/>
              <a:defRPr/>
            </a:pPr>
            <a:r>
              <a:rPr lang="zh-CN" altLang="zh-CN" sz="2600" dirty="0"/>
              <a:t>样本应用吸水纸等包裹，固定在自封袋或离心管内</a:t>
            </a:r>
            <a:endParaRPr lang="en-US" altLang="zh-CN" sz="2600" dirty="0"/>
          </a:p>
          <a:p>
            <a:pPr lvl="1" eaLnBrk="1" hangingPunct="1">
              <a:lnSpc>
                <a:spcPct val="150000"/>
              </a:lnSpc>
              <a:buFont typeface="Wingdings" pitchFamily="2" charset="2"/>
              <a:buChar char="l"/>
              <a:defRPr/>
            </a:pPr>
            <a:r>
              <a:rPr lang="zh-CN" altLang="zh-CN" sz="2600" dirty="0"/>
              <a:t>在坚固、防水、防漏的第二层安全壳容器中，用吸水纸等填充物将内有标本的自封袋或离心管固定好，装入第三层包装</a:t>
            </a:r>
            <a:endParaRPr lang="en-US" altLang="zh-CN" sz="2600" dirty="0"/>
          </a:p>
          <a:p>
            <a:pPr lvl="1" eaLnBrk="1" hangingPunct="1">
              <a:lnSpc>
                <a:spcPct val="150000"/>
              </a:lnSpc>
              <a:buFont typeface="Wingdings" pitchFamily="2" charset="2"/>
              <a:buChar char="l"/>
              <a:defRPr/>
            </a:pPr>
            <a:r>
              <a:rPr lang="zh-CN" altLang="en-US" sz="2600" dirty="0"/>
              <a:t>第二层和第三次包装之间应放置冰排等制冷材料</a:t>
            </a:r>
            <a:endParaRPr lang="en-US" altLang="zh-CN" sz="2600" dirty="0"/>
          </a:p>
          <a:p>
            <a:pPr lvl="1" eaLnBrk="1" hangingPunct="1">
              <a:lnSpc>
                <a:spcPct val="150000"/>
              </a:lnSpc>
              <a:buFont typeface="Wingdings" pitchFamily="2" charset="2"/>
              <a:buChar char="l"/>
              <a:defRPr/>
            </a:pPr>
            <a:r>
              <a:rPr lang="zh-CN" altLang="en-US" sz="2600" dirty="0"/>
              <a:t>安全壳容器和外包装须与</a:t>
            </a:r>
            <a:r>
              <a:rPr lang="en-US" altLang="zh-CN" sz="2600" dirty="0"/>
              <a:t>IATA</a:t>
            </a:r>
            <a:r>
              <a:rPr lang="zh-CN" altLang="en-US" sz="2600" dirty="0"/>
              <a:t>危险物品条例包装制度</a:t>
            </a:r>
            <a:r>
              <a:rPr lang="en-US" altLang="zh-CN" sz="2600" dirty="0"/>
              <a:t>650</a:t>
            </a:r>
            <a:r>
              <a:rPr lang="zh-CN" altLang="en-US" sz="2600" dirty="0"/>
              <a:t>相符合</a:t>
            </a:r>
          </a:p>
          <a:p>
            <a:pPr eaLnBrk="1" hangingPunct="1">
              <a:defRPr/>
            </a:pPr>
            <a:endParaRPr lang="zh-CN" altLang="en-US" dirty="0"/>
          </a:p>
        </p:txBody>
      </p:sp>
      <p:sp>
        <p:nvSpPr>
          <p:cNvPr id="3" name="标题 2"/>
          <p:cNvSpPr>
            <a:spLocks noGrp="1"/>
          </p:cNvSpPr>
          <p:nvPr>
            <p:ph type="title"/>
          </p:nvPr>
        </p:nvSpPr>
        <p:spPr>
          <a:xfrm>
            <a:off x="1548190" y="675989"/>
            <a:ext cx="7595810" cy="608794"/>
          </a:xfrm>
        </p:spPr>
        <p:txBody>
          <a:bodyPr>
            <a:normAutofit fontScale="90000"/>
          </a:bodyPr>
          <a:lstStyle/>
          <a:p>
            <a:pPr eaLnBrk="1" hangingPunct="1">
              <a:defRPr/>
            </a:pPr>
            <a:r>
              <a:rPr lang="zh-CN" altLang="en-US" dirty="0"/>
              <a:t>标本的包装</a:t>
            </a:r>
          </a:p>
        </p:txBody>
      </p:sp>
      <p:pic>
        <p:nvPicPr>
          <p:cNvPr id="2253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6595" y="501951"/>
            <a:ext cx="1339883" cy="893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73706" y="867497"/>
            <a:ext cx="146352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54457" y="1538111"/>
            <a:ext cx="1401703" cy="931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36709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prstClr val="black"/>
                </a:solidFill>
              </a:rPr>
              <a:t>病原体及样本运输和</a:t>
            </a:r>
            <a:r>
              <a:rPr lang="zh-CN" altLang="zh-CN" dirty="0" smtClean="0">
                <a:solidFill>
                  <a:prstClr val="black"/>
                </a:solidFill>
              </a:rPr>
              <a:t>管理</a:t>
            </a:r>
            <a:r>
              <a:rPr lang="en-US" altLang="zh-CN" dirty="0" smtClean="0">
                <a:solidFill>
                  <a:prstClr val="black"/>
                </a:solidFill>
              </a:rPr>
              <a:t>2</a:t>
            </a:r>
            <a:endParaRPr lang="zh-CN" altLang="en-US" dirty="0"/>
          </a:p>
        </p:txBody>
      </p:sp>
      <p:sp>
        <p:nvSpPr>
          <p:cNvPr id="3" name="内容占位符 2"/>
          <p:cNvSpPr>
            <a:spLocks noGrp="1"/>
          </p:cNvSpPr>
          <p:nvPr>
            <p:ph idx="1"/>
          </p:nvPr>
        </p:nvSpPr>
        <p:spPr/>
        <p:txBody>
          <a:bodyPr>
            <a:normAutofit lnSpcReduction="10000"/>
          </a:bodyPr>
          <a:lstStyle/>
          <a:p>
            <a:pPr lvl="0"/>
            <a:r>
              <a:rPr lang="zh-CN" altLang="zh-CN" dirty="0">
                <a:solidFill>
                  <a:prstClr val="black"/>
                </a:solidFill>
              </a:rPr>
              <a:t>环境样本属于</a:t>
            </a:r>
            <a:r>
              <a:rPr lang="en-US" altLang="zh-CN" dirty="0">
                <a:solidFill>
                  <a:prstClr val="black"/>
                </a:solidFill>
              </a:rPr>
              <a:t>B</a:t>
            </a:r>
            <a:r>
              <a:rPr lang="zh-CN" altLang="zh-CN" dirty="0">
                <a:solidFill>
                  <a:prstClr val="black"/>
                </a:solidFill>
              </a:rPr>
              <a:t>类，对应的联合国编号为</a:t>
            </a:r>
            <a:r>
              <a:rPr lang="en-US" altLang="zh-CN" dirty="0">
                <a:solidFill>
                  <a:prstClr val="black"/>
                </a:solidFill>
              </a:rPr>
              <a:t>UN3373</a:t>
            </a:r>
            <a:r>
              <a:rPr lang="zh-CN" altLang="zh-CN" dirty="0">
                <a:solidFill>
                  <a:prstClr val="black"/>
                </a:solidFill>
              </a:rPr>
              <a:t>，包装符合国际民航组织文件</a:t>
            </a:r>
            <a:r>
              <a:rPr lang="en-US" altLang="zh-CN" dirty="0">
                <a:solidFill>
                  <a:prstClr val="black"/>
                </a:solidFill>
              </a:rPr>
              <a:t>Doc9284</a:t>
            </a:r>
            <a:r>
              <a:rPr lang="zh-CN" altLang="zh-CN" dirty="0">
                <a:solidFill>
                  <a:prstClr val="black"/>
                </a:solidFill>
              </a:rPr>
              <a:t>《危险品航空安全运输技术细则》的</a:t>
            </a:r>
            <a:r>
              <a:rPr lang="en-US" altLang="zh-CN" dirty="0">
                <a:solidFill>
                  <a:prstClr val="black"/>
                </a:solidFill>
              </a:rPr>
              <a:t>PI650</a:t>
            </a:r>
            <a:r>
              <a:rPr lang="zh-CN" altLang="zh-CN" dirty="0">
                <a:solidFill>
                  <a:prstClr val="black"/>
                </a:solidFill>
              </a:rPr>
              <a:t>分类包装要求</a:t>
            </a:r>
            <a:r>
              <a:rPr lang="zh-CN" altLang="zh-CN" dirty="0" smtClean="0">
                <a:solidFill>
                  <a:prstClr val="black"/>
                </a:solidFill>
              </a:rPr>
              <a:t>；</a:t>
            </a:r>
            <a:endParaRPr lang="en-US" altLang="zh-CN" dirty="0" smtClean="0">
              <a:solidFill>
                <a:prstClr val="black"/>
              </a:solidFill>
            </a:endParaRPr>
          </a:p>
          <a:p>
            <a:pPr lvl="0"/>
            <a:endParaRPr lang="en-US" altLang="zh-CN" dirty="0">
              <a:solidFill>
                <a:prstClr val="black"/>
              </a:solidFill>
            </a:endParaRPr>
          </a:p>
          <a:p>
            <a:pPr lvl="0"/>
            <a:r>
              <a:rPr lang="zh-CN" altLang="zh-CN" dirty="0" smtClean="0">
                <a:solidFill>
                  <a:prstClr val="black"/>
                </a:solidFill>
              </a:rPr>
              <a:t>通过</a:t>
            </a:r>
            <a:r>
              <a:rPr lang="zh-CN" altLang="zh-CN" dirty="0">
                <a:solidFill>
                  <a:prstClr val="black"/>
                </a:solidFill>
              </a:rPr>
              <a:t>其他交通工具运输的可参照以上标准包装</a:t>
            </a:r>
            <a:r>
              <a:rPr lang="zh-CN" altLang="zh-CN" dirty="0" smtClean="0">
                <a:solidFill>
                  <a:prstClr val="black"/>
                </a:solidFill>
              </a:rPr>
              <a:t>。</a:t>
            </a:r>
            <a:endParaRPr lang="en-US" altLang="zh-CN" dirty="0" smtClean="0">
              <a:solidFill>
                <a:prstClr val="black"/>
              </a:solidFill>
            </a:endParaRPr>
          </a:p>
          <a:p>
            <a:pPr lvl="0"/>
            <a:endParaRPr lang="en-US" altLang="zh-CN" dirty="0">
              <a:solidFill>
                <a:prstClr val="black"/>
              </a:solidFill>
            </a:endParaRPr>
          </a:p>
          <a:p>
            <a:pPr lvl="0"/>
            <a:r>
              <a:rPr lang="zh-CN" altLang="zh-CN" dirty="0"/>
              <a:t>新型冠状病毒毒株或其他潜在感染性材料运输应当按照《可感染人类的高致病性病原微生物菌（毒）种或样本运输管理规定》（卫生部令第</a:t>
            </a:r>
            <a:r>
              <a:rPr lang="en-US" altLang="zh-CN" dirty="0"/>
              <a:t>45</a:t>
            </a:r>
            <a:r>
              <a:rPr lang="zh-CN" altLang="zh-CN" dirty="0"/>
              <a:t>号）办理《准运证书》。</a:t>
            </a:r>
            <a:endParaRPr lang="zh-CN" altLang="en-US" dirty="0">
              <a:solidFill>
                <a:prstClr val="black"/>
              </a:solidFill>
            </a:endParaRPr>
          </a:p>
          <a:p>
            <a:endParaRPr lang="zh-CN" altLang="en-US" dirty="0"/>
          </a:p>
        </p:txBody>
      </p:sp>
    </p:spTree>
    <p:extLst>
      <p:ext uri="{BB962C8B-B14F-4D97-AF65-F5344CB8AC3E}">
        <p14:creationId xmlns:p14="http://schemas.microsoft.com/office/powerpoint/2010/main" val="36363351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48190" y="675989"/>
            <a:ext cx="7595810" cy="608794"/>
          </a:xfrm>
        </p:spPr>
        <p:txBody>
          <a:bodyPr>
            <a:normAutofit fontScale="90000"/>
          </a:bodyPr>
          <a:lstStyle/>
          <a:p>
            <a:pPr eaLnBrk="1" hangingPunct="1">
              <a:defRPr/>
            </a:pPr>
            <a:r>
              <a:rPr lang="zh-CN" altLang="en-US" dirty="0" smtClean="0"/>
              <a:t>运输流程</a:t>
            </a:r>
            <a:endParaRPr lang="zh-CN" altLang="en-US" dirty="0"/>
          </a:p>
        </p:txBody>
      </p:sp>
      <p:pic>
        <p:nvPicPr>
          <p:cNvPr id="2765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24039" y="1691183"/>
            <a:ext cx="6587873" cy="443357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p:cNvSpPr/>
          <p:nvPr/>
        </p:nvSpPr>
        <p:spPr>
          <a:xfrm>
            <a:off x="3818965" y="4921624"/>
            <a:ext cx="2635623" cy="735106"/>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41971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1"/>
          <p:cNvSpPr>
            <a:spLocks noGrp="1"/>
          </p:cNvSpPr>
          <p:nvPr>
            <p:ph idx="1"/>
          </p:nvPr>
        </p:nvSpPr>
        <p:spPr bwMode="auto">
          <a:xfrm>
            <a:off x="254000" y="1478306"/>
            <a:ext cx="8572500" cy="459229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noAutofit/>
          </a:bodyPr>
          <a:lstStyle/>
          <a:p>
            <a:pPr lvl="1" eaLnBrk="1" hangingPunct="1">
              <a:lnSpc>
                <a:spcPct val="200000"/>
              </a:lnSpc>
              <a:spcBef>
                <a:spcPct val="0"/>
              </a:spcBef>
              <a:buFont typeface="Wingdings" pitchFamily="2" charset="2"/>
              <a:buChar char="l"/>
            </a:pPr>
            <a:r>
              <a:rPr lang="en-US" altLang="zh-CN" sz="2600" dirty="0" smtClean="0"/>
              <a:t> </a:t>
            </a:r>
            <a:r>
              <a:rPr lang="zh-CN" altLang="en-US" sz="2600" dirty="0" smtClean="0"/>
              <a:t>由</a:t>
            </a:r>
            <a:r>
              <a:rPr lang="zh-CN" altLang="zh-CN" sz="2600" b="1" i="1" dirty="0" smtClean="0">
                <a:solidFill>
                  <a:srgbClr val="FF0000"/>
                </a:solidFill>
              </a:rPr>
              <a:t>专人专车</a:t>
            </a:r>
            <a:r>
              <a:rPr lang="zh-CN" altLang="en-US" sz="2600" dirty="0" smtClean="0"/>
              <a:t>运</a:t>
            </a:r>
            <a:r>
              <a:rPr lang="zh-CN" altLang="zh-CN" sz="2600" dirty="0" smtClean="0"/>
              <a:t>送，</a:t>
            </a:r>
            <a:r>
              <a:rPr lang="zh-CN" altLang="en-US" sz="2600" dirty="0" smtClean="0"/>
              <a:t>运</a:t>
            </a:r>
            <a:r>
              <a:rPr lang="zh-CN" altLang="zh-CN" sz="2600" dirty="0" smtClean="0"/>
              <a:t>送人员</a:t>
            </a:r>
            <a:r>
              <a:rPr lang="zh-CN" altLang="en-US" sz="2600" dirty="0" smtClean="0"/>
              <a:t>须有相关资质，且</a:t>
            </a:r>
            <a:r>
              <a:rPr lang="zh-CN" altLang="zh-CN" sz="2600" dirty="0" smtClean="0"/>
              <a:t>不得少于两人</a:t>
            </a:r>
            <a:endParaRPr lang="en-US" altLang="zh-CN" sz="2600" dirty="0" smtClean="0"/>
          </a:p>
          <a:p>
            <a:pPr lvl="1" eaLnBrk="1" hangingPunct="1">
              <a:lnSpc>
                <a:spcPct val="200000"/>
              </a:lnSpc>
              <a:spcBef>
                <a:spcPct val="0"/>
              </a:spcBef>
              <a:buFont typeface="Wingdings" pitchFamily="2" charset="2"/>
              <a:buChar char="l"/>
            </a:pPr>
            <a:r>
              <a:rPr lang="zh-CN" altLang="zh-CN" sz="2600" dirty="0" smtClean="0"/>
              <a:t>申请</a:t>
            </a:r>
            <a:r>
              <a:rPr lang="zh-CN" altLang="zh-CN" sz="2600" dirty="0"/>
              <a:t>单位对</a:t>
            </a:r>
            <a:r>
              <a:rPr lang="zh-CN" altLang="en-US" sz="2600" dirty="0"/>
              <a:t>与运</a:t>
            </a:r>
            <a:r>
              <a:rPr lang="zh-CN" altLang="zh-CN" sz="2600" dirty="0"/>
              <a:t>送人员</a:t>
            </a:r>
            <a:r>
              <a:rPr lang="zh-CN" altLang="zh-CN" sz="2600" dirty="0" smtClean="0"/>
              <a:t>进行相关</a:t>
            </a:r>
            <a:r>
              <a:rPr lang="zh-CN" altLang="zh-CN" sz="2600" dirty="0"/>
              <a:t>的生物安全培训</a:t>
            </a:r>
            <a:endParaRPr lang="en-US" altLang="zh-CN" sz="2600" dirty="0"/>
          </a:p>
          <a:p>
            <a:pPr lvl="1" eaLnBrk="1" hangingPunct="1">
              <a:lnSpc>
                <a:spcPct val="200000"/>
              </a:lnSpc>
              <a:spcBef>
                <a:spcPct val="0"/>
              </a:spcBef>
              <a:buFont typeface="Wingdings" pitchFamily="2" charset="2"/>
              <a:buChar char="l"/>
            </a:pPr>
            <a:r>
              <a:rPr lang="zh-CN" altLang="zh-CN" sz="2600" dirty="0"/>
              <a:t>在</a:t>
            </a:r>
            <a:r>
              <a:rPr lang="zh-CN" altLang="en-US" sz="2600" dirty="0"/>
              <a:t>运</a:t>
            </a:r>
            <a:r>
              <a:rPr lang="zh-CN" altLang="zh-CN" sz="2600" dirty="0"/>
              <a:t>送过程中采取相应的防护措施</a:t>
            </a:r>
            <a:endParaRPr lang="en-US" altLang="zh-CN" sz="2600" dirty="0"/>
          </a:p>
          <a:p>
            <a:pPr lvl="1" eaLnBrk="1" hangingPunct="1">
              <a:lnSpc>
                <a:spcPct val="200000"/>
              </a:lnSpc>
              <a:spcBef>
                <a:spcPct val="0"/>
              </a:spcBef>
              <a:buFont typeface="Wingdings" pitchFamily="2" charset="2"/>
              <a:buChar char="l"/>
            </a:pPr>
            <a:r>
              <a:rPr lang="zh-CN" altLang="zh-CN" sz="2600" dirty="0"/>
              <a:t>运输前仔细检查容器，要符合安全要求</a:t>
            </a:r>
            <a:endParaRPr lang="en-US" altLang="zh-CN" sz="2600" dirty="0"/>
          </a:p>
          <a:p>
            <a:pPr lvl="1" eaLnBrk="1" hangingPunct="1">
              <a:lnSpc>
                <a:spcPct val="200000"/>
              </a:lnSpc>
              <a:spcBef>
                <a:spcPct val="0"/>
              </a:spcBef>
              <a:buFont typeface="Wingdings" pitchFamily="2" charset="2"/>
              <a:buChar char="l"/>
            </a:pPr>
            <a:r>
              <a:rPr lang="zh-CN" altLang="en-US" sz="2600" dirty="0"/>
              <a:t>按照规定进行标本</a:t>
            </a:r>
            <a:r>
              <a:rPr lang="zh-CN" altLang="zh-CN" sz="2600" dirty="0"/>
              <a:t>运输前的包装和送达后的开启</a:t>
            </a:r>
          </a:p>
        </p:txBody>
      </p:sp>
      <p:sp>
        <p:nvSpPr>
          <p:cNvPr id="3" name="标题 2"/>
          <p:cNvSpPr>
            <a:spLocks noGrp="1"/>
          </p:cNvSpPr>
          <p:nvPr>
            <p:ph type="title"/>
          </p:nvPr>
        </p:nvSpPr>
        <p:spPr>
          <a:xfrm>
            <a:off x="1548190" y="675989"/>
            <a:ext cx="7595810" cy="608794"/>
          </a:xfrm>
        </p:spPr>
        <p:txBody>
          <a:bodyPr>
            <a:normAutofit fontScale="90000"/>
          </a:bodyPr>
          <a:lstStyle/>
          <a:p>
            <a:pPr>
              <a:defRPr/>
            </a:pPr>
            <a:r>
              <a:rPr lang="zh-CN" altLang="zh-CN" dirty="0" smtClean="0">
                <a:effectLst/>
              </a:rPr>
              <a:t>标本运输</a:t>
            </a:r>
            <a:r>
              <a:rPr lang="zh-CN" altLang="en-US" dirty="0" smtClean="0">
                <a:effectLst/>
              </a:rPr>
              <a:t>的生物安全要求</a:t>
            </a:r>
            <a:endParaRPr lang="zh-CN" altLang="en-US" dirty="0"/>
          </a:p>
        </p:txBody>
      </p:sp>
    </p:spTree>
    <p:extLst>
      <p:ext uri="{BB962C8B-B14F-4D97-AF65-F5344CB8AC3E}">
        <p14:creationId xmlns:p14="http://schemas.microsoft.com/office/powerpoint/2010/main" val="29962182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涉及试验的生物安全实验室要求</a:t>
            </a:r>
            <a:endParaRPr lang="zh-CN" altLang="en-US" dirty="0"/>
          </a:p>
        </p:txBody>
      </p:sp>
      <p:sp>
        <p:nvSpPr>
          <p:cNvPr id="3" name="内容占位符 2"/>
          <p:cNvSpPr>
            <a:spLocks noGrp="1"/>
          </p:cNvSpPr>
          <p:nvPr>
            <p:ph idx="1"/>
          </p:nvPr>
        </p:nvSpPr>
        <p:spPr/>
        <p:txBody>
          <a:bodyPr/>
          <a:lstStyle/>
          <a:p>
            <a:r>
              <a:rPr lang="zh-CN" altLang="en-US" dirty="0"/>
              <a:t>病毒培养：</a:t>
            </a:r>
            <a:r>
              <a:rPr lang="zh-CN" altLang="zh-CN" dirty="0"/>
              <a:t>生物安全三级实验室</a:t>
            </a:r>
            <a:r>
              <a:rPr lang="zh-CN" altLang="en-US" dirty="0"/>
              <a:t>。</a:t>
            </a:r>
            <a:r>
              <a:rPr lang="zh-CN" altLang="zh-CN" dirty="0"/>
              <a:t>指病毒的分离、培养、滴定、中和试验、活病毒及其蛋白纯化、病毒冻干以及产生活病毒的重组实验等操作</a:t>
            </a:r>
            <a:r>
              <a:rPr lang="zh-CN" altLang="zh-CN" dirty="0" smtClean="0"/>
              <a:t>。</a:t>
            </a:r>
            <a:endParaRPr lang="en-US" altLang="zh-CN" dirty="0" smtClean="0"/>
          </a:p>
          <a:p>
            <a:endParaRPr lang="en-US" altLang="zh-CN" dirty="0"/>
          </a:p>
          <a:p>
            <a:r>
              <a:rPr lang="zh-CN" altLang="en-US" dirty="0"/>
              <a:t>动物感染实验：在生物安全三级实验室操作。</a:t>
            </a:r>
          </a:p>
          <a:p>
            <a:endParaRPr lang="zh-CN" altLang="en-US" dirty="0"/>
          </a:p>
        </p:txBody>
      </p:sp>
    </p:spTree>
    <p:extLst>
      <p:ext uri="{BB962C8B-B14F-4D97-AF65-F5344CB8AC3E}">
        <p14:creationId xmlns:p14="http://schemas.microsoft.com/office/powerpoint/2010/main" val="26264606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221</TotalTime>
  <Words>1931</Words>
  <Application>Microsoft Office PowerPoint</Application>
  <PresentationFormat>全屏显示(4:3)</PresentationFormat>
  <Paragraphs>218</Paragraphs>
  <Slides>44</Slides>
  <Notes>11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44</vt:i4>
      </vt:variant>
    </vt:vector>
  </HeadingPairs>
  <TitlesOfParts>
    <vt:vector size="55" baseType="lpstr">
      <vt:lpstr>Heiti SC Light</vt:lpstr>
      <vt:lpstr>黑体</vt:lpstr>
      <vt:lpstr>华文细黑</vt:lpstr>
      <vt:lpstr>宋体</vt:lpstr>
      <vt:lpstr>微软雅黑</vt:lpstr>
      <vt:lpstr>Arial</vt:lpstr>
      <vt:lpstr>Calibri</vt:lpstr>
      <vt:lpstr>Cambria</vt:lpstr>
      <vt:lpstr>Segoe UI Symbol</vt:lpstr>
      <vt:lpstr>Wingdings</vt:lpstr>
      <vt:lpstr>Office 主题</vt:lpstr>
      <vt:lpstr>新型冠状病毒标本的运输和个人防护</vt:lpstr>
      <vt:lpstr>相关技术文件</vt:lpstr>
      <vt:lpstr>病原体分类</vt:lpstr>
      <vt:lpstr>病原体及样本运输和管理1</vt:lpstr>
      <vt:lpstr>标本的包装</vt:lpstr>
      <vt:lpstr>病原体及样本运输和管理2</vt:lpstr>
      <vt:lpstr>运输流程</vt:lpstr>
      <vt:lpstr>标本运输的生物安全要求</vt:lpstr>
      <vt:lpstr>涉及试验的生物安全实验室要求</vt:lpstr>
      <vt:lpstr>PowerPoint 演示文稿</vt:lpstr>
      <vt:lpstr>PowerPoint 演示文稿</vt:lpstr>
      <vt:lpstr>送检单</vt:lpstr>
      <vt:lpstr>未经培养的感染性材料的操作</vt:lpstr>
      <vt:lpstr>灭活材料的操作</vt:lpstr>
      <vt:lpstr>PowerPoint 演示文稿</vt:lpstr>
      <vt:lpstr>个人防护装备（PPE）使用指南 </vt:lpstr>
      <vt:lpstr>关键PPE及使用方法-手套 </vt:lpstr>
      <vt:lpstr>关键PPE及使用方法-手套 </vt:lpstr>
      <vt:lpstr>关键PPE及使用方法-手套 </vt:lpstr>
      <vt:lpstr>关键PPE及使用方法-医用外科口罩 </vt:lpstr>
      <vt:lpstr>关键PPE及使用方法-医用防护口罩 </vt:lpstr>
      <vt:lpstr>PowerPoint 演示文稿</vt:lpstr>
      <vt:lpstr>关键PPE及使用方法-医用防护口罩 </vt:lpstr>
      <vt:lpstr>关键PPE及使用方法-医用防护口罩 </vt:lpstr>
      <vt:lpstr>关键PPE及使用方法-医用防护口罩 </vt:lpstr>
      <vt:lpstr>关键PPE及使用方法-PAPR </vt:lpstr>
      <vt:lpstr>关键PPE及使用方法-PAPR </vt:lpstr>
      <vt:lpstr>关键PPE及使用方法-防护面屏OR眼罩 </vt:lpstr>
      <vt:lpstr>关键PPE及使用方法-医用一次性防护服  </vt:lpstr>
      <vt:lpstr>关键PPE及使用方法-医用一次性防护服</vt:lpstr>
      <vt:lpstr>关键PPE及使用方法-医用一次性防护服</vt:lpstr>
      <vt:lpstr>PPE注意事项</vt:lpstr>
      <vt:lpstr>个人防护建议-手卫生 </vt:lpstr>
      <vt:lpstr>个人防护建议-手卫生 </vt:lpstr>
      <vt:lpstr>PowerPoint 演示文稿</vt:lpstr>
      <vt:lpstr>不同暴露风险等级时的防护建议 </vt:lpstr>
      <vt:lpstr>到底应该穿几层才保险？</vt:lpstr>
      <vt:lpstr>PPE穿脱顺序 </vt:lpstr>
      <vt:lpstr>实验准备和样本处理</vt:lpstr>
      <vt:lpstr>PowerPoint 演示文稿</vt:lpstr>
      <vt:lpstr>PowerPoint 演示文稿</vt:lpstr>
      <vt:lpstr>废弃物处理</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新型冠状病毒标本的运输和个人防护</dc:title>
  <dc:creator>黄一伟</dc:creator>
  <cp:lastModifiedBy>黄一伟</cp:lastModifiedBy>
  <cp:revision>32</cp:revision>
  <dcterms:created xsi:type="dcterms:W3CDTF">2020-01-25T11:31:02Z</dcterms:created>
  <dcterms:modified xsi:type="dcterms:W3CDTF">2020-01-27T05:37:42Z</dcterms:modified>
</cp:coreProperties>
</file>